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63"/>
  </p:sldMasterIdLst>
  <p:notesMasterIdLst>
    <p:notesMasterId r:id="rId93"/>
  </p:notesMasterIdLst>
  <p:handoutMasterIdLst>
    <p:handoutMasterId r:id="rId94"/>
  </p:handoutMasterIdLst>
  <p:sldIdLst>
    <p:sldId id="257" r:id="rId64"/>
    <p:sldId id="261" r:id="rId65"/>
    <p:sldId id="262" r:id="rId66"/>
    <p:sldId id="263" r:id="rId67"/>
    <p:sldId id="265" r:id="rId68"/>
    <p:sldId id="264" r:id="rId69"/>
    <p:sldId id="276" r:id="rId70"/>
    <p:sldId id="275" r:id="rId71"/>
    <p:sldId id="269" r:id="rId72"/>
    <p:sldId id="277" r:id="rId73"/>
    <p:sldId id="278" r:id="rId74"/>
    <p:sldId id="293" r:id="rId75"/>
    <p:sldId id="294" r:id="rId76"/>
    <p:sldId id="280" r:id="rId77"/>
    <p:sldId id="289" r:id="rId78"/>
    <p:sldId id="279" r:id="rId79"/>
    <p:sldId id="281" r:id="rId80"/>
    <p:sldId id="282" r:id="rId81"/>
    <p:sldId id="283" r:id="rId82"/>
    <p:sldId id="274" r:id="rId83"/>
    <p:sldId id="272" r:id="rId84"/>
    <p:sldId id="287" r:id="rId85"/>
    <p:sldId id="284" r:id="rId86"/>
    <p:sldId id="295" r:id="rId87"/>
    <p:sldId id="285" r:id="rId88"/>
    <p:sldId id="286" r:id="rId89"/>
    <p:sldId id="288" r:id="rId90"/>
    <p:sldId id="291" r:id="rId91"/>
    <p:sldId id="290" r:id="rId92"/>
  </p:sldIdLst>
  <p:sldSz cx="12190413" cy="6858000"/>
  <p:notesSz cx="6858000" cy="9144000"/>
  <p:custDataLst>
    <p:tags r:id="rId95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0000"/>
    <a:srgbClr val="000000"/>
    <a:srgbClr val="FFCC00"/>
    <a:srgbClr val="FF6600"/>
    <a:srgbClr val="FF0000"/>
    <a:srgbClr val="FF0099"/>
    <a:srgbClr val="CC3399"/>
    <a:srgbClr val="660066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llemlayout 2 - Markerin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yst layout 1 - Markering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465" autoAdjust="0"/>
  </p:normalViewPr>
  <p:slideViewPr>
    <p:cSldViewPr showGuides="1">
      <p:cViewPr varScale="1">
        <p:scale>
          <a:sx n="81" d="100"/>
          <a:sy n="81" d="100"/>
        </p:scale>
        <p:origin x="662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63" Type="http://schemas.openxmlformats.org/officeDocument/2006/relationships/slideMaster" Target="slideMasters/slideMaster1.xml"/><Relationship Id="rId68" Type="http://schemas.openxmlformats.org/officeDocument/2006/relationships/slide" Target="slides/slide5.xml"/><Relationship Id="rId76" Type="http://schemas.openxmlformats.org/officeDocument/2006/relationships/slide" Target="slides/slide13.xml"/><Relationship Id="rId84" Type="http://schemas.openxmlformats.org/officeDocument/2006/relationships/slide" Target="slides/slide21.xml"/><Relationship Id="rId89" Type="http://schemas.openxmlformats.org/officeDocument/2006/relationships/slide" Target="slides/slide26.xml"/><Relationship Id="rId97" Type="http://schemas.openxmlformats.org/officeDocument/2006/relationships/viewProps" Target="view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8.xml"/><Relationship Id="rId92" Type="http://schemas.openxmlformats.org/officeDocument/2006/relationships/slide" Target="slides/slide29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slide" Target="slides/slide3.xml"/><Relationship Id="rId74" Type="http://schemas.openxmlformats.org/officeDocument/2006/relationships/slide" Target="slides/slide11.xml"/><Relationship Id="rId79" Type="http://schemas.openxmlformats.org/officeDocument/2006/relationships/slide" Target="slides/slide16.xml"/><Relationship Id="rId87" Type="http://schemas.openxmlformats.org/officeDocument/2006/relationships/slide" Target="slides/slide24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82" Type="http://schemas.openxmlformats.org/officeDocument/2006/relationships/slide" Target="slides/slide19.xml"/><Relationship Id="rId90" Type="http://schemas.openxmlformats.org/officeDocument/2006/relationships/slide" Target="slides/slide27.xml"/><Relationship Id="rId95" Type="http://schemas.openxmlformats.org/officeDocument/2006/relationships/tags" Target="tags/tag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slide" Target="slides/slide1.xml"/><Relationship Id="rId69" Type="http://schemas.openxmlformats.org/officeDocument/2006/relationships/slide" Target="slides/slide6.xml"/><Relationship Id="rId77" Type="http://schemas.openxmlformats.org/officeDocument/2006/relationships/slide" Target="slides/slide14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9.xml"/><Relationship Id="rId80" Type="http://schemas.openxmlformats.org/officeDocument/2006/relationships/slide" Target="slides/slide17.xml"/><Relationship Id="rId85" Type="http://schemas.openxmlformats.org/officeDocument/2006/relationships/slide" Target="slides/slide22.xml"/><Relationship Id="rId93" Type="http://schemas.openxmlformats.org/officeDocument/2006/relationships/notesMaster" Target="notesMasters/notesMaster1.xml"/><Relationship Id="rId98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slide" Target="slides/slide4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7.xml"/><Relationship Id="rId75" Type="http://schemas.openxmlformats.org/officeDocument/2006/relationships/slide" Target="slides/slide12.xml"/><Relationship Id="rId83" Type="http://schemas.openxmlformats.org/officeDocument/2006/relationships/slide" Target="slides/slide20.xml"/><Relationship Id="rId88" Type="http://schemas.openxmlformats.org/officeDocument/2006/relationships/slide" Target="slides/slide25.xml"/><Relationship Id="rId91" Type="http://schemas.openxmlformats.org/officeDocument/2006/relationships/slide" Target="slides/slide28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slide" Target="slides/slide2.xml"/><Relationship Id="rId73" Type="http://schemas.openxmlformats.org/officeDocument/2006/relationships/slide" Target="slides/slide10.xml"/><Relationship Id="rId78" Type="http://schemas.openxmlformats.org/officeDocument/2006/relationships/slide" Target="slides/slide15.xml"/><Relationship Id="rId81" Type="http://schemas.openxmlformats.org/officeDocument/2006/relationships/slide" Target="slides/slide18.xml"/><Relationship Id="rId86" Type="http://schemas.openxmlformats.org/officeDocument/2006/relationships/slide" Target="slides/slide23.xml"/><Relationship Id="rId94" Type="http://schemas.openxmlformats.org/officeDocument/2006/relationships/handoutMaster" Target="handoutMasters/handoutMaster1.xml"/><Relationship Id="rId9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All</a:t>
            </a:r>
          </a:p>
        </c:rich>
      </c:tx>
      <c:layout>
        <c:manualLayout>
          <c:xMode val="edge"/>
          <c:yMode val="edge"/>
          <c:x val="0.48503224460470734"/>
          <c:y val="0.262901344295078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6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3209881267761068E-2"/>
          <c:y val="0.26691517300546852"/>
          <c:w val="0.92679008589980727"/>
          <c:h val="0.66598934806701693"/>
        </c:manualLayout>
      </c:layout>
      <c:pie3DChart>
        <c:varyColors val="1"/>
        <c:ser>
          <c:idx val="0"/>
          <c:order val="0"/>
          <c:tx>
            <c:strRef>
              <c:f>'Ark1'!$B$1</c:f>
              <c:strCache>
                <c:ptCount val="1"/>
                <c:pt idx="0">
                  <c:v>%</c:v>
                </c:pt>
              </c:strCache>
            </c:strRef>
          </c:tx>
          <c:explosion val="132"/>
          <c:dPt>
            <c:idx val="0"/>
            <c:bubble3D val="0"/>
            <c:explosion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145-40D2-A548-0F6C34420571}"/>
              </c:ext>
            </c:extLst>
          </c:dPt>
          <c:dPt>
            <c:idx val="1"/>
            <c:bubble3D val="0"/>
            <c:explosion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145-40D2-A548-0F6C34420571}"/>
              </c:ext>
            </c:extLst>
          </c:dPt>
          <c:cat>
            <c:strRef>
              <c:f>'Ark1'!$A$2:$A$3</c:f>
              <c:strCache>
                <c:ptCount val="2"/>
                <c:pt idx="0">
                  <c:v>TNBC</c:v>
                </c:pt>
                <c:pt idx="1">
                  <c:v>Non-TNBC</c:v>
                </c:pt>
              </c:strCache>
            </c:strRef>
          </c:cat>
          <c:val>
            <c:numRef>
              <c:f>'Ark1'!$B$2:$B$3</c:f>
              <c:numCache>
                <c:formatCode>General</c:formatCode>
                <c:ptCount val="2"/>
                <c:pt idx="0">
                  <c:v>16</c:v>
                </c:pt>
                <c:pt idx="1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45-40D2-A548-0F6C344205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44165602956825"/>
          <c:y val="0.74898545223370239"/>
          <c:w val="0.54171738319972151"/>
          <c:h val="9.42418434988704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TNBC</a:t>
            </a:r>
          </a:p>
        </c:rich>
      </c:tx>
      <c:layout>
        <c:manualLayout>
          <c:xMode val="edge"/>
          <c:yMode val="edge"/>
          <c:x val="0.48503224460470734"/>
          <c:y val="0.262901344295078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6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3209881267761068E-2"/>
          <c:y val="0.26691517300546852"/>
          <c:w val="0.92679008589980727"/>
          <c:h val="0.66598934806701693"/>
        </c:manualLayout>
      </c:layout>
      <c:pie3DChart>
        <c:varyColors val="1"/>
        <c:ser>
          <c:idx val="0"/>
          <c:order val="0"/>
          <c:tx>
            <c:strRef>
              <c:f>'Ark1'!$B$1</c:f>
              <c:strCache>
                <c:ptCount val="1"/>
                <c:pt idx="0">
                  <c:v>%</c:v>
                </c:pt>
              </c:strCache>
            </c:strRef>
          </c:tx>
          <c:explosion val="85"/>
          <c:dPt>
            <c:idx val="0"/>
            <c:bubble3D val="0"/>
            <c:explosion val="13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DE9-4997-ABC4-CCE6FDB43D44}"/>
              </c:ext>
            </c:extLst>
          </c:dPt>
          <c:dPt>
            <c:idx val="1"/>
            <c:bubble3D val="0"/>
            <c:spPr>
              <a:noFill/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DE9-4997-ABC4-CCE6FDB43D44}"/>
              </c:ext>
            </c:extLst>
          </c:dPt>
          <c:cat>
            <c:strRef>
              <c:f>'Ark1'!$A$2:$A$3</c:f>
              <c:strCache>
                <c:ptCount val="2"/>
                <c:pt idx="0">
                  <c:v>TNBC</c:v>
                </c:pt>
                <c:pt idx="1">
                  <c:v>Non-TNBC</c:v>
                </c:pt>
              </c:strCache>
            </c:strRef>
          </c:cat>
          <c:val>
            <c:numRef>
              <c:f>'Ark1'!$B$2:$B$3</c:f>
              <c:numCache>
                <c:formatCode>General</c:formatCode>
                <c:ptCount val="2"/>
                <c:pt idx="0">
                  <c:v>16</c:v>
                </c:pt>
                <c:pt idx="1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E9-4997-ABC4-CCE6FDB43D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>
        <c:manualLayout>
          <c:xMode val="edge"/>
          <c:yMode val="edge"/>
          <c:x val="0.2644165602956825"/>
          <c:y val="0.74898545223370239"/>
          <c:w val="0.54171738319972151"/>
          <c:h val="9.42418434988704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‹nr.›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800" y="1706400"/>
            <a:ext cx="9312374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571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 userDrawn="1">
          <p15:clr>
            <a:srgbClr val="F26B43"/>
          </p15:clr>
        </p15:guide>
        <p15:guide id="2" pos="3896" userDrawn="1">
          <p15:clr>
            <a:srgbClr val="F26B43"/>
          </p15:clr>
        </p15:guide>
        <p15:guide id="3" pos="4205" userDrawn="1">
          <p15:clr>
            <a:srgbClr val="F26B43"/>
          </p15:clr>
        </p15:guide>
        <p15:guide id="4" pos="6984" userDrawn="1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endParaRPr lang="en-GB" dirty="0"/>
          </a:p>
        </p:txBody>
      </p:sp>
      <p:sp>
        <p:nvSpPr>
          <p:cNvPr id="113676" name="text" descr="{&quot;templafy&quot;:{&quot;id&quot;:&quot;0d2074b7-7c03-4323-9ffa-fcbdf18b40ea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 dirty="0">
                <a:solidFill>
                  <a:schemeClr val="bg1"/>
                </a:solidFill>
                <a:latin typeface="+mn-lt"/>
              </a:rPr>
              <a:t>DTU Compute</a:t>
            </a:r>
          </a:p>
        </p:txBody>
      </p:sp>
      <p:sp>
        <p:nvSpPr>
          <p:cNvPr id="5" name="date" descr="{&quot;templafy&quot;:{&quot;id&quot;:&quot;fbff7a02-6334-47f4-be87-ef2b9d08d378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25 February 2020</a:t>
            </a:r>
          </a:p>
        </p:txBody>
      </p:sp>
      <p:sp>
        <p:nvSpPr>
          <p:cNvPr id="7" name="text" descr="{&quot;templafy&quot;:{&quot;id&quot;:&quot;c8a22df7-2395-49dc-a2ce-caa9cccba60f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700" dirty="0">
                <a:solidFill>
                  <a:schemeClr val="bg1"/>
                </a:solidFill>
                <a:latin typeface="+mn-lt"/>
              </a:rPr>
              <a:t>Triple negative breast cancer</a:t>
            </a: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3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58.xml"/><Relationship Id="rId1" Type="http://schemas.openxmlformats.org/officeDocument/2006/relationships/customXml" Target="../../customXml/item3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6.xml"/><Relationship Id="rId1" Type="http://schemas.openxmlformats.org/officeDocument/2006/relationships/customXml" Target="../../customXml/item15.xml"/><Relationship Id="rId5" Type="http://schemas.openxmlformats.org/officeDocument/2006/relationships/image" Target="../media/image31.png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34.xml"/><Relationship Id="rId5" Type="http://schemas.openxmlformats.org/officeDocument/2006/relationships/image" Target="../media/image31.png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0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9.png"/><Relationship Id="rId12" Type="http://schemas.openxmlformats.org/officeDocument/2006/relationships/image" Target="../media/image38.png"/><Relationship Id="rId2" Type="http://schemas.openxmlformats.org/officeDocument/2006/relationships/customXml" Target="../../customXml/item22.xml"/><Relationship Id="rId1" Type="http://schemas.openxmlformats.org/officeDocument/2006/relationships/customXml" Target="../../customXml/item59.xml"/><Relationship Id="rId6" Type="http://schemas.openxmlformats.org/officeDocument/2006/relationships/image" Target="../media/image28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27.emf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53.xml"/><Relationship Id="rId1" Type="http://schemas.openxmlformats.org/officeDocument/2006/relationships/customXml" Target="../../customXml/item14.xml"/><Relationship Id="rId6" Type="http://schemas.openxmlformats.org/officeDocument/2006/relationships/image" Target="../media/image33.emf"/><Relationship Id="rId5" Type="http://schemas.openxmlformats.org/officeDocument/2006/relationships/image" Target="../media/image32.png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7.xml"/><Relationship Id="rId1" Type="http://schemas.openxmlformats.org/officeDocument/2006/relationships/customXml" Target="../../customXml/item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8.xml"/><Relationship Id="rId1" Type="http://schemas.openxmlformats.org/officeDocument/2006/relationships/customXml" Target="../../customXml/item51.xml"/><Relationship Id="rId5" Type="http://schemas.openxmlformats.org/officeDocument/2006/relationships/image" Target="../media/image44.png"/><Relationship Id="rId4" Type="http://schemas.openxmlformats.org/officeDocument/2006/relationships/image" Target="../media/image4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54.xml"/><Relationship Id="rId1" Type="http://schemas.openxmlformats.org/officeDocument/2006/relationships/customXml" Target="../../customXml/item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19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50.xml"/><Relationship Id="rId1" Type="http://schemas.openxmlformats.org/officeDocument/2006/relationships/customXml" Target="../../customXml/item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5.xml"/><Relationship Id="rId1" Type="http://schemas.openxmlformats.org/officeDocument/2006/relationships/customXml" Target="../../customXml/item4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8.xml"/><Relationship Id="rId1" Type="http://schemas.openxmlformats.org/officeDocument/2006/relationships/customXml" Target="../../customXml/item2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6.png"/><Relationship Id="rId2" Type="http://schemas.openxmlformats.org/officeDocument/2006/relationships/customXml" Target="../../customXml/item42.xml"/><Relationship Id="rId1" Type="http://schemas.openxmlformats.org/officeDocument/2006/relationships/customXml" Target="../../customXml/item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4.xml"/><Relationship Id="rId1" Type="http://schemas.openxmlformats.org/officeDocument/2006/relationships/customXml" Target="../../customXml/item28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61.xml"/><Relationship Id="rId1" Type="http://schemas.openxmlformats.org/officeDocument/2006/relationships/customXml" Target="../../customXml/item6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4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6.xml"/><Relationship Id="rId1" Type="http://schemas.openxmlformats.org/officeDocument/2006/relationships/customXml" Target="../../customXml/item5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6.xml"/><Relationship Id="rId1" Type="http://schemas.openxmlformats.org/officeDocument/2006/relationships/customXml" Target="../../customXml/item1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56.xml"/><Relationship Id="rId1" Type="http://schemas.openxmlformats.org/officeDocument/2006/relationships/customXml" Target="../../customXml/item3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0.xml"/><Relationship Id="rId1" Type="http://schemas.openxmlformats.org/officeDocument/2006/relationships/customXml" Target="../../customXml/item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7.xml"/><Relationship Id="rId1" Type="http://schemas.openxmlformats.org/officeDocument/2006/relationships/customXml" Target="../../customXml/item4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0.xml"/><Relationship Id="rId1" Type="http://schemas.openxmlformats.org/officeDocument/2006/relationships/customXml" Target="../../customXml/item18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5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47.xml"/><Relationship Id="rId1" Type="http://schemas.openxmlformats.org/officeDocument/2006/relationships/customXml" Target="../../customXml/item3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tif"/><Relationship Id="rId18" Type="http://schemas.openxmlformats.org/officeDocument/2006/relationships/image" Target="../media/image20.ti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jpeg"/><Relationship Id="rId12" Type="http://schemas.openxmlformats.org/officeDocument/2006/relationships/image" Target="../media/image14.tif"/><Relationship Id="rId17" Type="http://schemas.openxmlformats.org/officeDocument/2006/relationships/image" Target="../media/image19.tif"/><Relationship Id="rId2" Type="http://schemas.openxmlformats.org/officeDocument/2006/relationships/customXml" Target="../../customXml/item24.xml"/><Relationship Id="rId16" Type="http://schemas.openxmlformats.org/officeDocument/2006/relationships/image" Target="../media/image18.tif"/><Relationship Id="rId20" Type="http://schemas.openxmlformats.org/officeDocument/2006/relationships/image" Target="../media/image22.tif"/><Relationship Id="rId1" Type="http://schemas.openxmlformats.org/officeDocument/2006/relationships/customXml" Target="../../customXml/item6.xml"/><Relationship Id="rId6" Type="http://schemas.openxmlformats.org/officeDocument/2006/relationships/image" Target="../media/image8.tiff"/><Relationship Id="rId11" Type="http://schemas.openxmlformats.org/officeDocument/2006/relationships/image" Target="../media/image13.tif"/><Relationship Id="rId5" Type="http://schemas.openxmlformats.org/officeDocument/2006/relationships/image" Target="../media/image7.tiff"/><Relationship Id="rId15" Type="http://schemas.openxmlformats.org/officeDocument/2006/relationships/image" Target="../media/image17.tif"/><Relationship Id="rId10" Type="http://schemas.openxmlformats.org/officeDocument/2006/relationships/image" Target="../media/image12.jpeg"/><Relationship Id="rId19" Type="http://schemas.openxmlformats.org/officeDocument/2006/relationships/image" Target="../media/image21.tif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16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9.xml"/><Relationship Id="rId1" Type="http://schemas.openxmlformats.org/officeDocument/2006/relationships/customXml" Target="../../customXml/item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3.xml"/><Relationship Id="rId1" Type="http://schemas.openxmlformats.org/officeDocument/2006/relationships/customXml" Target="../../customXml/item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495DC61-3FDD-432A-B1E1-A3F68CB20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931" y="2210147"/>
            <a:ext cx="73818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D05B7AF6-9B01-47A3-B00C-7C203DA2EA16}"/>
              </a:ext>
            </a:extLst>
          </p:cNvPr>
          <p:cNvSpPr txBox="1">
            <a:spLocks/>
          </p:cNvSpPr>
          <p:nvPr/>
        </p:nvSpPr>
        <p:spPr bwMode="auto">
          <a:xfrm>
            <a:off x="1558702" y="1916832"/>
            <a:ext cx="10840028" cy="1660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2800" kern="0" dirty="0"/>
              <a:t>Triple negative breast cancer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F8963B9B-E9C7-422D-B441-1E1E82B8F249}"/>
              </a:ext>
            </a:extLst>
          </p:cNvPr>
          <p:cNvSpPr/>
          <p:nvPr/>
        </p:nvSpPr>
        <p:spPr>
          <a:xfrm>
            <a:off x="1558702" y="4458598"/>
            <a:ext cx="24545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Thomas </a:t>
            </a:r>
            <a:r>
              <a:rPr lang="en-GB" dirty="0" err="1"/>
              <a:t>Leicht</a:t>
            </a:r>
            <a:r>
              <a:rPr lang="en-GB" dirty="0"/>
              <a:t> Jensen</a:t>
            </a:r>
            <a:endParaRPr lang="en-US" dirty="0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F7E8188C-A130-4FF7-BF07-B340EA2680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70544A13-D12C-4FA0-8658-AB463AFEF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methods Naive K-means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E5C2A98B-A112-4401-BD6B-BE641B4C2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230" y="2996952"/>
            <a:ext cx="5587489" cy="2803280"/>
          </a:xfr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DDF4D2B7-1002-40E1-9F5E-13D5E0B8D1B7}"/>
              </a:ext>
            </a:extLst>
          </p:cNvPr>
          <p:cNvSpPr txBox="1"/>
          <p:nvPr/>
        </p:nvSpPr>
        <p:spPr>
          <a:xfrm>
            <a:off x="8014717" y="2750731"/>
            <a:ext cx="14768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Naive K-</a:t>
            </a:r>
            <a:r>
              <a:rPr lang="da-DK" dirty="0" err="1">
                <a:latin typeface="+mn-lt"/>
              </a:rPr>
              <a:t>means</a:t>
            </a:r>
            <a:endParaRPr lang="en-US" dirty="0" err="1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3C84679A-3466-4FD6-A798-27CCAE5B9699}"/>
                  </a:ext>
                </a:extLst>
              </p:cNvPr>
              <p:cNvSpPr txBox="1"/>
              <p:nvPr/>
            </p:nvSpPr>
            <p:spPr>
              <a:xfrm>
                <a:off x="1126654" y="1988840"/>
                <a:ext cx="5112568" cy="9309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:r>
                  <a:rPr lang="da-DK" sz="1800" dirty="0">
                    <a:latin typeface="+mn-lt"/>
                  </a:rPr>
                  <a:t>Naive K-</a:t>
                </a:r>
                <a:r>
                  <a:rPr lang="da-DK" sz="1800" dirty="0" err="1">
                    <a:latin typeface="+mn-lt"/>
                  </a:rPr>
                  <a:t>means</a:t>
                </a:r>
                <a:r>
                  <a:rPr lang="da-DK" sz="1800" dirty="0">
                    <a:latin typeface="+mn-lt"/>
                  </a:rPr>
                  <a:t> </a:t>
                </a:r>
                <a:r>
                  <a:rPr lang="da-DK" sz="1800" dirty="0" err="1">
                    <a:latin typeface="+mn-lt"/>
                  </a:rPr>
                  <a:t>algorithm</a:t>
                </a:r>
                <a:endParaRPr lang="da-DK" sz="1800" dirty="0">
                  <a:latin typeface="+mn-lt"/>
                </a:endParaRPr>
              </a:p>
              <a:p>
                <a:pPr marL="342900" indent="-342900" algn="l">
                  <a:spcBef>
                    <a:spcPts val="432"/>
                  </a:spcBef>
                  <a:buFont typeface="+mj-lt"/>
                  <a:buAutoNum type="arabicPeriod"/>
                </a:pPr>
                <a:r>
                  <a:rPr lang="da-DK" sz="1800" dirty="0" err="1">
                    <a:latin typeface="+mn-lt"/>
                  </a:rPr>
                  <a:t>Pretrain</a:t>
                </a:r>
                <a:r>
                  <a:rPr lang="da-DK" sz="1800" dirty="0">
                    <a:latin typeface="+mn-lt"/>
                  </a:rPr>
                  <a:t> CAE with </a:t>
                </a:r>
                <a:r>
                  <a:rPr lang="da-DK" sz="1800" dirty="0" err="1">
                    <a:latin typeface="+mn-lt"/>
                  </a:rPr>
                  <a:t>mean</a:t>
                </a:r>
                <a:r>
                  <a:rPr lang="da-DK" sz="1800" dirty="0">
                    <a:latin typeface="+mn-lt"/>
                  </a:rPr>
                  <a:t> </a:t>
                </a:r>
                <a:r>
                  <a:rPr lang="da-DK" sz="1800" dirty="0" err="1">
                    <a:latin typeface="+mn-lt"/>
                  </a:rPr>
                  <a:t>squared</a:t>
                </a:r>
                <a:r>
                  <a:rPr lang="da-DK" sz="1800" dirty="0">
                    <a:latin typeface="+mn-lt"/>
                  </a:rPr>
                  <a:t> </a:t>
                </a:r>
                <a:r>
                  <a:rPr lang="da-DK" sz="1800" dirty="0" err="1">
                    <a:latin typeface="+mn-lt"/>
                  </a:rPr>
                  <a:t>error</a:t>
                </a:r>
                <a:r>
                  <a:rPr lang="da-DK" sz="1800" dirty="0">
                    <a:latin typeface="+mn-lt"/>
                  </a:rPr>
                  <a:t> (MSE) </a:t>
                </a:r>
                <a:r>
                  <a:rPr lang="da-DK" sz="1800" dirty="0" err="1">
                    <a:latin typeface="+mn-lt"/>
                  </a:rPr>
                  <a:t>loss</a:t>
                </a:r>
                <a:r>
                  <a:rPr lang="da-DK" sz="1800" dirty="0">
                    <a:latin typeface="+mn-lt"/>
                  </a:rPr>
                  <a:t> for x </a:t>
                </a:r>
                <a:r>
                  <a:rPr lang="da-DK" sz="1800" dirty="0" err="1">
                    <a:latin typeface="+mn-lt"/>
                  </a:rPr>
                  <a:t>epochs</a:t>
                </a:r>
                <a:endParaRPr lang="da-DK" sz="1800" dirty="0">
                  <a:latin typeface="+mn-lt"/>
                </a:endParaRPr>
              </a:p>
              <a:p>
                <a:pPr lvl="2">
                  <a:spcBef>
                    <a:spcPts val="43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a-DK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a-DK" sz="1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a-DK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 sz="18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da-DK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a-DK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func>
                      <m:nary>
                        <m:naryPr>
                          <m:chr m:val="∑"/>
                          <m:ctrlPr>
                            <a:rPr lang="da-DK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a-DK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da-DK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a-DK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a-DK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a-DK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da-DK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a-DK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a-DK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da-DK" sz="18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da-DK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a-DK" sz="1800" dirty="0">
                  <a:latin typeface="+mn-lt"/>
                </a:endParaRPr>
              </a:p>
              <a:p>
                <a:pPr marL="342900" indent="-342900" algn="l">
                  <a:spcBef>
                    <a:spcPts val="432"/>
                  </a:spcBef>
                  <a:buFont typeface="+mj-lt"/>
                  <a:buAutoNum type="arabicPeriod"/>
                </a:pPr>
                <a:r>
                  <a:rPr lang="da-DK" sz="1800" dirty="0">
                    <a:latin typeface="+mn-lt"/>
                  </a:rPr>
                  <a:t>Cluster latent </a:t>
                </a:r>
                <a:r>
                  <a:rPr lang="da-DK" sz="1800" dirty="0" err="1">
                    <a:latin typeface="+mn-lt"/>
                  </a:rPr>
                  <a:t>representation</a:t>
                </a:r>
                <a:r>
                  <a:rPr lang="da-DK" sz="1800" dirty="0">
                    <a:latin typeface="+mn-lt"/>
                  </a:rPr>
                  <a:t> z with K-</a:t>
                </a:r>
                <a:r>
                  <a:rPr lang="da-DK" sz="1800" dirty="0" err="1">
                    <a:latin typeface="+mn-lt"/>
                  </a:rPr>
                  <a:t>means</a:t>
                </a:r>
                <a:endParaRPr lang="da-DK" sz="1800" dirty="0">
                  <a:latin typeface="+mn-lt"/>
                </a:endParaRPr>
              </a:p>
              <a:p>
                <a:pPr marL="800100" lvl="1" indent="-342900">
                  <a:spcBef>
                    <a:spcPts val="432"/>
                  </a:spcBef>
                  <a:buFont typeface="+mj-lt"/>
                  <a:buAutoNum type="arabicPeriod"/>
                </a:pPr>
                <a:r>
                  <a:rPr lang="da-DK" sz="1800" dirty="0" err="1">
                    <a:latin typeface="+mn-lt"/>
                  </a:rPr>
                  <a:t>Initialize</a:t>
                </a:r>
                <a:r>
                  <a:rPr lang="da-DK" sz="1800" dirty="0">
                    <a:latin typeface="+mn-lt"/>
                  </a:rPr>
                  <a:t> K cluster </a:t>
                </a:r>
                <a:r>
                  <a:rPr lang="da-DK" sz="1800" dirty="0" err="1">
                    <a:latin typeface="+mn-lt"/>
                  </a:rPr>
                  <a:t>centroids</a:t>
                </a:r>
                <a:r>
                  <a:rPr lang="da-DK" sz="18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, .., </m:t>
                    </m:r>
                    <m:sSub>
                      <m:sSubPr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da-DK" sz="1800" dirty="0">
                  <a:latin typeface="+mn-lt"/>
                </a:endParaRPr>
              </a:p>
              <a:p>
                <a:pPr marL="800100" lvl="1" indent="-342900">
                  <a:spcBef>
                    <a:spcPts val="432"/>
                  </a:spcBef>
                  <a:buFont typeface="+mj-lt"/>
                  <a:buAutoNum type="arabicPeriod"/>
                </a:pPr>
                <a:r>
                  <a:rPr lang="da-DK" sz="1800" dirty="0" err="1">
                    <a:latin typeface="+mn-lt"/>
                  </a:rPr>
                  <a:t>Assign</a:t>
                </a:r>
                <a:r>
                  <a:rPr lang="da-DK" sz="1800" dirty="0">
                    <a:latin typeface="+mn-lt"/>
                  </a:rPr>
                  <a:t> cluster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a-DK" sz="1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da-DK" sz="1800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da-DK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a-DK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da-DK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a-DK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a-DK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80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da-DK" sz="1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endParaRPr lang="da-DK" sz="1800" dirty="0">
                  <a:latin typeface="+mn-lt"/>
                </a:endParaRPr>
              </a:p>
              <a:p>
                <a:pPr marL="800100" lvl="1" indent="-342900">
                  <a:spcBef>
                    <a:spcPts val="432"/>
                  </a:spcBef>
                  <a:buFont typeface="+mj-lt"/>
                  <a:buAutoNum type="arabicPeriod"/>
                </a:pPr>
                <a:r>
                  <a:rPr lang="da-DK" sz="1800" dirty="0">
                    <a:latin typeface="+mn-lt"/>
                  </a:rPr>
                  <a:t>Update </a:t>
                </a:r>
                <a:r>
                  <a:rPr lang="da-DK" sz="1800" dirty="0" err="1">
                    <a:latin typeface="+mn-lt"/>
                  </a:rPr>
                  <a:t>centroids</a:t>
                </a:r>
                <a:r>
                  <a:rPr lang="da-DK" sz="18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ctrlPr>
                                  <a:rPr lang="da-DK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a-DK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a-DK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a-DK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a-DK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da-DK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1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a-DK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da-DK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da-DK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da-DK" sz="1800" dirty="0">
                  <a:latin typeface="+mn-lt"/>
                </a:endParaRPr>
              </a:p>
              <a:p>
                <a:pPr algn="l">
                  <a:spcBef>
                    <a:spcPts val="432"/>
                  </a:spcBef>
                </a:pPr>
                <a:r>
                  <a:rPr lang="da-DK" sz="1800" dirty="0">
                    <a:latin typeface="+mn-lt"/>
                  </a:rPr>
                  <a:t>	</a:t>
                </a:r>
                <a:r>
                  <a:rPr lang="da-DK" sz="1800" dirty="0" err="1">
                    <a:latin typeface="+mn-lt"/>
                  </a:rPr>
                  <a:t>Repeat</a:t>
                </a:r>
                <a:r>
                  <a:rPr lang="da-DK" sz="1800" dirty="0">
                    <a:latin typeface="+mn-lt"/>
                  </a:rPr>
                  <a:t> 2. and 3. </a:t>
                </a:r>
                <a:r>
                  <a:rPr lang="da-DK" sz="1800" dirty="0" err="1">
                    <a:latin typeface="+mn-lt"/>
                  </a:rPr>
                  <a:t>until</a:t>
                </a:r>
                <a:r>
                  <a:rPr lang="da-DK" sz="1800" dirty="0">
                    <a:latin typeface="+mn-lt"/>
                  </a:rPr>
                  <a:t> </a:t>
                </a:r>
                <a:r>
                  <a:rPr lang="da-DK" sz="1800" dirty="0" err="1">
                    <a:latin typeface="+mn-lt"/>
                  </a:rPr>
                  <a:t>convergence</a:t>
                </a:r>
                <a:endParaRPr lang="da-DK" sz="1800" dirty="0">
                  <a:latin typeface="+mn-lt"/>
                </a:endParaRPr>
              </a:p>
              <a:p>
                <a:pPr>
                  <a:spcBef>
                    <a:spcPts val="432"/>
                  </a:spcBef>
                </a:pPr>
                <a:r>
                  <a:rPr lang="da-DK" sz="1800" dirty="0">
                    <a:latin typeface="+mn-lt"/>
                  </a:rPr>
                  <a:t>3.   </a:t>
                </a:r>
                <a:r>
                  <a:rPr lang="da-DK" sz="1800" dirty="0" err="1">
                    <a:latin typeface="+mn-lt"/>
                  </a:rPr>
                  <a:t>Evaluate</a:t>
                </a:r>
                <a:r>
                  <a:rPr lang="da-DK" sz="1800" dirty="0">
                    <a:latin typeface="+mn-lt"/>
                  </a:rPr>
                  <a:t> </a:t>
                </a:r>
                <a:r>
                  <a:rPr lang="da-DK" sz="1800" dirty="0" err="1">
                    <a:latin typeface="+mn-lt"/>
                  </a:rPr>
                  <a:t>metrics</a:t>
                </a:r>
                <a:endParaRPr lang="da-DK" sz="1800" dirty="0">
                  <a:latin typeface="+mn-lt"/>
                </a:endParaRPr>
              </a:p>
              <a:p>
                <a:pPr algn="l">
                  <a:spcBef>
                    <a:spcPts val="432"/>
                  </a:spcBef>
                </a:pPr>
                <a:endParaRPr lang="da-DK" sz="1800" dirty="0">
                  <a:latin typeface="+mn-lt"/>
                </a:endParaRPr>
              </a:p>
              <a:p>
                <a:pPr algn="l">
                  <a:spcBef>
                    <a:spcPts val="432"/>
                  </a:spcBef>
                </a:pPr>
                <a:r>
                  <a:rPr lang="da-DK" sz="1800" dirty="0">
                    <a:latin typeface="+mn-lt"/>
                  </a:rPr>
                  <a:t>	</a:t>
                </a:r>
              </a:p>
              <a:p>
                <a:pPr lvl="1">
                  <a:spcBef>
                    <a:spcPts val="432"/>
                  </a:spcBef>
                </a:pPr>
                <a:endParaRPr lang="da-DK" sz="1800" dirty="0">
                  <a:latin typeface="+mn-lt"/>
                </a:endParaRPr>
              </a:p>
              <a:p>
                <a:pPr>
                  <a:spcBef>
                    <a:spcPts val="432"/>
                  </a:spcBef>
                </a:pPr>
                <a:r>
                  <a:rPr lang="da-DK" sz="1800" dirty="0">
                    <a:latin typeface="+mn-lt"/>
                  </a:rPr>
                  <a:t>		</a:t>
                </a:r>
              </a:p>
              <a:p>
                <a:pPr algn="l">
                  <a:spcBef>
                    <a:spcPts val="432"/>
                  </a:spcBef>
                </a:pPr>
                <a:r>
                  <a:rPr lang="da-DK" sz="1800" dirty="0">
                    <a:latin typeface="+mn-lt"/>
                  </a:rPr>
                  <a:t>	</a:t>
                </a:r>
              </a:p>
              <a:p>
                <a:pPr algn="l">
                  <a:spcBef>
                    <a:spcPts val="432"/>
                  </a:spcBef>
                </a:pPr>
                <a:r>
                  <a:rPr lang="da-DK" sz="1800" dirty="0">
                    <a:latin typeface="+mn-lt"/>
                  </a:rPr>
                  <a:t>	</a:t>
                </a:r>
              </a:p>
              <a:p>
                <a:pPr algn="l">
                  <a:spcBef>
                    <a:spcPts val="432"/>
                  </a:spcBef>
                </a:pPr>
                <a:r>
                  <a:rPr lang="da-DK" sz="1800" dirty="0">
                    <a:latin typeface="+mn-lt"/>
                  </a:rPr>
                  <a:t>	</a:t>
                </a:r>
              </a:p>
              <a:p>
                <a:pPr marL="342900" indent="-342900" algn="l">
                  <a:spcBef>
                    <a:spcPts val="432"/>
                  </a:spcBef>
                  <a:buFont typeface="+mj-lt"/>
                  <a:buAutoNum type="arabicPeriod"/>
                </a:pPr>
                <a:endParaRPr lang="da-DK" sz="1800" dirty="0">
                  <a:latin typeface="+mn-lt"/>
                </a:endParaRPr>
              </a:p>
              <a:p>
                <a:pPr marL="342900" indent="-342900" algn="l">
                  <a:spcBef>
                    <a:spcPts val="432"/>
                  </a:spcBef>
                  <a:buFont typeface="+mj-lt"/>
                  <a:buAutoNum type="arabicPeriod"/>
                </a:pPr>
                <a:endParaRPr lang="da-DK" sz="1800" dirty="0">
                  <a:latin typeface="+mn-lt"/>
                </a:endParaRPr>
              </a:p>
              <a:p>
                <a:pPr marL="342900" indent="-342900" algn="l">
                  <a:spcBef>
                    <a:spcPts val="432"/>
                  </a:spcBef>
                  <a:buFont typeface="+mj-lt"/>
                  <a:buAutoNum type="arabicPeriod"/>
                </a:pPr>
                <a:endParaRPr lang="da-DK" sz="1800" dirty="0">
                  <a:latin typeface="+mn-lt"/>
                </a:endParaRPr>
              </a:p>
              <a:p>
                <a:pPr marL="342900" indent="-342900" algn="l">
                  <a:spcBef>
                    <a:spcPts val="432"/>
                  </a:spcBef>
                  <a:buFont typeface="+mj-lt"/>
                  <a:buAutoNum type="arabicPeriod"/>
                </a:pPr>
                <a:endParaRPr lang="da-DK" sz="1800" dirty="0">
                  <a:latin typeface="+mn-lt"/>
                </a:endParaRPr>
              </a:p>
              <a:p>
                <a:pPr marL="342900" indent="-342900" algn="l">
                  <a:spcBef>
                    <a:spcPts val="432"/>
                  </a:spcBef>
                  <a:buFont typeface="+mj-lt"/>
                  <a:buAutoNum type="arabicPeriod"/>
                </a:pPr>
                <a:endParaRPr lang="da-DK" sz="1800" dirty="0">
                  <a:latin typeface="+mn-lt"/>
                </a:endParaRPr>
              </a:p>
              <a:p>
                <a:pPr marL="342900" indent="-342900" algn="l">
                  <a:spcBef>
                    <a:spcPts val="432"/>
                  </a:spcBef>
                  <a:buFont typeface="+mj-lt"/>
                  <a:buAutoNum type="arabicPeriod"/>
                </a:pPr>
                <a:endParaRPr lang="da-DK" sz="1800" dirty="0">
                  <a:latin typeface="+mn-lt"/>
                </a:endParaRPr>
              </a:p>
              <a:p>
                <a:pPr algn="l">
                  <a:spcBef>
                    <a:spcPts val="432"/>
                  </a:spcBef>
                </a:pPr>
                <a:endParaRPr lang="da-DK" sz="1800" dirty="0">
                  <a:latin typeface="+mn-lt"/>
                </a:endParaRPr>
              </a:p>
              <a:p>
                <a:pPr algn="l">
                  <a:spcBef>
                    <a:spcPts val="432"/>
                  </a:spcBef>
                </a:pPr>
                <a:endParaRPr lang="en-US" sz="1800" dirty="0" err="1">
                  <a:latin typeface="+mn-lt"/>
                </a:endParaRPr>
              </a:p>
            </p:txBody>
          </p:sp>
        </mc:Choice>
        <mc:Fallback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3C84679A-3466-4FD6-A798-27CCAE5B9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54" y="1988840"/>
                <a:ext cx="5112568" cy="9309664"/>
              </a:xfrm>
              <a:prstGeom prst="rect">
                <a:avLst/>
              </a:prstGeom>
              <a:blipFill>
                <a:blip r:embed="rId5"/>
                <a:stretch>
                  <a:fillRect l="-2864" t="-851" r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51C6C443-B59F-4D02-9320-CA281BDA71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3C66B89E-9556-4FAD-AE16-4DAF9BD026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714310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methods DCEC</a:t>
            </a:r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62A96036-94C6-4D16-8ABA-48A4D8CAC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475" y="1484784"/>
            <a:ext cx="6399352" cy="2448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79BBEA03-364A-4DA0-93FA-D564D2B04298}"/>
                  </a:ext>
                </a:extLst>
              </p:cNvPr>
              <p:cNvSpPr txBox="1"/>
              <p:nvPr/>
            </p:nvSpPr>
            <p:spPr>
              <a:xfrm>
                <a:off x="550590" y="1844824"/>
                <a:ext cx="5232885" cy="1906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:r>
                  <a:rPr lang="da-DK" dirty="0">
                    <a:latin typeface="+mn-lt"/>
                  </a:rPr>
                  <a:t>DCEC: Train a joint </a:t>
                </a:r>
                <a:r>
                  <a:rPr lang="da-DK" dirty="0" err="1">
                    <a:latin typeface="+mn-lt"/>
                  </a:rPr>
                  <a:t>optimization</a:t>
                </a:r>
                <a:r>
                  <a:rPr lang="da-DK" dirty="0">
                    <a:latin typeface="+mn-lt"/>
                  </a:rPr>
                  <a:t> with a </a:t>
                </a:r>
                <a:r>
                  <a:rPr lang="da-DK" dirty="0" err="1">
                    <a:latin typeface="+mn-lt"/>
                  </a:rPr>
                  <a:t>reconstruction</a:t>
                </a:r>
                <a:r>
                  <a:rPr lang="da-DK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da-DK" dirty="0">
                    <a:latin typeface="+mn-lt"/>
                  </a:rPr>
                  <a:t>) and </a:t>
                </a:r>
                <a:r>
                  <a:rPr lang="da-DK" dirty="0" err="1">
                    <a:latin typeface="+mn-lt"/>
                  </a:rPr>
                  <a:t>clustering</a:t>
                </a:r>
                <a:r>
                  <a:rPr lang="da-DK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a-DK" dirty="0">
                    <a:latin typeface="+mn-lt"/>
                  </a:rPr>
                  <a:t>) </a:t>
                </a:r>
                <a:r>
                  <a:rPr lang="da-DK" dirty="0" err="1">
                    <a:latin typeface="+mn-lt"/>
                  </a:rPr>
                  <a:t>loss</a:t>
                </a:r>
                <a:r>
                  <a:rPr lang="da-DK" dirty="0">
                    <a:latin typeface="+mn-lt"/>
                  </a:rPr>
                  <a:t>:</a:t>
                </a:r>
                <a:endParaRPr lang="en-US" dirty="0">
                  <a:latin typeface="+mn-lt"/>
                </a:endParaRPr>
              </a:p>
              <a:p>
                <a:pPr>
                  <a:spcBef>
                    <a:spcPts val="432"/>
                  </a:spcBef>
                </a:pPr>
                <a:r>
                  <a:rPr lang="en-US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a-DK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f>
                          <m:f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func>
                    <m:nary>
                      <m:naryPr>
                        <m:chr m:val="∑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a-D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a-DK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da-DK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432"/>
                  </a:spcBef>
                </a:pPr>
                <a:r>
                  <a:rPr lang="en-US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da-D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a-DK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func>
                          </m:e>
                        </m:nary>
                      </m:e>
                    </m:nary>
                  </m:oMath>
                </a14:m>
                <a:r>
                  <a:rPr lang="en-US" dirty="0">
                    <a:latin typeface="+mn-lt"/>
                  </a:rPr>
                  <a:t>		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,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=[0, 1]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algn="l">
                  <a:spcBef>
                    <a:spcPts val="432"/>
                  </a:spcBef>
                </a:pPr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79BBEA03-364A-4DA0-93FA-D564D2B04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0" y="1844824"/>
                <a:ext cx="5232885" cy="1906163"/>
              </a:xfrm>
              <a:prstGeom prst="rect">
                <a:avLst/>
              </a:prstGeom>
              <a:blipFill>
                <a:blip r:embed="rId5"/>
                <a:stretch>
                  <a:fillRect l="-2328" t="-3526" r="-2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kstfelt 7">
            <a:extLst>
              <a:ext uri="{FF2B5EF4-FFF2-40B4-BE49-F238E27FC236}">
                <a16:creationId xmlns:a16="http://schemas.microsoft.com/office/drawing/2014/main" id="{AC664476-68A0-4F36-AB0B-A3FFC6D1257B}"/>
              </a:ext>
            </a:extLst>
          </p:cNvPr>
          <p:cNvSpPr txBox="1"/>
          <p:nvPr/>
        </p:nvSpPr>
        <p:spPr>
          <a:xfrm>
            <a:off x="8074248" y="4000128"/>
            <a:ext cx="181780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000" dirty="0">
                <a:latin typeface="+mn-lt"/>
              </a:rPr>
              <a:t>Guo </a:t>
            </a:r>
            <a:r>
              <a:rPr lang="da-DK" sz="1000" i="1" dirty="0">
                <a:latin typeface="+mn-lt"/>
              </a:rPr>
              <a:t>et al. </a:t>
            </a:r>
            <a:r>
              <a:rPr lang="da-DK" sz="1000" dirty="0">
                <a:latin typeface="+mn-lt"/>
              </a:rPr>
              <a:t>LNCS 373-382. 2017 </a:t>
            </a:r>
            <a:endParaRPr lang="en-US" sz="1000" dirty="0" err="1">
              <a:latin typeface="+mn-lt"/>
            </a:endParaRPr>
          </a:p>
        </p:txBody>
      </p:sp>
      <p:sp>
        <p:nvSpPr>
          <p:cNvPr id="7" name="Pladsholder til sidefod 6">
            <a:extLst>
              <a:ext uri="{FF2B5EF4-FFF2-40B4-BE49-F238E27FC236}">
                <a16:creationId xmlns:a16="http://schemas.microsoft.com/office/drawing/2014/main" id="{AD45B22F-3586-4D87-BD7D-68797F374E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D4824970-A09A-4C1E-B60C-70482344D3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85588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methods DCEC</a:t>
            </a:r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62A96036-94C6-4D16-8ABA-48A4D8CAC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475" y="1484784"/>
            <a:ext cx="6399352" cy="2448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79BBEA03-364A-4DA0-93FA-D564D2B04298}"/>
                  </a:ext>
                </a:extLst>
              </p:cNvPr>
              <p:cNvSpPr txBox="1"/>
              <p:nvPr/>
            </p:nvSpPr>
            <p:spPr>
              <a:xfrm>
                <a:off x="550590" y="1844824"/>
                <a:ext cx="5232885" cy="1906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:r>
                  <a:rPr lang="da-DK" dirty="0">
                    <a:latin typeface="+mn-lt"/>
                  </a:rPr>
                  <a:t>DCEC: Train a joint </a:t>
                </a:r>
                <a:r>
                  <a:rPr lang="da-DK" dirty="0" err="1">
                    <a:latin typeface="+mn-lt"/>
                  </a:rPr>
                  <a:t>optimization</a:t>
                </a:r>
                <a:r>
                  <a:rPr lang="da-DK" dirty="0">
                    <a:latin typeface="+mn-lt"/>
                  </a:rPr>
                  <a:t> with a </a:t>
                </a:r>
                <a:r>
                  <a:rPr lang="da-DK" dirty="0" err="1">
                    <a:latin typeface="+mn-lt"/>
                  </a:rPr>
                  <a:t>reconstruction</a:t>
                </a:r>
                <a:r>
                  <a:rPr lang="da-DK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da-DK" dirty="0">
                    <a:latin typeface="+mn-lt"/>
                  </a:rPr>
                  <a:t>) and </a:t>
                </a:r>
                <a:r>
                  <a:rPr lang="da-DK" dirty="0" err="1">
                    <a:latin typeface="+mn-lt"/>
                  </a:rPr>
                  <a:t>clustering</a:t>
                </a:r>
                <a:r>
                  <a:rPr lang="da-DK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a-DK" dirty="0">
                    <a:latin typeface="+mn-lt"/>
                  </a:rPr>
                  <a:t>) </a:t>
                </a:r>
                <a:r>
                  <a:rPr lang="da-DK" dirty="0" err="1">
                    <a:latin typeface="+mn-lt"/>
                  </a:rPr>
                  <a:t>loss</a:t>
                </a:r>
                <a:r>
                  <a:rPr lang="da-DK" dirty="0">
                    <a:latin typeface="+mn-lt"/>
                  </a:rPr>
                  <a:t>:</a:t>
                </a:r>
                <a:endParaRPr lang="en-US" dirty="0">
                  <a:latin typeface="+mn-lt"/>
                </a:endParaRPr>
              </a:p>
              <a:p>
                <a:pPr>
                  <a:spcBef>
                    <a:spcPts val="432"/>
                  </a:spcBef>
                </a:pPr>
                <a:r>
                  <a:rPr lang="en-US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a-DK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f>
                          <m:f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func>
                    <m:nary>
                      <m:naryPr>
                        <m:chr m:val="∑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a-D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a-DK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da-DK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432"/>
                  </a:spcBef>
                </a:pPr>
                <a:r>
                  <a:rPr lang="en-US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da-D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a-DK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func>
                          </m:e>
                        </m:nary>
                      </m:e>
                    </m:nary>
                  </m:oMath>
                </a14:m>
                <a:r>
                  <a:rPr lang="en-US" dirty="0">
                    <a:latin typeface="+mn-lt"/>
                  </a:rPr>
                  <a:t>		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,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=[0, 1]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algn="l">
                  <a:spcBef>
                    <a:spcPts val="432"/>
                  </a:spcBef>
                </a:pPr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79BBEA03-364A-4DA0-93FA-D564D2B04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0" y="1844824"/>
                <a:ext cx="5232885" cy="1906163"/>
              </a:xfrm>
              <a:prstGeom prst="rect">
                <a:avLst/>
              </a:prstGeom>
              <a:blipFill>
                <a:blip r:embed="rId5"/>
                <a:stretch>
                  <a:fillRect l="-2328" t="-3526" r="-2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kstfelt 7">
            <a:extLst>
              <a:ext uri="{FF2B5EF4-FFF2-40B4-BE49-F238E27FC236}">
                <a16:creationId xmlns:a16="http://schemas.microsoft.com/office/drawing/2014/main" id="{AC664476-68A0-4F36-AB0B-A3FFC6D1257B}"/>
              </a:ext>
            </a:extLst>
          </p:cNvPr>
          <p:cNvSpPr txBox="1"/>
          <p:nvPr/>
        </p:nvSpPr>
        <p:spPr>
          <a:xfrm>
            <a:off x="8074248" y="4000128"/>
            <a:ext cx="181780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000" dirty="0">
                <a:latin typeface="+mn-lt"/>
              </a:rPr>
              <a:t>Guo </a:t>
            </a:r>
            <a:r>
              <a:rPr lang="da-DK" sz="1000" i="1" dirty="0">
                <a:latin typeface="+mn-lt"/>
              </a:rPr>
              <a:t>et al. </a:t>
            </a:r>
            <a:r>
              <a:rPr lang="da-DK" sz="1000" dirty="0">
                <a:latin typeface="+mn-lt"/>
              </a:rPr>
              <a:t>LNCS 373-382. 2017 </a:t>
            </a:r>
            <a:endParaRPr lang="en-US" sz="1000" dirty="0" err="1">
              <a:latin typeface="+mn-lt"/>
            </a:endParaRPr>
          </a:p>
        </p:txBody>
      </p:sp>
      <p:sp>
        <p:nvSpPr>
          <p:cNvPr id="15" name="Venstre klammeparentes 14">
            <a:extLst>
              <a:ext uri="{FF2B5EF4-FFF2-40B4-BE49-F238E27FC236}">
                <a16:creationId xmlns:a16="http://schemas.microsoft.com/office/drawing/2014/main" id="{E57C8095-860E-45D1-B506-8A41AA809234}"/>
              </a:ext>
            </a:extLst>
          </p:cNvPr>
          <p:cNvSpPr/>
          <p:nvPr/>
        </p:nvSpPr>
        <p:spPr bwMode="auto">
          <a:xfrm rot="5400000">
            <a:off x="4486820" y="4466349"/>
            <a:ext cx="144016" cy="864096"/>
          </a:xfrm>
          <a:prstGeom prst="leftBrac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EFF6A109-73B8-4635-BA13-5B7781586EB2}"/>
              </a:ext>
            </a:extLst>
          </p:cNvPr>
          <p:cNvSpPr txBox="1"/>
          <p:nvPr/>
        </p:nvSpPr>
        <p:spPr>
          <a:xfrm>
            <a:off x="4222998" y="4561105"/>
            <a:ext cx="67165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200" dirty="0" err="1">
                <a:latin typeface="+mn-lt"/>
              </a:rPr>
              <a:t>Euclidean</a:t>
            </a:r>
            <a:endParaRPr lang="en-US" sz="1200" dirty="0" err="1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felt 1">
                <a:extLst>
                  <a:ext uri="{FF2B5EF4-FFF2-40B4-BE49-F238E27FC236}">
                    <a16:creationId xmlns:a16="http://schemas.microsoft.com/office/drawing/2014/main" id="{8129E156-643D-46E5-B6EA-3DC121370D4E}"/>
                  </a:ext>
                </a:extLst>
              </p:cNvPr>
              <p:cNvSpPr txBox="1"/>
              <p:nvPr/>
            </p:nvSpPr>
            <p:spPr>
              <a:xfrm>
                <a:off x="442465" y="3861048"/>
                <a:ext cx="7154976" cy="26680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432"/>
                  </a:spcBef>
                </a:pPr>
                <a:r>
                  <a:rPr lang="da-DK" dirty="0">
                    <a:latin typeface="Cambria Math" panose="02040503050406030204" pitchFamily="18" charset="0"/>
                  </a:rPr>
                  <a:t>Model distributions </a:t>
                </a:r>
                <a:r>
                  <a:rPr lang="da-DK" dirty="0" err="1">
                    <a:latin typeface="Cambria Math" panose="02040503050406030204" pitchFamily="18" charset="0"/>
                  </a:rPr>
                  <a:t>soft</a:t>
                </a:r>
                <a:r>
                  <a:rPr lang="da-DK" dirty="0">
                    <a:latin typeface="Cambria Math" panose="02040503050406030204" pitchFamily="18" charset="0"/>
                  </a:rPr>
                  <a:t>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a-DK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a-DK" dirty="0">
                    <a:latin typeface="Cambria Math" panose="02040503050406030204" pitchFamily="18" charset="0"/>
                  </a:rPr>
                  <a:t> and </a:t>
                </a:r>
                <a:r>
                  <a:rPr lang="da-DK" dirty="0" err="1">
                    <a:latin typeface="Cambria Math" panose="02040503050406030204" pitchFamily="18" charset="0"/>
                  </a:rPr>
                  <a:t>target</a:t>
                </a:r>
                <a:r>
                  <a:rPr lang="da-DK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a-DK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a-DK" dirty="0">
                    <a:latin typeface="Cambria Math" panose="02040503050406030204" pitchFamily="18" charset="0"/>
                  </a:rPr>
                  <a:t> with </a:t>
                </a:r>
                <a:r>
                  <a:rPr lang="da-DK" dirty="0" err="1">
                    <a:latin typeface="Cambria Math" panose="02040503050406030204" pitchFamily="18" charset="0"/>
                  </a:rPr>
                  <a:t>trainable</a:t>
                </a:r>
                <a:r>
                  <a:rPr lang="da-DK" dirty="0">
                    <a:latin typeface="Cambria Math" panose="02040503050406030204" pitchFamily="18" charset="0"/>
                  </a:rPr>
                  <a:t> </a:t>
                </a:r>
                <a:r>
                  <a:rPr lang="da-DK" dirty="0" err="1">
                    <a:latin typeface="Cambria Math" panose="02040503050406030204" pitchFamily="18" charset="0"/>
                  </a:rPr>
                  <a:t>centroids</a:t>
                </a:r>
                <a:r>
                  <a:rPr lang="da-DK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da-DK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endParaRPr lang="da-DK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432"/>
                  </a:spcBef>
                </a:pPr>
                <a:endParaRPr lang="da-DK" b="0" i="0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432"/>
                  </a:spcBef>
                </a:pPr>
                <a:endParaRPr lang="da-DK" b="0" i="0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432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ij</m:t>
                          </m:r>
                        </m:sub>
                      </m:sSub>
                      <m:r>
                        <a:rPr lang="da-DK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1+||</m:t>
                                  </m:r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1+||</m:t>
                                      </m:r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p>
                                        <m:sSup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"/>
                                              <m:endChr m:val="|"/>
                                              <m:ctrlPr>
                                                <a:rPr lang="da-DK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​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da-DK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1+||</m:t>
                                  </m:r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1+||</m:t>
                                      </m:r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p>
                                        <m:sSup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"/>
                                              <m:endChr m:val="|"/>
                                              <m:ctrlPr>
                                                <a:rPr lang="da-DK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​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da-DK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a-DK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a-DK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432"/>
                  </a:spcBef>
                </a:pPr>
                <a:endParaRPr lang="da-DK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432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box>
                  </m:oMath>
                </a14:m>
                <a:r>
                  <a:rPr lang="en-US" dirty="0">
                    <a:latin typeface="+mn-lt"/>
                  </a:rPr>
                  <a:t>, </a:t>
                </a:r>
                <a:r>
                  <a:rPr lang="en-US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={1, 2, .., N} Samples, j={1, .., K} clusters</a:t>
                </a:r>
              </a:p>
            </p:txBody>
          </p:sp>
        </mc:Choice>
        <mc:Fallback xmlns="">
          <p:sp>
            <p:nvSpPr>
              <p:cNvPr id="2" name="Tekstfelt 1">
                <a:extLst>
                  <a:ext uri="{FF2B5EF4-FFF2-40B4-BE49-F238E27FC236}">
                    <a16:creationId xmlns:a16="http://schemas.microsoft.com/office/drawing/2014/main" id="{8129E156-643D-46E5-B6EA-3DC121370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65" y="3861048"/>
                <a:ext cx="7154976" cy="2668038"/>
              </a:xfrm>
              <a:prstGeom prst="rect">
                <a:avLst/>
              </a:prstGeom>
              <a:blipFill>
                <a:blip r:embed="rId8"/>
                <a:stretch>
                  <a:fillRect l="-1790" t="-228" b="-1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Lige pilforbindelse 33">
            <a:extLst>
              <a:ext uri="{FF2B5EF4-FFF2-40B4-BE49-F238E27FC236}">
                <a16:creationId xmlns:a16="http://schemas.microsoft.com/office/drawing/2014/main" id="{B7C2242D-3898-4051-B8ED-3D15F2958D94}"/>
              </a:ext>
            </a:extLst>
          </p:cNvPr>
          <p:cNvCxnSpPr/>
          <p:nvPr/>
        </p:nvCxnSpPr>
        <p:spPr bwMode="auto">
          <a:xfrm flipH="1">
            <a:off x="550590" y="5949279"/>
            <a:ext cx="2536" cy="2160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kstfelt 34">
            <a:extLst>
              <a:ext uri="{FF2B5EF4-FFF2-40B4-BE49-F238E27FC236}">
                <a16:creationId xmlns:a16="http://schemas.microsoft.com/office/drawing/2014/main" id="{1DC12493-EDD1-4DB7-BF41-F1D26473D8B6}"/>
              </a:ext>
            </a:extLst>
          </p:cNvPr>
          <p:cNvSpPr txBox="1"/>
          <p:nvPr/>
        </p:nvSpPr>
        <p:spPr>
          <a:xfrm>
            <a:off x="339638" y="5733256"/>
            <a:ext cx="42697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200" dirty="0">
                <a:latin typeface="+mn-lt"/>
              </a:rPr>
              <a:t>Target</a:t>
            </a:r>
            <a:endParaRPr lang="en-US" sz="1200" dirty="0" err="1">
              <a:latin typeface="+mn-lt"/>
            </a:endParaRPr>
          </a:p>
        </p:txBody>
      </p:sp>
      <p:cxnSp>
        <p:nvCxnSpPr>
          <p:cNvPr id="37" name="Lige pilforbindelse 36">
            <a:extLst>
              <a:ext uri="{FF2B5EF4-FFF2-40B4-BE49-F238E27FC236}">
                <a16:creationId xmlns:a16="http://schemas.microsoft.com/office/drawing/2014/main" id="{5A87C889-6EC9-4A08-BC2D-B50C0027E85D}"/>
              </a:ext>
            </a:extLst>
          </p:cNvPr>
          <p:cNvCxnSpPr/>
          <p:nvPr/>
        </p:nvCxnSpPr>
        <p:spPr bwMode="auto">
          <a:xfrm>
            <a:off x="550590" y="4941168"/>
            <a:ext cx="0" cy="2359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Tekstfelt 37">
            <a:extLst>
              <a:ext uri="{FF2B5EF4-FFF2-40B4-BE49-F238E27FC236}">
                <a16:creationId xmlns:a16="http://schemas.microsoft.com/office/drawing/2014/main" id="{FD8876DA-E5B3-49F6-9795-32599E827D82}"/>
              </a:ext>
            </a:extLst>
          </p:cNvPr>
          <p:cNvSpPr txBox="1"/>
          <p:nvPr/>
        </p:nvSpPr>
        <p:spPr>
          <a:xfrm>
            <a:off x="262558" y="4725144"/>
            <a:ext cx="63959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200" dirty="0">
                <a:latin typeface="+mn-lt"/>
              </a:rPr>
              <a:t>Soft label</a:t>
            </a:r>
            <a:endParaRPr lang="en-US" sz="1200" dirty="0" err="1">
              <a:latin typeface="+mn-lt"/>
            </a:endParaRPr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D214541F-7609-4C1B-BC09-A181BC93E2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71C9D3B5-6DC5-4ECE-BE9E-C9F668F8CF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019865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methods DCEC</a:t>
            </a:r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62A96036-94C6-4D16-8ABA-48A4D8CAC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475" y="1484784"/>
            <a:ext cx="6399352" cy="2448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79BBEA03-364A-4DA0-93FA-D564D2B04298}"/>
                  </a:ext>
                </a:extLst>
              </p:cNvPr>
              <p:cNvSpPr txBox="1"/>
              <p:nvPr/>
            </p:nvSpPr>
            <p:spPr>
              <a:xfrm>
                <a:off x="550590" y="1844824"/>
                <a:ext cx="5232885" cy="1906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:r>
                  <a:rPr lang="da-DK" dirty="0">
                    <a:latin typeface="+mn-lt"/>
                  </a:rPr>
                  <a:t>DCEC: Train a joint </a:t>
                </a:r>
                <a:r>
                  <a:rPr lang="da-DK" dirty="0" err="1">
                    <a:latin typeface="+mn-lt"/>
                  </a:rPr>
                  <a:t>optimization</a:t>
                </a:r>
                <a:r>
                  <a:rPr lang="da-DK" dirty="0">
                    <a:latin typeface="+mn-lt"/>
                  </a:rPr>
                  <a:t> with a </a:t>
                </a:r>
                <a:r>
                  <a:rPr lang="da-DK" dirty="0" err="1">
                    <a:latin typeface="+mn-lt"/>
                  </a:rPr>
                  <a:t>reconstruction</a:t>
                </a:r>
                <a:r>
                  <a:rPr lang="da-DK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da-DK" dirty="0">
                    <a:latin typeface="+mn-lt"/>
                  </a:rPr>
                  <a:t>) and </a:t>
                </a:r>
                <a:r>
                  <a:rPr lang="da-DK" dirty="0" err="1">
                    <a:latin typeface="+mn-lt"/>
                  </a:rPr>
                  <a:t>clustering</a:t>
                </a:r>
                <a:r>
                  <a:rPr lang="da-DK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a-DK" dirty="0">
                    <a:latin typeface="+mn-lt"/>
                  </a:rPr>
                  <a:t>) </a:t>
                </a:r>
                <a:r>
                  <a:rPr lang="da-DK" dirty="0" err="1">
                    <a:latin typeface="+mn-lt"/>
                  </a:rPr>
                  <a:t>loss</a:t>
                </a:r>
                <a:r>
                  <a:rPr lang="da-DK" dirty="0">
                    <a:latin typeface="+mn-lt"/>
                  </a:rPr>
                  <a:t>:</a:t>
                </a:r>
                <a:endParaRPr lang="en-US" dirty="0">
                  <a:latin typeface="+mn-lt"/>
                </a:endParaRPr>
              </a:p>
              <a:p>
                <a:pPr>
                  <a:spcBef>
                    <a:spcPts val="432"/>
                  </a:spcBef>
                </a:pPr>
                <a:r>
                  <a:rPr lang="en-US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a-DK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f>
                          <m:f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func>
                    <m:nary>
                      <m:naryPr>
                        <m:chr m:val="∑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a-D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a-DK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da-DK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432"/>
                  </a:spcBef>
                </a:pPr>
                <a:r>
                  <a:rPr lang="en-US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da-D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a-DK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func>
                          </m:e>
                        </m:nary>
                      </m:e>
                    </m:nary>
                  </m:oMath>
                </a14:m>
                <a:r>
                  <a:rPr lang="en-US" dirty="0">
                    <a:latin typeface="+mn-lt"/>
                  </a:rPr>
                  <a:t>		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,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=[0, 1]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algn="l">
                  <a:spcBef>
                    <a:spcPts val="432"/>
                  </a:spcBef>
                </a:pPr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79BBEA03-364A-4DA0-93FA-D564D2B04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0" y="1844824"/>
                <a:ext cx="5232885" cy="1906163"/>
              </a:xfrm>
              <a:prstGeom prst="rect">
                <a:avLst/>
              </a:prstGeom>
              <a:blipFill>
                <a:blip r:embed="rId5"/>
                <a:stretch>
                  <a:fillRect l="-2328" t="-3526" r="-2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kstfelt 7">
            <a:extLst>
              <a:ext uri="{FF2B5EF4-FFF2-40B4-BE49-F238E27FC236}">
                <a16:creationId xmlns:a16="http://schemas.microsoft.com/office/drawing/2014/main" id="{AC664476-68A0-4F36-AB0B-A3FFC6D1257B}"/>
              </a:ext>
            </a:extLst>
          </p:cNvPr>
          <p:cNvSpPr txBox="1"/>
          <p:nvPr/>
        </p:nvSpPr>
        <p:spPr>
          <a:xfrm>
            <a:off x="8074248" y="4000128"/>
            <a:ext cx="181780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000" dirty="0">
                <a:latin typeface="+mn-lt"/>
              </a:rPr>
              <a:t>Guo </a:t>
            </a:r>
            <a:r>
              <a:rPr lang="da-DK" sz="1000" i="1" dirty="0">
                <a:latin typeface="+mn-lt"/>
              </a:rPr>
              <a:t>et al. </a:t>
            </a:r>
            <a:r>
              <a:rPr lang="da-DK" sz="1000" dirty="0">
                <a:latin typeface="+mn-lt"/>
              </a:rPr>
              <a:t>LNCS 373-382. 2017 </a:t>
            </a:r>
            <a:endParaRPr lang="en-US" sz="1000" dirty="0" err="1">
              <a:latin typeface="+mn-lt"/>
            </a:endParaRPr>
          </a:p>
        </p:txBody>
      </p:sp>
      <p:pic>
        <p:nvPicPr>
          <p:cNvPr id="21" name="Picture 2" descr="1df">
            <a:extLst>
              <a:ext uri="{FF2B5EF4-FFF2-40B4-BE49-F238E27FC236}">
                <a16:creationId xmlns:a16="http://schemas.microsoft.com/office/drawing/2014/main" id="{385C14BF-5075-4660-A494-7C462C274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286" y="4365104"/>
            <a:ext cx="2163447" cy="216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kstfelt 21">
            <a:extLst>
              <a:ext uri="{FF2B5EF4-FFF2-40B4-BE49-F238E27FC236}">
                <a16:creationId xmlns:a16="http://schemas.microsoft.com/office/drawing/2014/main" id="{0CB08F22-AC27-461A-991D-556D0E4E9877}"/>
              </a:ext>
            </a:extLst>
          </p:cNvPr>
          <p:cNvSpPr txBox="1"/>
          <p:nvPr/>
        </p:nvSpPr>
        <p:spPr>
          <a:xfrm>
            <a:off x="8061262" y="4491979"/>
            <a:ext cx="750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/>
              <a:t>N(0,1)</a:t>
            </a:r>
            <a:endParaRPr lang="en-US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kstfelt 22">
                <a:extLst>
                  <a:ext uri="{FF2B5EF4-FFF2-40B4-BE49-F238E27FC236}">
                    <a16:creationId xmlns:a16="http://schemas.microsoft.com/office/drawing/2014/main" id="{AEBCC09C-1A41-4869-8302-7971435A32CD}"/>
                  </a:ext>
                </a:extLst>
              </p:cNvPr>
              <p:cNvSpPr txBox="1"/>
              <p:nvPr/>
            </p:nvSpPr>
            <p:spPr>
              <a:xfrm>
                <a:off x="8811530" y="5826168"/>
                <a:ext cx="6248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a-DK" sz="1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000" dirty="0"/>
                  <a:t>=1</a:t>
                </a:r>
              </a:p>
            </p:txBody>
          </p:sp>
        </mc:Choice>
        <mc:Fallback>
          <p:sp>
            <p:nvSpPr>
              <p:cNvPr id="23" name="Tekstfelt 22">
                <a:extLst>
                  <a:ext uri="{FF2B5EF4-FFF2-40B4-BE49-F238E27FC236}">
                    <a16:creationId xmlns:a16="http://schemas.microsoft.com/office/drawing/2014/main" id="{AEBCC09C-1A41-4869-8302-7971435A3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530" y="5826168"/>
                <a:ext cx="624836" cy="246221"/>
              </a:xfrm>
              <a:prstGeom prst="rect">
                <a:avLst/>
              </a:prstGeom>
              <a:blipFill>
                <a:blip r:embed="rId7"/>
                <a:stretch>
                  <a:fillRect t="-25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Venstre klammeparentes 14">
            <a:extLst>
              <a:ext uri="{FF2B5EF4-FFF2-40B4-BE49-F238E27FC236}">
                <a16:creationId xmlns:a16="http://schemas.microsoft.com/office/drawing/2014/main" id="{E57C8095-860E-45D1-B506-8A41AA809234}"/>
              </a:ext>
            </a:extLst>
          </p:cNvPr>
          <p:cNvSpPr/>
          <p:nvPr/>
        </p:nvSpPr>
        <p:spPr bwMode="auto">
          <a:xfrm rot="5400000">
            <a:off x="4486820" y="4466349"/>
            <a:ext cx="144016" cy="864096"/>
          </a:xfrm>
          <a:prstGeom prst="leftBrac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EFF6A109-73B8-4635-BA13-5B7781586EB2}"/>
              </a:ext>
            </a:extLst>
          </p:cNvPr>
          <p:cNvSpPr txBox="1"/>
          <p:nvPr/>
        </p:nvSpPr>
        <p:spPr>
          <a:xfrm>
            <a:off x="4222998" y="4561105"/>
            <a:ext cx="67165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200" dirty="0" err="1">
                <a:latin typeface="+mn-lt"/>
              </a:rPr>
              <a:t>Euclidean</a:t>
            </a:r>
            <a:endParaRPr lang="en-US" sz="1200" dirty="0" err="1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kstfelt 1">
                <a:extLst>
                  <a:ext uri="{FF2B5EF4-FFF2-40B4-BE49-F238E27FC236}">
                    <a16:creationId xmlns:a16="http://schemas.microsoft.com/office/drawing/2014/main" id="{8129E156-643D-46E5-B6EA-3DC121370D4E}"/>
                  </a:ext>
                </a:extLst>
              </p:cNvPr>
              <p:cNvSpPr txBox="1"/>
              <p:nvPr/>
            </p:nvSpPr>
            <p:spPr>
              <a:xfrm>
                <a:off x="442465" y="3861048"/>
                <a:ext cx="7154976" cy="26680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432"/>
                  </a:spcBef>
                </a:pPr>
                <a:r>
                  <a:rPr lang="da-DK" dirty="0">
                    <a:latin typeface="Cambria Math" panose="02040503050406030204" pitchFamily="18" charset="0"/>
                  </a:rPr>
                  <a:t>Model distributions </a:t>
                </a:r>
                <a:r>
                  <a:rPr lang="da-DK" dirty="0" err="1">
                    <a:latin typeface="Cambria Math" panose="02040503050406030204" pitchFamily="18" charset="0"/>
                  </a:rPr>
                  <a:t>soft</a:t>
                </a:r>
                <a:r>
                  <a:rPr lang="da-DK" dirty="0">
                    <a:latin typeface="Cambria Math" panose="02040503050406030204" pitchFamily="18" charset="0"/>
                  </a:rPr>
                  <a:t>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a-DK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a-DK" dirty="0">
                    <a:latin typeface="Cambria Math" panose="02040503050406030204" pitchFamily="18" charset="0"/>
                  </a:rPr>
                  <a:t> and </a:t>
                </a:r>
                <a:r>
                  <a:rPr lang="da-DK" dirty="0" err="1">
                    <a:latin typeface="Cambria Math" panose="02040503050406030204" pitchFamily="18" charset="0"/>
                  </a:rPr>
                  <a:t>target</a:t>
                </a:r>
                <a:r>
                  <a:rPr lang="da-DK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a-DK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a-DK" dirty="0">
                    <a:latin typeface="Cambria Math" panose="02040503050406030204" pitchFamily="18" charset="0"/>
                  </a:rPr>
                  <a:t> with </a:t>
                </a:r>
                <a:r>
                  <a:rPr lang="da-DK" dirty="0" err="1">
                    <a:latin typeface="Cambria Math" panose="02040503050406030204" pitchFamily="18" charset="0"/>
                  </a:rPr>
                  <a:t>trainable</a:t>
                </a:r>
                <a:r>
                  <a:rPr lang="da-DK" dirty="0">
                    <a:latin typeface="Cambria Math" panose="02040503050406030204" pitchFamily="18" charset="0"/>
                  </a:rPr>
                  <a:t> </a:t>
                </a:r>
                <a:r>
                  <a:rPr lang="da-DK" dirty="0" err="1">
                    <a:latin typeface="Cambria Math" panose="02040503050406030204" pitchFamily="18" charset="0"/>
                  </a:rPr>
                  <a:t>centroids</a:t>
                </a:r>
                <a:r>
                  <a:rPr lang="da-DK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da-DK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endParaRPr lang="da-DK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432"/>
                  </a:spcBef>
                </a:pPr>
                <a:endParaRPr lang="da-DK" b="0" i="0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432"/>
                  </a:spcBef>
                </a:pPr>
                <a:endParaRPr lang="da-DK" b="0" i="0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432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ij</m:t>
                          </m:r>
                        </m:sub>
                      </m:sSub>
                      <m:r>
                        <a:rPr lang="da-DK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1+||</m:t>
                                  </m:r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1+||</m:t>
                                      </m:r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p>
                                        <m:sSup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"/>
                                              <m:endChr m:val="|"/>
                                              <m:ctrlPr>
                                                <a:rPr lang="da-DK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​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da-DK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1+||</m:t>
                                  </m:r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1+||</m:t>
                                      </m:r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p>
                                        <m:sSupPr>
                                          <m:ctrlP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"/>
                                              <m:endChr m:val="|"/>
                                              <m:ctrlPr>
                                                <a:rPr lang="da-DK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​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da-DK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a-DK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a-DK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432"/>
                  </a:spcBef>
                </a:pPr>
                <a:endParaRPr lang="da-DK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432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box>
                  </m:oMath>
                </a14:m>
                <a:r>
                  <a:rPr lang="en-US" dirty="0">
                    <a:latin typeface="+mn-lt"/>
                  </a:rPr>
                  <a:t>, </a:t>
                </a:r>
                <a:r>
                  <a:rPr lang="en-US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={1, 2, .., N} Samples, j={1, .., K} clusters</a:t>
                </a:r>
              </a:p>
            </p:txBody>
          </p:sp>
        </mc:Choice>
        <mc:Fallback>
          <p:sp>
            <p:nvSpPr>
              <p:cNvPr id="2" name="Tekstfelt 1">
                <a:extLst>
                  <a:ext uri="{FF2B5EF4-FFF2-40B4-BE49-F238E27FC236}">
                    <a16:creationId xmlns:a16="http://schemas.microsoft.com/office/drawing/2014/main" id="{8129E156-643D-46E5-B6EA-3DC121370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65" y="3861048"/>
                <a:ext cx="7154976" cy="2668038"/>
              </a:xfrm>
              <a:prstGeom prst="rect">
                <a:avLst/>
              </a:prstGeom>
              <a:blipFill>
                <a:blip r:embed="rId8"/>
                <a:stretch>
                  <a:fillRect l="-1790" t="-228" b="-1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kstfelt 17">
                <a:extLst>
                  <a:ext uri="{FF2B5EF4-FFF2-40B4-BE49-F238E27FC236}">
                    <a16:creationId xmlns:a16="http://schemas.microsoft.com/office/drawing/2014/main" id="{4D083BDB-C6B3-42D3-B852-122EF1C87495}"/>
                  </a:ext>
                </a:extLst>
              </p:cNvPr>
              <p:cNvSpPr txBox="1"/>
              <p:nvPr/>
            </p:nvSpPr>
            <p:spPr>
              <a:xfrm>
                <a:off x="10100120" y="5637408"/>
                <a:ext cx="45719" cy="806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/>
                          <m:e/>
                        </m:mr>
                        <m:mr>
                          <m:e/>
                          <m:e/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/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kstfelt 17">
                <a:extLst>
                  <a:ext uri="{FF2B5EF4-FFF2-40B4-BE49-F238E27FC236}">
                    <a16:creationId xmlns:a16="http://schemas.microsoft.com/office/drawing/2014/main" id="{4D083BDB-C6B3-42D3-B852-122EF1C8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0120" y="5637408"/>
                <a:ext cx="45719" cy="806246"/>
              </a:xfrm>
              <a:prstGeom prst="rect">
                <a:avLst/>
              </a:prstGeom>
              <a:blipFill>
                <a:blip r:embed="rId9"/>
                <a:stretch>
                  <a:fillRect r="-18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ktangel 19">
                <a:extLst>
                  <a:ext uri="{FF2B5EF4-FFF2-40B4-BE49-F238E27FC236}">
                    <a16:creationId xmlns:a16="http://schemas.microsoft.com/office/drawing/2014/main" id="{52D2784B-4468-41E8-B6E4-84EAF516B89B}"/>
                  </a:ext>
                </a:extLst>
              </p:cNvPr>
              <p:cNvSpPr/>
              <p:nvPr/>
            </p:nvSpPr>
            <p:spPr>
              <a:xfrm>
                <a:off x="10031709" y="4603980"/>
                <a:ext cx="1432893" cy="757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  <m:e/>
                        </m:mr>
                        <m:mr>
                          <m:e/>
                          <m:e/>
                          <m:e/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ktangel 19">
                <a:extLst>
                  <a:ext uri="{FF2B5EF4-FFF2-40B4-BE49-F238E27FC236}">
                    <a16:creationId xmlns:a16="http://schemas.microsoft.com/office/drawing/2014/main" id="{52D2784B-4468-41E8-B6E4-84EAF516B8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1709" y="4603980"/>
                <a:ext cx="1432893" cy="7577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kstfelt 24">
            <a:extLst>
              <a:ext uri="{FF2B5EF4-FFF2-40B4-BE49-F238E27FC236}">
                <a16:creationId xmlns:a16="http://schemas.microsoft.com/office/drawing/2014/main" id="{5785D50F-7660-471E-8208-0E26185B6337}"/>
              </a:ext>
            </a:extLst>
          </p:cNvPr>
          <p:cNvSpPr txBox="1"/>
          <p:nvPr/>
        </p:nvSpPr>
        <p:spPr>
          <a:xfrm rot="5400000">
            <a:off x="10486778" y="540468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kstfelt 25">
                <a:extLst>
                  <a:ext uri="{FF2B5EF4-FFF2-40B4-BE49-F238E27FC236}">
                    <a16:creationId xmlns:a16="http://schemas.microsoft.com/office/drawing/2014/main" id="{DF88E42E-8E8C-4083-B578-C5D799414957}"/>
                  </a:ext>
                </a:extLst>
              </p:cNvPr>
              <p:cNvSpPr txBox="1"/>
              <p:nvPr/>
            </p:nvSpPr>
            <p:spPr>
              <a:xfrm>
                <a:off x="11518828" y="4651044"/>
                <a:ext cx="385810" cy="6362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kstfelt 25">
                <a:extLst>
                  <a:ext uri="{FF2B5EF4-FFF2-40B4-BE49-F238E27FC236}">
                    <a16:creationId xmlns:a16="http://schemas.microsoft.com/office/drawing/2014/main" id="{DF88E42E-8E8C-4083-B578-C5D799414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828" y="4651044"/>
                <a:ext cx="385810" cy="6362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kstfelt 26">
                <a:extLst>
                  <a:ext uri="{FF2B5EF4-FFF2-40B4-BE49-F238E27FC236}">
                    <a16:creationId xmlns:a16="http://schemas.microsoft.com/office/drawing/2014/main" id="{8F1191BB-8F46-4875-A0AF-D7F2A8728CC0}"/>
                  </a:ext>
                </a:extLst>
              </p:cNvPr>
              <p:cNvSpPr txBox="1"/>
              <p:nvPr/>
            </p:nvSpPr>
            <p:spPr>
              <a:xfrm>
                <a:off x="11518828" y="5712877"/>
                <a:ext cx="413062" cy="713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𝑁𝐾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kstfelt 26">
                <a:extLst>
                  <a:ext uri="{FF2B5EF4-FFF2-40B4-BE49-F238E27FC236}">
                    <a16:creationId xmlns:a16="http://schemas.microsoft.com/office/drawing/2014/main" id="{8F1191BB-8F46-4875-A0AF-D7F2A8728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828" y="5712877"/>
                <a:ext cx="413062" cy="7139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kstfelt 27">
            <a:extLst>
              <a:ext uri="{FF2B5EF4-FFF2-40B4-BE49-F238E27FC236}">
                <a16:creationId xmlns:a16="http://schemas.microsoft.com/office/drawing/2014/main" id="{C525D392-9F2D-403F-A60E-75AFF3EBFE8B}"/>
              </a:ext>
            </a:extLst>
          </p:cNvPr>
          <p:cNvSpPr txBox="1"/>
          <p:nvPr/>
        </p:nvSpPr>
        <p:spPr>
          <a:xfrm>
            <a:off x="10094660" y="4281160"/>
            <a:ext cx="1758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0         …          K</a:t>
            </a:r>
            <a:endParaRPr lang="en-US" sz="1400" dirty="0"/>
          </a:p>
        </p:txBody>
      </p:sp>
      <p:sp>
        <p:nvSpPr>
          <p:cNvPr id="29" name="Kantet venstreparentes 28">
            <a:extLst>
              <a:ext uri="{FF2B5EF4-FFF2-40B4-BE49-F238E27FC236}">
                <a16:creationId xmlns:a16="http://schemas.microsoft.com/office/drawing/2014/main" id="{AC84D5D2-54D3-4E73-AAD3-E73B69D056FA}"/>
              </a:ext>
            </a:extLst>
          </p:cNvPr>
          <p:cNvSpPr/>
          <p:nvPr/>
        </p:nvSpPr>
        <p:spPr>
          <a:xfrm>
            <a:off x="10024580" y="4603980"/>
            <a:ext cx="92091" cy="190311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Kantet venstreparentes 29">
            <a:extLst>
              <a:ext uri="{FF2B5EF4-FFF2-40B4-BE49-F238E27FC236}">
                <a16:creationId xmlns:a16="http://schemas.microsoft.com/office/drawing/2014/main" id="{B789C0E7-648F-4ADF-B70F-39F10DBF91DF}"/>
              </a:ext>
            </a:extLst>
          </p:cNvPr>
          <p:cNvSpPr/>
          <p:nvPr/>
        </p:nvSpPr>
        <p:spPr>
          <a:xfrm rot="10800000">
            <a:off x="11835763" y="4603979"/>
            <a:ext cx="92091" cy="190311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kstfelt 31">
            <a:extLst>
              <a:ext uri="{FF2B5EF4-FFF2-40B4-BE49-F238E27FC236}">
                <a16:creationId xmlns:a16="http://schemas.microsoft.com/office/drawing/2014/main" id="{8C6FC262-75DB-4FBE-A769-A3A91A2A097D}"/>
              </a:ext>
            </a:extLst>
          </p:cNvPr>
          <p:cNvSpPr txBox="1"/>
          <p:nvPr/>
        </p:nvSpPr>
        <p:spPr>
          <a:xfrm>
            <a:off x="9758032" y="4586041"/>
            <a:ext cx="62483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/>
              <a:t>1</a:t>
            </a:r>
          </a:p>
          <a:p>
            <a:endParaRPr lang="da-DK" sz="1400" dirty="0"/>
          </a:p>
          <a:p>
            <a:endParaRPr lang="da-DK" sz="1400" dirty="0"/>
          </a:p>
          <a:p>
            <a:endParaRPr lang="da-DK" sz="1400" dirty="0"/>
          </a:p>
          <a:p>
            <a:endParaRPr lang="da-DK" sz="1400" dirty="0"/>
          </a:p>
          <a:p>
            <a:r>
              <a:rPr lang="da-DK" sz="1400" dirty="0"/>
              <a:t>N</a:t>
            </a:r>
          </a:p>
        </p:txBody>
      </p:sp>
      <p:cxnSp>
        <p:nvCxnSpPr>
          <p:cNvPr id="34" name="Lige pilforbindelse 33">
            <a:extLst>
              <a:ext uri="{FF2B5EF4-FFF2-40B4-BE49-F238E27FC236}">
                <a16:creationId xmlns:a16="http://schemas.microsoft.com/office/drawing/2014/main" id="{B7C2242D-3898-4051-B8ED-3D15F2958D94}"/>
              </a:ext>
            </a:extLst>
          </p:cNvPr>
          <p:cNvCxnSpPr/>
          <p:nvPr/>
        </p:nvCxnSpPr>
        <p:spPr bwMode="auto">
          <a:xfrm flipH="1">
            <a:off x="550590" y="5949279"/>
            <a:ext cx="2536" cy="2160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kstfelt 34">
            <a:extLst>
              <a:ext uri="{FF2B5EF4-FFF2-40B4-BE49-F238E27FC236}">
                <a16:creationId xmlns:a16="http://schemas.microsoft.com/office/drawing/2014/main" id="{1DC12493-EDD1-4DB7-BF41-F1D26473D8B6}"/>
              </a:ext>
            </a:extLst>
          </p:cNvPr>
          <p:cNvSpPr txBox="1"/>
          <p:nvPr/>
        </p:nvSpPr>
        <p:spPr>
          <a:xfrm>
            <a:off x="339638" y="5733256"/>
            <a:ext cx="42697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200" dirty="0">
                <a:latin typeface="+mn-lt"/>
              </a:rPr>
              <a:t>Target</a:t>
            </a:r>
            <a:endParaRPr lang="en-US" sz="1200" dirty="0" err="1">
              <a:latin typeface="+mn-lt"/>
            </a:endParaRP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B41E2930-1839-4AC4-84A7-AB60B0235993}"/>
              </a:ext>
            </a:extLst>
          </p:cNvPr>
          <p:cNvSpPr txBox="1"/>
          <p:nvPr/>
        </p:nvSpPr>
        <p:spPr>
          <a:xfrm>
            <a:off x="10523623" y="4149080"/>
            <a:ext cx="90088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 clusters</a:t>
            </a:r>
            <a:endParaRPr lang="en-US" dirty="0" err="1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felt 35">
                <a:extLst>
                  <a:ext uri="{FF2B5EF4-FFF2-40B4-BE49-F238E27FC236}">
                    <a16:creationId xmlns:a16="http://schemas.microsoft.com/office/drawing/2014/main" id="{4FC4799F-6609-4161-9CAD-2C5B25150670}"/>
                  </a:ext>
                </a:extLst>
              </p:cNvPr>
              <p:cNvSpPr txBox="1"/>
              <p:nvPr/>
            </p:nvSpPr>
            <p:spPr>
              <a:xfrm>
                <a:off x="9399310" y="5422505"/>
                <a:ext cx="512320" cy="266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a-DK" b="0" i="1" dirty="0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6" name="Tekstfelt 35">
                <a:extLst>
                  <a:ext uri="{FF2B5EF4-FFF2-40B4-BE49-F238E27FC236}">
                    <a16:creationId xmlns:a16="http://schemas.microsoft.com/office/drawing/2014/main" id="{4FC4799F-6609-4161-9CAD-2C5B25150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310" y="5422505"/>
                <a:ext cx="512320" cy="266035"/>
              </a:xfrm>
              <a:prstGeom prst="rect">
                <a:avLst/>
              </a:prstGeom>
              <a:blipFill>
                <a:blip r:embed="rId13"/>
                <a:stretch>
                  <a:fillRect l="-8333" r="-2381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Lige pilforbindelse 36">
            <a:extLst>
              <a:ext uri="{FF2B5EF4-FFF2-40B4-BE49-F238E27FC236}">
                <a16:creationId xmlns:a16="http://schemas.microsoft.com/office/drawing/2014/main" id="{5A87C889-6EC9-4A08-BC2D-B50C0027E85D}"/>
              </a:ext>
            </a:extLst>
          </p:cNvPr>
          <p:cNvCxnSpPr/>
          <p:nvPr/>
        </p:nvCxnSpPr>
        <p:spPr bwMode="auto">
          <a:xfrm>
            <a:off x="550590" y="4941168"/>
            <a:ext cx="0" cy="2359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Tekstfelt 37">
            <a:extLst>
              <a:ext uri="{FF2B5EF4-FFF2-40B4-BE49-F238E27FC236}">
                <a16:creationId xmlns:a16="http://schemas.microsoft.com/office/drawing/2014/main" id="{FD8876DA-E5B3-49F6-9795-32599E827D82}"/>
              </a:ext>
            </a:extLst>
          </p:cNvPr>
          <p:cNvSpPr txBox="1"/>
          <p:nvPr/>
        </p:nvSpPr>
        <p:spPr>
          <a:xfrm>
            <a:off x="262558" y="4725144"/>
            <a:ext cx="63959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200" dirty="0">
                <a:latin typeface="+mn-lt"/>
              </a:rPr>
              <a:t>Soft label</a:t>
            </a:r>
            <a:endParaRPr lang="en-US" sz="1200" dirty="0" err="1">
              <a:latin typeface="+mn-lt"/>
            </a:endParaRPr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F779FA35-957B-4D0C-863B-04C273C7F3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EA70220-37F0-4D44-81EA-F4A262F023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7C2A4968-6BDE-4421-818D-432DF6432E87}"/>
              </a:ext>
            </a:extLst>
          </p:cNvPr>
          <p:cNvSpPr txBox="1"/>
          <p:nvPr/>
        </p:nvSpPr>
        <p:spPr>
          <a:xfrm>
            <a:off x="8713838" y="5980347"/>
            <a:ext cx="116859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000" dirty="0">
                <a:latin typeface="+mn-lt"/>
              </a:rPr>
              <a:t>Student-t distribution</a:t>
            </a:r>
            <a:endParaRPr lang="en-US" sz="1000" dirty="0" err="1">
              <a:latin typeface="+mn-lt"/>
            </a:endParaRPr>
          </a:p>
        </p:txBody>
      </p:sp>
      <p:sp>
        <p:nvSpPr>
          <p:cNvPr id="31" name="Tekstfelt 30">
            <a:extLst>
              <a:ext uri="{FF2B5EF4-FFF2-40B4-BE49-F238E27FC236}">
                <a16:creationId xmlns:a16="http://schemas.microsoft.com/office/drawing/2014/main" id="{C34C5D5D-65F0-496E-ACB6-FA2061AD875F}"/>
              </a:ext>
            </a:extLst>
          </p:cNvPr>
          <p:cNvSpPr txBox="1"/>
          <p:nvPr/>
        </p:nvSpPr>
        <p:spPr>
          <a:xfrm>
            <a:off x="8176976" y="4653136"/>
            <a:ext cx="94256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000" dirty="0">
                <a:latin typeface="+mn-lt"/>
              </a:rPr>
              <a:t>Standard normal</a:t>
            </a:r>
            <a:endParaRPr lang="en-US" sz="1000" dirty="0" err="1">
              <a:latin typeface="+mn-lt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631713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methods DCEC</a:t>
            </a:r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62A96036-94C6-4D16-8ABA-48A4D8CAC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475" y="1484784"/>
            <a:ext cx="6399352" cy="2448272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AC664476-68A0-4F36-AB0B-A3FFC6D1257B}"/>
              </a:ext>
            </a:extLst>
          </p:cNvPr>
          <p:cNvSpPr txBox="1"/>
          <p:nvPr/>
        </p:nvSpPr>
        <p:spPr>
          <a:xfrm>
            <a:off x="8074248" y="4000128"/>
            <a:ext cx="181780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000" dirty="0">
                <a:latin typeface="+mn-lt"/>
              </a:rPr>
              <a:t>Guo </a:t>
            </a:r>
            <a:r>
              <a:rPr lang="da-DK" sz="1000" i="1" dirty="0">
                <a:latin typeface="+mn-lt"/>
              </a:rPr>
              <a:t>et al. </a:t>
            </a:r>
            <a:r>
              <a:rPr lang="da-DK" sz="1000" dirty="0">
                <a:latin typeface="+mn-lt"/>
              </a:rPr>
              <a:t>LNCS 373-382. 2017 </a:t>
            </a:r>
            <a:endParaRPr lang="en-US" sz="1000" dirty="0" err="1">
              <a:latin typeface="+mn-lt"/>
            </a:endParaRP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7476E72F-B826-4342-A840-DC7DCB85C9DC}"/>
              </a:ext>
            </a:extLst>
          </p:cNvPr>
          <p:cNvSpPr txBox="1"/>
          <p:nvPr/>
        </p:nvSpPr>
        <p:spPr>
          <a:xfrm>
            <a:off x="11839462" y="372748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kstfelt 32">
                <a:extLst>
                  <a:ext uri="{FF2B5EF4-FFF2-40B4-BE49-F238E27FC236}">
                    <a16:creationId xmlns:a16="http://schemas.microsoft.com/office/drawing/2014/main" id="{1784C0A5-C543-4392-ACE4-79FDC783C914}"/>
                  </a:ext>
                </a:extLst>
              </p:cNvPr>
              <p:cNvSpPr txBox="1"/>
              <p:nvPr/>
            </p:nvSpPr>
            <p:spPr>
              <a:xfrm>
                <a:off x="1126654" y="1988840"/>
                <a:ext cx="5112568" cy="4118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:r>
                  <a:rPr lang="da-DK" sz="1800" dirty="0">
                    <a:latin typeface="+mn-lt"/>
                  </a:rPr>
                  <a:t>DCEC </a:t>
                </a:r>
                <a:r>
                  <a:rPr lang="da-DK" sz="1800" dirty="0" err="1">
                    <a:latin typeface="+mn-lt"/>
                  </a:rPr>
                  <a:t>algorithm</a:t>
                </a:r>
                <a:endParaRPr lang="da-DK" sz="1800" dirty="0">
                  <a:latin typeface="+mn-lt"/>
                </a:endParaRPr>
              </a:p>
              <a:p>
                <a:pPr marL="342900" indent="-342900" algn="l">
                  <a:spcBef>
                    <a:spcPts val="432"/>
                  </a:spcBef>
                  <a:buFont typeface="+mj-lt"/>
                  <a:buAutoNum type="arabicPeriod"/>
                </a:pPr>
                <a:r>
                  <a:rPr lang="da-DK" sz="1800" dirty="0" err="1">
                    <a:latin typeface="+mn-lt"/>
                  </a:rPr>
                  <a:t>Pretrain</a:t>
                </a:r>
                <a:r>
                  <a:rPr lang="da-DK" sz="1800" dirty="0">
                    <a:latin typeface="+mn-lt"/>
                  </a:rPr>
                  <a:t> CAE</a:t>
                </a:r>
              </a:p>
              <a:p>
                <a:pPr marL="342900" indent="-342900" algn="l">
                  <a:spcBef>
                    <a:spcPts val="432"/>
                  </a:spcBef>
                  <a:buFont typeface="+mj-lt"/>
                  <a:buAutoNum type="arabicPeriod"/>
                </a:pPr>
                <a:r>
                  <a:rPr lang="da-DK" sz="1800" dirty="0" err="1">
                    <a:latin typeface="+mn-lt"/>
                  </a:rPr>
                  <a:t>Initialize</a:t>
                </a:r>
                <a:r>
                  <a:rPr lang="da-DK" sz="1800" dirty="0">
                    <a:latin typeface="+mn-lt"/>
                  </a:rPr>
                  <a:t> K clusters with K-</a:t>
                </a:r>
                <a:r>
                  <a:rPr lang="da-DK" sz="1800" dirty="0" err="1">
                    <a:latin typeface="+mn-lt"/>
                  </a:rPr>
                  <a:t>means</a:t>
                </a:r>
                <a:r>
                  <a:rPr lang="da-DK" sz="1800" dirty="0">
                    <a:latin typeface="+mn-lt"/>
                  </a:rPr>
                  <a:t> on z</a:t>
                </a:r>
              </a:p>
              <a:p>
                <a:pPr marL="342900" indent="-342900" algn="l">
                  <a:spcBef>
                    <a:spcPts val="432"/>
                  </a:spcBef>
                  <a:buFont typeface="+mj-lt"/>
                  <a:buAutoNum type="arabicPeriod"/>
                </a:pPr>
                <a:r>
                  <a:rPr lang="da-DK" sz="1800" dirty="0" err="1">
                    <a:latin typeface="+mn-lt"/>
                  </a:rPr>
                  <a:t>Assign</a:t>
                </a:r>
                <a:r>
                  <a:rPr lang="da-DK" sz="1800" dirty="0">
                    <a:latin typeface="+mn-lt"/>
                  </a:rPr>
                  <a:t> γ </a:t>
                </a:r>
                <a:r>
                  <a:rPr lang="da-DK" sz="1800" dirty="0" err="1">
                    <a:latin typeface="+mn-lt"/>
                  </a:rPr>
                  <a:t>value</a:t>
                </a:r>
                <a:endParaRPr lang="da-DK" sz="1800" dirty="0">
                  <a:latin typeface="+mn-lt"/>
                </a:endParaRPr>
              </a:p>
              <a:p>
                <a:pPr marL="800100" lvl="1" indent="-342900">
                  <a:spcBef>
                    <a:spcPts val="432"/>
                  </a:spcBef>
                  <a:buFont typeface="+mj-lt"/>
                  <a:buAutoNum type="arabicPeriod"/>
                </a:pPr>
                <a:r>
                  <a:rPr lang="da-DK" sz="1800" dirty="0">
                    <a:latin typeface="+mn-lt"/>
                  </a:rPr>
                  <a:t>Update CAE </a:t>
                </a:r>
                <a:r>
                  <a:rPr lang="da-DK" sz="1800" dirty="0" err="1">
                    <a:latin typeface="+mn-lt"/>
                  </a:rPr>
                  <a:t>weights</a:t>
                </a:r>
                <a:r>
                  <a:rPr lang="da-DK" sz="1800" dirty="0">
                    <a:latin typeface="+mn-lt"/>
                  </a:rPr>
                  <a:t> and </a:t>
                </a:r>
                <a:r>
                  <a:rPr lang="da-DK" sz="1800" dirty="0" err="1">
                    <a:latin typeface="+mn-lt"/>
                  </a:rPr>
                  <a:t>centroids</a:t>
                </a:r>
                <a:r>
                  <a:rPr lang="da-DK" sz="1800" dirty="0">
                    <a:latin typeface="+mn-lt"/>
                  </a:rPr>
                  <a:t> with</a:t>
                </a:r>
              </a:p>
              <a:p>
                <a:pPr lvl="2">
                  <a:spcBef>
                    <a:spcPts val="43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a-DK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a-DK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a-DK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da-DK" sz="1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a-DK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da-DK" sz="1800" dirty="0">
                  <a:latin typeface="+mn-lt"/>
                </a:endParaRPr>
              </a:p>
              <a:p>
                <a:pPr marL="800100" lvl="1" indent="-342900">
                  <a:spcBef>
                    <a:spcPts val="432"/>
                  </a:spcBef>
                  <a:buFont typeface="+mj-lt"/>
                  <a:buAutoNum type="arabicPeriod"/>
                </a:pPr>
                <a:r>
                  <a:rPr lang="da-DK" sz="1800" dirty="0">
                    <a:latin typeface="+mn-lt"/>
                  </a:rPr>
                  <a:t>Update Q and P </a:t>
                </a:r>
                <a:r>
                  <a:rPr lang="da-DK" sz="1800" dirty="0" err="1">
                    <a:latin typeface="+mn-lt"/>
                  </a:rPr>
                  <a:t>every</a:t>
                </a:r>
                <a:r>
                  <a:rPr lang="da-DK" sz="18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da-DK" sz="1800" dirty="0">
                    <a:latin typeface="+mn-lt"/>
                  </a:rPr>
                  <a:t> batch</a:t>
                </a:r>
              </a:p>
              <a:p>
                <a:pPr lvl="1">
                  <a:spcBef>
                    <a:spcPts val="432"/>
                  </a:spcBef>
                </a:pPr>
                <a:r>
                  <a:rPr lang="da-DK" sz="1800" dirty="0" err="1">
                    <a:latin typeface="+mn-lt"/>
                  </a:rPr>
                  <a:t>Repeat</a:t>
                </a:r>
                <a:r>
                  <a:rPr lang="da-DK" sz="1800" dirty="0">
                    <a:latin typeface="+mn-lt"/>
                  </a:rPr>
                  <a:t> 3.1 and 3.2 </a:t>
                </a:r>
                <a:r>
                  <a:rPr lang="da-DK" sz="1800" dirty="0" err="1">
                    <a:latin typeface="+mn-lt"/>
                  </a:rPr>
                  <a:t>until</a:t>
                </a:r>
                <a:r>
                  <a:rPr lang="da-DK" sz="1800" dirty="0">
                    <a:latin typeface="+mn-lt"/>
                  </a:rPr>
                  <a:t> </a:t>
                </a:r>
                <a:r>
                  <a:rPr lang="da-DK" sz="1800" dirty="0" err="1">
                    <a:latin typeface="+mn-lt"/>
                  </a:rPr>
                  <a:t>convergence</a:t>
                </a:r>
                <a:r>
                  <a:rPr lang="da-DK" sz="1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r>
                  <a:rPr lang="da-DK" sz="18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a-DK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sz="1800" dirty="0">
                    <a:latin typeface="+mn-lt"/>
                  </a:rPr>
                  <a:t>labels </a:t>
                </a:r>
                <a:r>
                  <a:rPr lang="da-DK" sz="1800" dirty="0" err="1">
                    <a:latin typeface="+mn-lt"/>
                  </a:rPr>
                  <a:t>change</a:t>
                </a:r>
                <a:r>
                  <a:rPr lang="da-DK" sz="1800" dirty="0">
                    <a:latin typeface="+mn-lt"/>
                  </a:rPr>
                  <a:t>&lt;0.1%) or for x </a:t>
                </a:r>
                <a:r>
                  <a:rPr lang="da-DK" sz="1800" dirty="0" err="1">
                    <a:latin typeface="+mn-lt"/>
                  </a:rPr>
                  <a:t>epochs</a:t>
                </a:r>
                <a:endParaRPr lang="da-DK" sz="1800" dirty="0">
                  <a:latin typeface="+mn-lt"/>
                </a:endParaRPr>
              </a:p>
              <a:p>
                <a:pPr marL="342900" indent="-342900" algn="l">
                  <a:spcBef>
                    <a:spcPts val="432"/>
                  </a:spcBef>
                  <a:buFont typeface="+mj-lt"/>
                  <a:buAutoNum type="arabicPeriod"/>
                </a:pPr>
                <a:r>
                  <a:rPr lang="da-DK" sz="1800" dirty="0" err="1">
                    <a:latin typeface="+mn-lt"/>
                  </a:rPr>
                  <a:t>Evaluate</a:t>
                </a:r>
                <a:r>
                  <a:rPr lang="da-DK" sz="1800" dirty="0">
                    <a:latin typeface="+mn-lt"/>
                  </a:rPr>
                  <a:t> </a:t>
                </a:r>
                <a:r>
                  <a:rPr lang="da-DK" sz="1800" dirty="0" err="1">
                    <a:latin typeface="+mn-lt"/>
                  </a:rPr>
                  <a:t>metrics</a:t>
                </a:r>
                <a:endParaRPr lang="da-DK" sz="1800" dirty="0">
                  <a:latin typeface="+mn-lt"/>
                </a:endParaRPr>
              </a:p>
              <a:p>
                <a:pPr algn="l">
                  <a:spcBef>
                    <a:spcPts val="432"/>
                  </a:spcBef>
                </a:pPr>
                <a:r>
                  <a:rPr lang="da-DK" sz="1800" dirty="0">
                    <a:latin typeface="+mn-lt"/>
                  </a:rPr>
                  <a:t>	</a:t>
                </a:r>
              </a:p>
              <a:p>
                <a:pPr algn="l">
                  <a:spcBef>
                    <a:spcPts val="432"/>
                  </a:spcBef>
                </a:pPr>
                <a:endParaRPr lang="da-DK" sz="1800" dirty="0">
                  <a:latin typeface="+mn-lt"/>
                </a:endParaRPr>
              </a:p>
              <a:p>
                <a:pPr algn="l">
                  <a:spcBef>
                    <a:spcPts val="432"/>
                  </a:spcBef>
                </a:pPr>
                <a:r>
                  <a:rPr lang="da-DK" sz="1800" dirty="0">
                    <a:latin typeface="+mn-lt"/>
                  </a:rPr>
                  <a:t>	</a:t>
                </a:r>
              </a:p>
            </p:txBody>
          </p:sp>
        </mc:Choice>
        <mc:Fallback>
          <p:sp>
            <p:nvSpPr>
              <p:cNvPr id="33" name="Tekstfelt 32">
                <a:extLst>
                  <a:ext uri="{FF2B5EF4-FFF2-40B4-BE49-F238E27FC236}">
                    <a16:creationId xmlns:a16="http://schemas.microsoft.com/office/drawing/2014/main" id="{1784C0A5-C543-4392-ACE4-79FDC783C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54" y="1988840"/>
                <a:ext cx="5112568" cy="4118884"/>
              </a:xfrm>
              <a:prstGeom prst="rect">
                <a:avLst/>
              </a:prstGeom>
              <a:blipFill>
                <a:blip r:embed="rId5"/>
                <a:stretch>
                  <a:fillRect l="-2864" t="-1923" r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Billede 38">
            <a:extLst>
              <a:ext uri="{FF2B5EF4-FFF2-40B4-BE49-F238E27FC236}">
                <a16:creationId xmlns:a16="http://schemas.microsoft.com/office/drawing/2014/main" id="{B3D87C41-1CA2-4D41-8F97-FF53B57F41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189"/>
          <a:stretch/>
        </p:blipFill>
        <p:spPr>
          <a:xfrm>
            <a:off x="7133221" y="4809863"/>
            <a:ext cx="2788306" cy="1368152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04A2A30D-EB46-4AB5-9E2A-1796DA93C0AB}"/>
              </a:ext>
            </a:extLst>
          </p:cNvPr>
          <p:cNvSpPr txBox="1"/>
          <p:nvPr/>
        </p:nvSpPr>
        <p:spPr>
          <a:xfrm>
            <a:off x="9309002" y="4695454"/>
            <a:ext cx="151216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KL </a:t>
            </a:r>
            <a:r>
              <a:rPr lang="da-DK" dirty="0" err="1">
                <a:latin typeface="+mn-lt"/>
              </a:rPr>
              <a:t>divergence</a:t>
            </a:r>
            <a:r>
              <a:rPr lang="da-DK" dirty="0">
                <a:latin typeface="+mn-lt"/>
              </a:rPr>
              <a:t> is low </a:t>
            </a:r>
            <a:r>
              <a:rPr lang="da-DK" dirty="0" err="1">
                <a:latin typeface="+mn-lt"/>
              </a:rPr>
              <a:t>when</a:t>
            </a:r>
            <a:r>
              <a:rPr lang="da-DK" dirty="0">
                <a:latin typeface="+mn-lt"/>
              </a:rPr>
              <a:t> Q and P </a:t>
            </a:r>
            <a:r>
              <a:rPr lang="da-DK" dirty="0" err="1">
                <a:latin typeface="+mn-lt"/>
              </a:rPr>
              <a:t>are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similar</a:t>
            </a:r>
            <a:endParaRPr lang="en-US" dirty="0" err="1">
              <a:latin typeface="+mn-lt"/>
            </a:endParaRPr>
          </a:p>
        </p:txBody>
      </p:sp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9DA84D56-B52D-460A-8C62-3EF724209C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202585AF-B57A-4996-BFE6-7E2A7996D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847884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kort&#10;&#10;Automatisk genereret beskrivelse">
            <a:extLst>
              <a:ext uri="{FF2B5EF4-FFF2-40B4-BE49-F238E27FC236}">
                <a16:creationId xmlns:a16="http://schemas.microsoft.com/office/drawing/2014/main" id="{458B378B-C1F1-404F-8F41-FCFF0CB1F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829" y="3769062"/>
            <a:ext cx="7132668" cy="275628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CAE architectures</a:t>
            </a:r>
          </a:p>
        </p:txBody>
      </p:sp>
      <p:pic>
        <p:nvPicPr>
          <p:cNvPr id="3" name="Billede 2" descr="Et billede, der indeholder tekst, kort&#10;&#10;Automatisk genereret beskrivelse">
            <a:extLst>
              <a:ext uri="{FF2B5EF4-FFF2-40B4-BE49-F238E27FC236}">
                <a16:creationId xmlns:a16="http://schemas.microsoft.com/office/drawing/2014/main" id="{1C2AABFB-A6D5-4B0B-B097-B774851D6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72" y="1340768"/>
            <a:ext cx="7132667" cy="2753051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7ECC8D23-BA83-45F0-B319-9A945E6CA4AE}"/>
              </a:ext>
            </a:extLst>
          </p:cNvPr>
          <p:cNvSpPr txBox="1"/>
          <p:nvPr/>
        </p:nvSpPr>
        <p:spPr>
          <a:xfrm>
            <a:off x="5186302" y="3715087"/>
            <a:ext cx="181780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000" dirty="0">
                <a:latin typeface="+mn-lt"/>
              </a:rPr>
              <a:t>Guo </a:t>
            </a:r>
            <a:r>
              <a:rPr lang="da-DK" sz="1000" i="1" dirty="0">
                <a:latin typeface="+mn-lt"/>
              </a:rPr>
              <a:t>et al. </a:t>
            </a:r>
            <a:r>
              <a:rPr lang="da-DK" sz="1000" dirty="0">
                <a:latin typeface="+mn-lt"/>
              </a:rPr>
              <a:t>LNCS 373-382. 2017 </a:t>
            </a:r>
            <a:endParaRPr lang="en-US" sz="1000" dirty="0" err="1">
              <a:latin typeface="+mn-lt"/>
            </a:endParaRP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E6C7B3C8-ACAF-4A7E-8CE9-E31F02951F91}"/>
              </a:ext>
            </a:extLst>
          </p:cNvPr>
          <p:cNvSpPr txBox="1"/>
          <p:nvPr/>
        </p:nvSpPr>
        <p:spPr>
          <a:xfrm>
            <a:off x="1455728" y="2717293"/>
            <a:ext cx="6379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MNIST</a:t>
            </a:r>
            <a:endParaRPr lang="en-US" dirty="0" err="1">
              <a:latin typeface="+mn-lt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2206F06D-F55D-48B8-BB19-04A19ECC6889}"/>
              </a:ext>
            </a:extLst>
          </p:cNvPr>
          <p:cNvSpPr txBox="1"/>
          <p:nvPr/>
        </p:nvSpPr>
        <p:spPr>
          <a:xfrm>
            <a:off x="982638" y="4900982"/>
            <a:ext cx="173630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Tissues</a:t>
            </a:r>
            <a:r>
              <a:rPr lang="da-DK" dirty="0">
                <a:latin typeface="+mn-lt"/>
              </a:rPr>
              <a:t> and Tumor</a:t>
            </a:r>
            <a:endParaRPr lang="en-US" dirty="0" err="1">
              <a:latin typeface="+mn-lt"/>
            </a:endParaRP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0BC3DC0-BF79-4731-8D32-496CFA759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9887192E-0369-4996-B1BA-7AFEDA3414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457700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lede 9" descr="Et billede, der indeholder kort&#10;&#10;Automatisk genereret beskrivelse">
            <a:extLst>
              <a:ext uri="{FF2B5EF4-FFF2-40B4-BE49-F238E27FC236}">
                <a16:creationId xmlns:a16="http://schemas.microsoft.com/office/drawing/2014/main" id="{5D54A3DA-A411-44C2-958E-430696B1C6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429" y="1340768"/>
            <a:ext cx="5896645" cy="2534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Billede 11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096E55C6-BBF6-4561-87E6-4CD7009FB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88" y="3772639"/>
            <a:ext cx="5892186" cy="271947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Baseline results MNIST</a:t>
            </a:r>
          </a:p>
        </p:txBody>
      </p:sp>
      <p:graphicFrame>
        <p:nvGraphicFramePr>
          <p:cNvPr id="19" name="Tabel 7">
            <a:extLst>
              <a:ext uri="{FF2B5EF4-FFF2-40B4-BE49-F238E27FC236}">
                <a16:creationId xmlns:a16="http://schemas.microsoft.com/office/drawing/2014/main" id="{5759A7DD-4E43-4115-986A-E35B7265E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491837"/>
              </p:ext>
            </p:extLst>
          </p:nvPr>
        </p:nvGraphicFramePr>
        <p:xfrm>
          <a:off x="1414686" y="4005064"/>
          <a:ext cx="365887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7855">
                  <a:extLst>
                    <a:ext uri="{9D8B030D-6E8A-4147-A177-3AD203B41FA5}">
                      <a16:colId xmlns:a16="http://schemas.microsoft.com/office/drawing/2014/main" val="1595756024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1686490413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2872859866"/>
                    </a:ext>
                  </a:extLst>
                </a:gridCol>
                <a:gridCol w="617855">
                  <a:extLst>
                    <a:ext uri="{9D8B030D-6E8A-4147-A177-3AD203B41FA5}">
                      <a16:colId xmlns:a16="http://schemas.microsoft.com/office/drawing/2014/main" val="3695926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sz="1400" dirty="0"/>
                        <a:t>Method, partition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NMI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ARI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ACC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224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400" dirty="0"/>
                        <a:t>Naive K-</a:t>
                      </a:r>
                      <a:r>
                        <a:rPr lang="da-DK" sz="1400" dirty="0" err="1"/>
                        <a:t>means</a:t>
                      </a:r>
                      <a:r>
                        <a:rPr lang="da-DK" sz="1400" dirty="0"/>
                        <a:t>, </a:t>
                      </a:r>
                      <a:r>
                        <a:rPr lang="da-DK" sz="1400" dirty="0" err="1"/>
                        <a:t>train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0.77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0.73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0.84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222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400" dirty="0"/>
                        <a:t>Naive K-</a:t>
                      </a:r>
                      <a:r>
                        <a:rPr lang="da-DK" sz="1400" dirty="0" err="1"/>
                        <a:t>means</a:t>
                      </a:r>
                      <a:r>
                        <a:rPr lang="da-DK" sz="1400" dirty="0"/>
                        <a:t>, test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0.79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0.75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0.86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6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400" dirty="0"/>
                        <a:t>DCEC, </a:t>
                      </a:r>
                      <a:r>
                        <a:rPr lang="da-DK" sz="1400" dirty="0" err="1"/>
                        <a:t>train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b="1" dirty="0"/>
                        <a:t>0.87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b="1" dirty="0"/>
                        <a:t>0.84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dirty="0"/>
                        <a:t>0.88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97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400" dirty="0"/>
                        <a:t>DCEC, test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b="1" dirty="0"/>
                        <a:t>0.88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b="1" dirty="0"/>
                        <a:t>0.84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dirty="0"/>
                        <a:t>0.88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218243"/>
                  </a:ext>
                </a:extLst>
              </a:tr>
            </a:tbl>
          </a:graphicData>
        </a:graphic>
      </p:graphicFrame>
      <p:sp>
        <p:nvSpPr>
          <p:cNvPr id="20" name="Tekstfelt 19">
            <a:extLst>
              <a:ext uri="{FF2B5EF4-FFF2-40B4-BE49-F238E27FC236}">
                <a16:creationId xmlns:a16="http://schemas.microsoft.com/office/drawing/2014/main" id="{F4C7A7C1-041F-4110-BED8-FC8E0E0EC2EF}"/>
              </a:ext>
            </a:extLst>
          </p:cNvPr>
          <p:cNvSpPr txBox="1"/>
          <p:nvPr/>
        </p:nvSpPr>
        <p:spPr>
          <a:xfrm>
            <a:off x="1594706" y="1817913"/>
            <a:ext cx="3298830" cy="789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DCEC </a:t>
            </a:r>
            <a:r>
              <a:rPr lang="da-DK" dirty="0" err="1">
                <a:latin typeface="+mn-lt"/>
              </a:rPr>
              <a:t>higher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external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metrics</a:t>
            </a:r>
            <a:r>
              <a:rPr lang="da-DK" dirty="0">
                <a:latin typeface="+mn-lt"/>
              </a:rPr>
              <a:t> and </a:t>
            </a:r>
            <a:r>
              <a:rPr lang="da-DK" dirty="0" err="1">
                <a:latin typeface="+mn-lt"/>
              </a:rPr>
              <a:t>tightly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bound</a:t>
            </a:r>
            <a:r>
              <a:rPr lang="da-DK" dirty="0">
                <a:latin typeface="+mn-lt"/>
              </a:rPr>
              <a:t> clusters</a:t>
            </a:r>
          </a:p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Overlap between 4 and 9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412F7B3-29B9-408A-8124-2077ECAEDD8A}"/>
              </a:ext>
            </a:extLst>
          </p:cNvPr>
          <p:cNvSpPr/>
          <p:nvPr/>
        </p:nvSpPr>
        <p:spPr bwMode="auto">
          <a:xfrm>
            <a:off x="9551590" y="1753576"/>
            <a:ext cx="864097" cy="739320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0A7F7CE-B925-491B-A050-643632B63463}"/>
              </a:ext>
            </a:extLst>
          </p:cNvPr>
          <p:cNvSpPr/>
          <p:nvPr/>
        </p:nvSpPr>
        <p:spPr bwMode="auto">
          <a:xfrm rot="704367">
            <a:off x="8005705" y="5000747"/>
            <a:ext cx="552678" cy="1120724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EED19793-7927-45BE-9D33-C354377F59A9}"/>
              </a:ext>
            </a:extLst>
          </p:cNvPr>
          <p:cNvSpPr txBox="1"/>
          <p:nvPr/>
        </p:nvSpPr>
        <p:spPr>
          <a:xfrm>
            <a:off x="8492689" y="5805264"/>
            <a:ext cx="3478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4+9</a:t>
            </a:r>
            <a:endParaRPr lang="en-US" dirty="0" err="1">
              <a:latin typeface="+mn-lt"/>
            </a:endParaRPr>
          </a:p>
        </p:txBody>
      </p:sp>
      <p:sp>
        <p:nvSpPr>
          <p:cNvPr id="25" name="Tekstfelt 24">
            <a:extLst>
              <a:ext uri="{FF2B5EF4-FFF2-40B4-BE49-F238E27FC236}">
                <a16:creationId xmlns:a16="http://schemas.microsoft.com/office/drawing/2014/main" id="{8DEF7F23-2476-42A1-BA61-AAB34649290B}"/>
              </a:ext>
            </a:extLst>
          </p:cNvPr>
          <p:cNvSpPr txBox="1"/>
          <p:nvPr/>
        </p:nvSpPr>
        <p:spPr>
          <a:xfrm>
            <a:off x="9479582" y="1556792"/>
            <a:ext cx="3478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4+9</a:t>
            </a:r>
            <a:endParaRPr lang="en-US" dirty="0" err="1">
              <a:latin typeface="+mn-lt"/>
            </a:endParaRPr>
          </a:p>
        </p:txBody>
      </p:sp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DFB236F8-45ED-4FB1-A07A-EE102EC081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465AC98E-F147-415D-8363-6C8F6D8A47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C361C9B0-2199-45E0-9405-B25068711F39}"/>
              </a:ext>
            </a:extLst>
          </p:cNvPr>
          <p:cNvSpPr txBox="1"/>
          <p:nvPr/>
        </p:nvSpPr>
        <p:spPr>
          <a:xfrm>
            <a:off x="5303118" y="2484763"/>
            <a:ext cx="140102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Naive K-</a:t>
            </a:r>
            <a:r>
              <a:rPr lang="da-DK" dirty="0" err="1">
                <a:latin typeface="+mn-lt"/>
              </a:rPr>
              <a:t>means</a:t>
            </a:r>
            <a:endParaRPr lang="en-US" dirty="0" err="1">
              <a:latin typeface="+mn-lt"/>
            </a:endParaRP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A7BD8C8E-986E-4842-9327-CB172DA576A5}"/>
              </a:ext>
            </a:extLst>
          </p:cNvPr>
          <p:cNvSpPr txBox="1"/>
          <p:nvPr/>
        </p:nvSpPr>
        <p:spPr>
          <a:xfrm>
            <a:off x="5805863" y="5009263"/>
            <a:ext cx="5786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DCEC</a:t>
            </a:r>
            <a:endParaRPr lang="en-US" dirty="0" err="1">
              <a:latin typeface="+mn-lt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99469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Baseline results Tissues</a:t>
            </a:r>
          </a:p>
        </p:txBody>
      </p:sp>
      <p:graphicFrame>
        <p:nvGraphicFramePr>
          <p:cNvPr id="19" name="Tabel 7">
            <a:extLst>
              <a:ext uri="{FF2B5EF4-FFF2-40B4-BE49-F238E27FC236}">
                <a16:creationId xmlns:a16="http://schemas.microsoft.com/office/drawing/2014/main" id="{5759A7DD-4E43-4115-986A-E35B7265E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59230"/>
              </p:ext>
            </p:extLst>
          </p:nvPr>
        </p:nvGraphicFramePr>
        <p:xfrm>
          <a:off x="1774726" y="4149080"/>
          <a:ext cx="365887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7855">
                  <a:extLst>
                    <a:ext uri="{9D8B030D-6E8A-4147-A177-3AD203B41FA5}">
                      <a16:colId xmlns:a16="http://schemas.microsoft.com/office/drawing/2014/main" val="1595756024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1686490413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2872859866"/>
                    </a:ext>
                  </a:extLst>
                </a:gridCol>
                <a:gridCol w="617855">
                  <a:extLst>
                    <a:ext uri="{9D8B030D-6E8A-4147-A177-3AD203B41FA5}">
                      <a16:colId xmlns:a16="http://schemas.microsoft.com/office/drawing/2014/main" val="3695926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sz="1400" dirty="0"/>
                        <a:t>Method, partition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NMI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ARI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ACC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224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400" dirty="0"/>
                        <a:t>Naive K-</a:t>
                      </a:r>
                      <a:r>
                        <a:rPr lang="da-DK" sz="1400" dirty="0" err="1"/>
                        <a:t>means</a:t>
                      </a:r>
                      <a:r>
                        <a:rPr lang="da-DK" sz="1400" dirty="0"/>
                        <a:t>, </a:t>
                      </a:r>
                      <a:r>
                        <a:rPr lang="da-DK" sz="1400" dirty="0" err="1"/>
                        <a:t>train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0.70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0.63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0.82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222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400" dirty="0"/>
                        <a:t>Naive K-</a:t>
                      </a:r>
                      <a:r>
                        <a:rPr lang="da-DK" sz="1400" dirty="0" err="1"/>
                        <a:t>means</a:t>
                      </a:r>
                      <a:r>
                        <a:rPr lang="da-DK" sz="1400" dirty="0"/>
                        <a:t>, test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0.78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0.86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0.83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6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400" dirty="0"/>
                        <a:t>DCEC, </a:t>
                      </a:r>
                      <a:r>
                        <a:rPr lang="da-DK" sz="1400" dirty="0" err="1"/>
                        <a:t>train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b="1" dirty="0"/>
                        <a:t>0.76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b="1" dirty="0"/>
                        <a:t>0.70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dirty="0"/>
                        <a:t>0.83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97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400" dirty="0"/>
                        <a:t>DCEC, test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b="1" dirty="0"/>
                        <a:t>0.82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b="1" dirty="0"/>
                        <a:t>0.90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dirty="0"/>
                        <a:t>0.92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218243"/>
                  </a:ext>
                </a:extLst>
              </a:tr>
            </a:tbl>
          </a:graphicData>
        </a:graphic>
      </p:graphicFrame>
      <p:sp>
        <p:nvSpPr>
          <p:cNvPr id="20" name="Tekstfelt 19">
            <a:extLst>
              <a:ext uri="{FF2B5EF4-FFF2-40B4-BE49-F238E27FC236}">
                <a16:creationId xmlns:a16="http://schemas.microsoft.com/office/drawing/2014/main" id="{F4C7A7C1-041F-4110-BED8-FC8E0E0EC2EF}"/>
              </a:ext>
            </a:extLst>
          </p:cNvPr>
          <p:cNvSpPr txBox="1"/>
          <p:nvPr/>
        </p:nvSpPr>
        <p:spPr>
          <a:xfrm>
            <a:off x="1774726" y="1700808"/>
            <a:ext cx="447670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endParaRPr lang="en-US" dirty="0">
              <a:latin typeface="+mn-lt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34333500-32B7-4D5D-9D79-AB267C17598D}"/>
              </a:ext>
            </a:extLst>
          </p:cNvPr>
          <p:cNvSpPr txBox="1"/>
          <p:nvPr/>
        </p:nvSpPr>
        <p:spPr>
          <a:xfrm>
            <a:off x="1774727" y="1772816"/>
            <a:ext cx="365887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Baseline </a:t>
            </a:r>
            <a:r>
              <a:rPr lang="da-DK" dirty="0" err="1">
                <a:latin typeface="+mn-lt"/>
              </a:rPr>
              <a:t>experiment</a:t>
            </a:r>
            <a:r>
              <a:rPr lang="da-DK" dirty="0">
                <a:latin typeface="+mn-lt"/>
              </a:rPr>
              <a:t>: γ=0.1, 100 </a:t>
            </a:r>
            <a:r>
              <a:rPr lang="da-DK" dirty="0" err="1">
                <a:latin typeface="+mn-lt"/>
              </a:rPr>
              <a:t>epochs</a:t>
            </a: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DCEC </a:t>
            </a:r>
            <a:r>
              <a:rPr lang="da-DK" dirty="0" err="1">
                <a:latin typeface="+mn-lt"/>
              </a:rPr>
              <a:t>higher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external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metrics</a:t>
            </a: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Tightly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packed</a:t>
            </a:r>
            <a:r>
              <a:rPr lang="da-DK" dirty="0">
                <a:latin typeface="+mn-lt"/>
              </a:rPr>
              <a:t> clusters for DCEC </a:t>
            </a:r>
          </a:p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Overlap between lymphocytes and tumor</a:t>
            </a:r>
          </a:p>
        </p:txBody>
      </p:sp>
      <p:pic>
        <p:nvPicPr>
          <p:cNvPr id="4" name="Billede 3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10749500-EC61-4997-B3F8-77B270683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38" y="3778954"/>
            <a:ext cx="5766874" cy="2664296"/>
          </a:xfrm>
          <a:prstGeom prst="rect">
            <a:avLst/>
          </a:prstGeom>
        </p:spPr>
      </p:pic>
      <p:pic>
        <p:nvPicPr>
          <p:cNvPr id="7" name="Billede 6" descr="Et billede, der indeholder tekst, kort&#10;&#10;Automatisk genereret beskrivelse">
            <a:extLst>
              <a:ext uri="{FF2B5EF4-FFF2-40B4-BE49-F238E27FC236}">
                <a16:creationId xmlns:a16="http://schemas.microsoft.com/office/drawing/2014/main" id="{298D1CFF-3A19-4AE2-9A54-8CBEB6F0CC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13" y="1269809"/>
            <a:ext cx="5766874" cy="2509145"/>
          </a:xfrm>
          <a:prstGeom prst="rect">
            <a:avLst/>
          </a:prstGeom>
        </p:spPr>
      </p:pic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6AF211E5-4E9E-4593-8FE8-3043EF6B3B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5AE04E07-CFA1-46CD-981D-968E417E44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57887119-4BE3-4CBA-A5B5-B628E742D565}"/>
              </a:ext>
            </a:extLst>
          </p:cNvPr>
          <p:cNvSpPr txBox="1"/>
          <p:nvPr/>
        </p:nvSpPr>
        <p:spPr>
          <a:xfrm>
            <a:off x="5481272" y="2401270"/>
            <a:ext cx="140102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Naive K-</a:t>
            </a:r>
            <a:r>
              <a:rPr lang="da-DK" dirty="0" err="1">
                <a:latin typeface="+mn-lt"/>
              </a:rPr>
              <a:t>means</a:t>
            </a:r>
            <a:endParaRPr lang="en-US" dirty="0" err="1">
              <a:latin typeface="+mn-lt"/>
            </a:endParaRP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B8A7B5D0-7149-4229-A033-B803DD82230A}"/>
              </a:ext>
            </a:extLst>
          </p:cNvPr>
          <p:cNvSpPr txBox="1"/>
          <p:nvPr/>
        </p:nvSpPr>
        <p:spPr>
          <a:xfrm>
            <a:off x="5892441" y="4985315"/>
            <a:ext cx="5786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DCEC</a:t>
            </a:r>
            <a:endParaRPr lang="en-US" dirty="0" err="1">
              <a:latin typeface="+mn-lt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93145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DCEC experiments vary </a:t>
            </a:r>
            <a:r>
              <a:rPr lang="el-GR" dirty="0"/>
              <a:t>γ</a:t>
            </a:r>
            <a:endParaRPr lang="en-GB" dirty="0"/>
          </a:p>
        </p:txBody>
      </p:sp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06AEE43A-8A17-40D0-AA48-DC65975A91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9" name="Tabel 9">
            <a:extLst>
              <a:ext uri="{FF2B5EF4-FFF2-40B4-BE49-F238E27FC236}">
                <a16:creationId xmlns:a16="http://schemas.microsoft.com/office/drawing/2014/main" id="{C610E77B-B9D5-4400-BF65-B7124D309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4150"/>
              </p:ext>
            </p:extLst>
          </p:nvPr>
        </p:nvGraphicFramePr>
        <p:xfrm>
          <a:off x="2261735" y="4937720"/>
          <a:ext cx="2033271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6880">
                  <a:extLst>
                    <a:ext uri="{9D8B030D-6E8A-4147-A177-3AD203B41FA5}">
                      <a16:colId xmlns:a16="http://schemas.microsoft.com/office/drawing/2014/main" val="4240164522"/>
                    </a:ext>
                  </a:extLst>
                </a:gridCol>
                <a:gridCol w="521018">
                  <a:extLst>
                    <a:ext uri="{9D8B030D-6E8A-4147-A177-3AD203B41FA5}">
                      <a16:colId xmlns:a16="http://schemas.microsoft.com/office/drawing/2014/main" val="1443760573"/>
                    </a:ext>
                  </a:extLst>
                </a:gridCol>
                <a:gridCol w="521018">
                  <a:extLst>
                    <a:ext uri="{9D8B030D-6E8A-4147-A177-3AD203B41FA5}">
                      <a16:colId xmlns:a16="http://schemas.microsoft.com/office/drawing/2014/main" val="984917890"/>
                    </a:ext>
                  </a:extLst>
                </a:gridCol>
                <a:gridCol w="554355">
                  <a:extLst>
                    <a:ext uri="{9D8B030D-6E8A-4147-A177-3AD203B41FA5}">
                      <a16:colId xmlns:a16="http://schemas.microsoft.com/office/drawing/2014/main" val="3745018379"/>
                    </a:ext>
                  </a:extLst>
                </a:gridCol>
              </a:tblGrid>
              <a:tr h="273155">
                <a:tc>
                  <a:txBody>
                    <a:bodyPr/>
                    <a:lstStyle/>
                    <a:p>
                      <a:r>
                        <a:rPr lang="el-GR" sz="1200" dirty="0"/>
                        <a:t>γ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NMI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ARI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ACC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9203589"/>
                  </a:ext>
                </a:extLst>
              </a:tr>
              <a:tr h="273155">
                <a:tc>
                  <a:txBody>
                    <a:bodyPr/>
                    <a:lstStyle/>
                    <a:p>
                      <a:r>
                        <a:rPr lang="da-DK" sz="1200" dirty="0"/>
                        <a:t>0.1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0.87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0.83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0.88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8732394"/>
                  </a:ext>
                </a:extLst>
              </a:tr>
              <a:tr h="273155">
                <a:tc>
                  <a:txBody>
                    <a:bodyPr/>
                    <a:lstStyle/>
                    <a:p>
                      <a:r>
                        <a:rPr lang="da-DK" sz="1200" dirty="0"/>
                        <a:t>0.4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0.86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0.83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0.88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479055"/>
                  </a:ext>
                </a:extLst>
              </a:tr>
              <a:tr h="273155">
                <a:tc>
                  <a:txBody>
                    <a:bodyPr/>
                    <a:lstStyle/>
                    <a:p>
                      <a:r>
                        <a:rPr lang="da-DK" sz="1200" dirty="0"/>
                        <a:t>0.6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0.86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0.82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0.88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8488332"/>
                  </a:ext>
                </a:extLst>
              </a:tr>
              <a:tr h="273155">
                <a:tc>
                  <a:txBody>
                    <a:bodyPr/>
                    <a:lstStyle/>
                    <a:p>
                      <a:r>
                        <a:rPr lang="da-DK" sz="1200" dirty="0"/>
                        <a:t>1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0.86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0.83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0.88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5249896"/>
                  </a:ext>
                </a:extLst>
              </a:tr>
            </a:tbl>
          </a:graphicData>
        </a:graphic>
      </p:graphicFrame>
      <p:graphicFrame>
        <p:nvGraphicFramePr>
          <p:cNvPr id="11" name="Tabel 11">
            <a:extLst>
              <a:ext uri="{FF2B5EF4-FFF2-40B4-BE49-F238E27FC236}">
                <a16:creationId xmlns:a16="http://schemas.microsoft.com/office/drawing/2014/main" id="{FFB084FE-6E56-4F2C-AC47-009824365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30783"/>
              </p:ext>
            </p:extLst>
          </p:nvPr>
        </p:nvGraphicFramePr>
        <p:xfrm>
          <a:off x="6958520" y="4937720"/>
          <a:ext cx="2809876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6880">
                  <a:extLst>
                    <a:ext uri="{9D8B030D-6E8A-4147-A177-3AD203B41FA5}">
                      <a16:colId xmlns:a16="http://schemas.microsoft.com/office/drawing/2014/main" val="4097355861"/>
                    </a:ext>
                  </a:extLst>
                </a:gridCol>
                <a:gridCol w="521018">
                  <a:extLst>
                    <a:ext uri="{9D8B030D-6E8A-4147-A177-3AD203B41FA5}">
                      <a16:colId xmlns:a16="http://schemas.microsoft.com/office/drawing/2014/main" val="2121385654"/>
                    </a:ext>
                  </a:extLst>
                </a:gridCol>
                <a:gridCol w="521018">
                  <a:extLst>
                    <a:ext uri="{9D8B030D-6E8A-4147-A177-3AD203B41FA5}">
                      <a16:colId xmlns:a16="http://schemas.microsoft.com/office/drawing/2014/main" val="4240335376"/>
                    </a:ext>
                  </a:extLst>
                </a:gridCol>
                <a:gridCol w="554355">
                  <a:extLst>
                    <a:ext uri="{9D8B030D-6E8A-4147-A177-3AD203B41FA5}">
                      <a16:colId xmlns:a16="http://schemas.microsoft.com/office/drawing/2014/main" val="3161051479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25812164"/>
                    </a:ext>
                  </a:extLst>
                </a:gridCol>
              </a:tblGrid>
              <a:tr h="273540">
                <a:tc>
                  <a:txBody>
                    <a:bodyPr/>
                    <a:lstStyle/>
                    <a:p>
                      <a:r>
                        <a:rPr lang="el-GR" sz="1200" dirty="0"/>
                        <a:t>γ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NMI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ARI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ACC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 err="1"/>
                        <a:t>Epochs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505163"/>
                  </a:ext>
                </a:extLst>
              </a:tr>
              <a:tr h="273540">
                <a:tc>
                  <a:txBody>
                    <a:bodyPr/>
                    <a:lstStyle/>
                    <a:p>
                      <a:r>
                        <a:rPr lang="da-DK" sz="1200" dirty="0"/>
                        <a:t>0.1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0.70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0.55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0.72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60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0239310"/>
                  </a:ext>
                </a:extLst>
              </a:tr>
              <a:tr h="273540">
                <a:tc>
                  <a:txBody>
                    <a:bodyPr/>
                    <a:lstStyle/>
                    <a:p>
                      <a:r>
                        <a:rPr lang="da-DK" sz="1200" dirty="0"/>
                        <a:t>0.4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0.66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0.55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0.77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47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6477062"/>
                  </a:ext>
                </a:extLst>
              </a:tr>
              <a:tr h="273540">
                <a:tc>
                  <a:txBody>
                    <a:bodyPr/>
                    <a:lstStyle/>
                    <a:p>
                      <a:r>
                        <a:rPr lang="da-DK" sz="1200" dirty="0"/>
                        <a:t>0.6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0.65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0.52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0.71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40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5178040"/>
                  </a:ext>
                </a:extLst>
              </a:tr>
              <a:tr h="273540">
                <a:tc>
                  <a:txBody>
                    <a:bodyPr/>
                    <a:lstStyle/>
                    <a:p>
                      <a:r>
                        <a:rPr lang="da-DK" sz="1200" dirty="0"/>
                        <a:t>1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b="1" dirty="0"/>
                        <a:t>0.72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b="1" dirty="0"/>
                        <a:t>0.64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b="1" dirty="0"/>
                        <a:t>0.83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36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1814132"/>
                  </a:ext>
                </a:extLst>
              </a:tr>
            </a:tbl>
          </a:graphicData>
        </a:graphic>
      </p:graphicFrame>
      <p:pic>
        <p:nvPicPr>
          <p:cNvPr id="15" name="Pladsholder til indhold 14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9EC0698D-7509-4D7C-B7EE-99D89C234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30" y="2144943"/>
            <a:ext cx="4536504" cy="2721903"/>
          </a:xfrm>
        </p:spPr>
      </p:pic>
      <p:pic>
        <p:nvPicPr>
          <p:cNvPr id="17" name="Billede 16" descr="Et billede, der indeholder tekst, kort&#10;&#10;Automatisk genereret beskrivelse">
            <a:extLst>
              <a:ext uri="{FF2B5EF4-FFF2-40B4-BE49-F238E27FC236}">
                <a16:creationId xmlns:a16="http://schemas.microsoft.com/office/drawing/2014/main" id="{E4F43CF1-3477-4B43-B81D-4D9FAA1F3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30" y="2147258"/>
            <a:ext cx="4536504" cy="2721902"/>
          </a:xfrm>
          <a:prstGeom prst="rect">
            <a:avLst/>
          </a:prstGeom>
        </p:spPr>
      </p:pic>
      <p:sp>
        <p:nvSpPr>
          <p:cNvPr id="18" name="Tekstfelt 17">
            <a:extLst>
              <a:ext uri="{FF2B5EF4-FFF2-40B4-BE49-F238E27FC236}">
                <a16:creationId xmlns:a16="http://schemas.microsoft.com/office/drawing/2014/main" id="{E502A617-CD24-40C3-94B5-1ACA87D4F112}"/>
              </a:ext>
            </a:extLst>
          </p:cNvPr>
          <p:cNvSpPr txBox="1"/>
          <p:nvPr/>
        </p:nvSpPr>
        <p:spPr>
          <a:xfrm>
            <a:off x="10055646" y="4937720"/>
            <a:ext cx="2033271" cy="789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Tissues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less</a:t>
            </a:r>
            <a:r>
              <a:rPr lang="da-DK" dirty="0">
                <a:latin typeface="+mn-lt"/>
              </a:rPr>
              <a:t> stable </a:t>
            </a:r>
            <a:r>
              <a:rPr lang="da-DK" dirty="0" err="1">
                <a:latin typeface="+mn-lt"/>
              </a:rPr>
              <a:t>training</a:t>
            </a:r>
            <a:r>
              <a:rPr lang="da-DK" dirty="0">
                <a:latin typeface="+mn-lt"/>
              </a:rPr>
              <a:t>. </a:t>
            </a: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Best </a:t>
            </a:r>
            <a:r>
              <a:rPr lang="da-DK" dirty="0" err="1">
                <a:latin typeface="+mn-lt"/>
              </a:rPr>
              <a:t>results</a:t>
            </a:r>
            <a:r>
              <a:rPr lang="da-DK" dirty="0">
                <a:latin typeface="+mn-lt"/>
              </a:rPr>
              <a:t> for γ=1</a:t>
            </a:r>
            <a:endParaRPr lang="en-US" dirty="0" err="1">
              <a:latin typeface="+mn-lt"/>
            </a:endParaRP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DD333696-7E0B-444A-817F-D09FA71C2E7A}"/>
              </a:ext>
            </a:extLst>
          </p:cNvPr>
          <p:cNvSpPr txBox="1"/>
          <p:nvPr/>
        </p:nvSpPr>
        <p:spPr>
          <a:xfrm>
            <a:off x="101496" y="4941168"/>
            <a:ext cx="2033271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MNIST DCEC </a:t>
            </a:r>
            <a:r>
              <a:rPr lang="da-DK" dirty="0" err="1">
                <a:latin typeface="+mn-lt"/>
              </a:rPr>
              <a:t>improves</a:t>
            </a:r>
            <a:r>
              <a:rPr lang="da-DK" dirty="0">
                <a:latin typeface="+mn-lt"/>
              </a:rPr>
              <a:t> to </a:t>
            </a:r>
            <a:r>
              <a:rPr lang="da-DK" dirty="0" err="1">
                <a:latin typeface="+mn-lt"/>
              </a:rPr>
              <a:t>better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metrics</a:t>
            </a:r>
            <a:r>
              <a:rPr lang="da-DK" dirty="0">
                <a:latin typeface="+mn-lt"/>
              </a:rPr>
              <a:t>. </a:t>
            </a:r>
          </a:p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Similar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results</a:t>
            </a:r>
            <a:r>
              <a:rPr lang="da-DK" dirty="0">
                <a:latin typeface="+mn-lt"/>
              </a:rPr>
              <a:t> for γ </a:t>
            </a:r>
            <a:r>
              <a:rPr lang="da-DK" dirty="0" err="1">
                <a:latin typeface="+mn-lt"/>
              </a:rPr>
              <a:t>values</a:t>
            </a:r>
            <a:endParaRPr lang="en-US" dirty="0" err="1">
              <a:latin typeface="+mn-lt"/>
            </a:endParaRP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E6C73F8E-D53D-48FF-A925-27B202964E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7F65C9CB-B720-4FF0-9AF6-39A2818E22BA}"/>
              </a:ext>
            </a:extLst>
          </p:cNvPr>
          <p:cNvSpPr txBox="1"/>
          <p:nvPr/>
        </p:nvSpPr>
        <p:spPr>
          <a:xfrm>
            <a:off x="1486694" y="1700808"/>
            <a:ext cx="8856984" cy="5437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How </a:t>
            </a:r>
            <a:r>
              <a:rPr lang="da-DK" dirty="0" err="1">
                <a:latin typeface="+mn-lt"/>
              </a:rPr>
              <a:t>does</a:t>
            </a:r>
            <a:r>
              <a:rPr lang="da-DK" dirty="0">
                <a:latin typeface="+mn-lt"/>
              </a:rPr>
              <a:t> </a:t>
            </a:r>
            <a:r>
              <a:rPr lang="el-GR" dirty="0">
                <a:latin typeface="+mn-lt"/>
              </a:rPr>
              <a:t>γ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affect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clustering</a:t>
            </a:r>
            <a:r>
              <a:rPr lang="da-DK" dirty="0">
                <a:latin typeface="+mn-lt"/>
              </a:rPr>
              <a:t>?</a:t>
            </a: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T: Update interval (# </a:t>
            </a:r>
            <a:r>
              <a:rPr lang="da-DK" dirty="0" err="1">
                <a:latin typeface="+mn-lt"/>
              </a:rPr>
              <a:t>batches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between</a:t>
            </a:r>
            <a:r>
              <a:rPr lang="da-DK" dirty="0">
                <a:latin typeface="+mn-lt"/>
              </a:rPr>
              <a:t> Q and P </a:t>
            </a:r>
            <a:r>
              <a:rPr lang="da-DK" dirty="0" err="1">
                <a:latin typeface="+mn-lt"/>
              </a:rPr>
              <a:t>updates</a:t>
            </a:r>
            <a:r>
              <a:rPr lang="da-DK" dirty="0">
                <a:latin typeface="+mn-lt"/>
              </a:rPr>
              <a:t>)</a:t>
            </a:r>
            <a:endParaRPr lang="en-US" dirty="0" err="1">
              <a:latin typeface="+mn-lt"/>
            </a:endParaRPr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90F00CC4-0852-4F00-B90C-54E338341017}"/>
              </a:ext>
            </a:extLst>
          </p:cNvPr>
          <p:cNvCxnSpPr/>
          <p:nvPr/>
        </p:nvCxnSpPr>
        <p:spPr bwMode="auto">
          <a:xfrm>
            <a:off x="6095206" y="2420888"/>
            <a:ext cx="0" cy="412031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174213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DCEC: Tissues, vary 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38" y="1835750"/>
            <a:ext cx="4975211" cy="454557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Does the number of clusters K reveal new subtypes?</a:t>
            </a:r>
          </a:p>
          <a:p>
            <a:r>
              <a:rPr lang="en-GB" dirty="0"/>
              <a:t>Samples for K=8 experiment for Tissues.</a:t>
            </a:r>
          </a:p>
          <a:p>
            <a:r>
              <a:rPr lang="en-GB" dirty="0"/>
              <a:t>Subsets to stroma groups (row 2, 6)</a:t>
            </a:r>
          </a:p>
          <a:p>
            <a:r>
              <a:rPr lang="en-GB" dirty="0"/>
              <a:t>Stain dependency to tiles (row 5)</a:t>
            </a:r>
          </a:p>
        </p:txBody>
      </p:sp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06AEE43A-8A17-40D0-AA48-DC65975A91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15C1E725-5A43-4E52-A06A-F5C7BB5E0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98" y="1916832"/>
            <a:ext cx="5681973" cy="4545578"/>
          </a:xfrm>
          <a:prstGeom prst="rect">
            <a:avLst/>
          </a:prstGeom>
        </p:spPr>
      </p:pic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FC74E535-E628-4C95-833D-5E290F9F7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388240"/>
              </p:ext>
            </p:extLst>
          </p:nvPr>
        </p:nvGraphicFramePr>
        <p:xfrm>
          <a:off x="1702718" y="3448111"/>
          <a:ext cx="2989652" cy="28548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0779">
                  <a:extLst>
                    <a:ext uri="{9D8B030D-6E8A-4147-A177-3AD203B41FA5}">
                      <a16:colId xmlns:a16="http://schemas.microsoft.com/office/drawing/2014/main" val="1562048200"/>
                    </a:ext>
                  </a:extLst>
                </a:gridCol>
                <a:gridCol w="562293">
                  <a:extLst>
                    <a:ext uri="{9D8B030D-6E8A-4147-A177-3AD203B41FA5}">
                      <a16:colId xmlns:a16="http://schemas.microsoft.com/office/drawing/2014/main" val="168366088"/>
                    </a:ext>
                  </a:extLst>
                </a:gridCol>
                <a:gridCol w="793112">
                  <a:extLst>
                    <a:ext uri="{9D8B030D-6E8A-4147-A177-3AD203B41FA5}">
                      <a16:colId xmlns:a16="http://schemas.microsoft.com/office/drawing/2014/main" val="662519900"/>
                    </a:ext>
                  </a:extLst>
                </a:gridCol>
                <a:gridCol w="778357">
                  <a:extLst>
                    <a:ext uri="{9D8B030D-6E8A-4147-A177-3AD203B41FA5}">
                      <a16:colId xmlns:a16="http://schemas.microsoft.com/office/drawing/2014/main" val="2874827301"/>
                    </a:ext>
                  </a:extLst>
                </a:gridCol>
                <a:gridCol w="555111">
                  <a:extLst>
                    <a:ext uri="{9D8B030D-6E8A-4147-A177-3AD203B41FA5}">
                      <a16:colId xmlns:a16="http://schemas.microsoft.com/office/drawing/2014/main" val="1737146281"/>
                    </a:ext>
                  </a:extLst>
                </a:gridCol>
              </a:tblGrid>
              <a:tr h="39847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Fat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 err="1"/>
                        <a:t>Lymphocytes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 err="1"/>
                        <a:t>Stroma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Tumor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108531"/>
                  </a:ext>
                </a:extLst>
              </a:tr>
              <a:tr h="285595">
                <a:tc>
                  <a:txBody>
                    <a:bodyPr/>
                    <a:lstStyle/>
                    <a:p>
                      <a:r>
                        <a:rPr lang="da-DK" sz="1200" b="1" dirty="0"/>
                        <a:t>0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287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1158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992253"/>
                  </a:ext>
                </a:extLst>
              </a:tr>
              <a:tr h="285595">
                <a:tc>
                  <a:txBody>
                    <a:bodyPr/>
                    <a:lstStyle/>
                    <a:p>
                      <a:r>
                        <a:rPr lang="da-DK" sz="1200" b="1" dirty="0"/>
                        <a:t>1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1090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30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507596"/>
                  </a:ext>
                </a:extLst>
              </a:tr>
              <a:tr h="285595">
                <a:tc>
                  <a:txBody>
                    <a:bodyPr/>
                    <a:lstStyle/>
                    <a:p>
                      <a:r>
                        <a:rPr lang="da-DK" sz="1200" b="1" dirty="0"/>
                        <a:t>2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160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689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06038"/>
                  </a:ext>
                </a:extLst>
              </a:tr>
              <a:tr h="285595">
                <a:tc>
                  <a:txBody>
                    <a:bodyPr/>
                    <a:lstStyle/>
                    <a:p>
                      <a:r>
                        <a:rPr lang="da-DK" sz="1200" b="1" dirty="0"/>
                        <a:t>3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209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394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538472"/>
                  </a:ext>
                </a:extLst>
              </a:tr>
              <a:tr h="285595">
                <a:tc>
                  <a:txBody>
                    <a:bodyPr/>
                    <a:lstStyle/>
                    <a:p>
                      <a:r>
                        <a:rPr lang="da-DK" sz="1200" b="1" dirty="0"/>
                        <a:t>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258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74746"/>
                  </a:ext>
                </a:extLst>
              </a:tr>
              <a:tr h="285595">
                <a:tc>
                  <a:txBody>
                    <a:bodyPr/>
                    <a:lstStyle/>
                    <a:p>
                      <a:r>
                        <a:rPr lang="da-DK" sz="1200" b="1" dirty="0"/>
                        <a:t>5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475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224744"/>
                  </a:ext>
                </a:extLst>
              </a:tr>
              <a:tr h="285595">
                <a:tc>
                  <a:txBody>
                    <a:bodyPr/>
                    <a:lstStyle/>
                    <a:p>
                      <a:r>
                        <a:rPr lang="da-DK" sz="1200" b="1" dirty="0"/>
                        <a:t>6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860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646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14415"/>
                  </a:ext>
                </a:extLst>
              </a:tr>
              <a:tr h="398470">
                <a:tc>
                  <a:txBody>
                    <a:bodyPr/>
                    <a:lstStyle/>
                    <a:p>
                      <a:r>
                        <a:rPr lang="da-DK" sz="1200" b="1" dirty="0"/>
                        <a:t>7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1562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398745"/>
                  </a:ext>
                </a:extLst>
              </a:tr>
            </a:tbl>
          </a:graphicData>
        </a:graphic>
      </p:graphicFrame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72AF2360-5465-4824-9DEB-FB74C4668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464E1B50-3E6D-4FC4-B654-08FE949C7E74}"/>
              </a:ext>
            </a:extLst>
          </p:cNvPr>
          <p:cNvSpPr/>
          <p:nvPr/>
        </p:nvSpPr>
        <p:spPr bwMode="auto">
          <a:xfrm>
            <a:off x="4150990" y="5085184"/>
            <a:ext cx="504056" cy="216024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BE827029-F9AC-471E-BFE0-057F3743C27F}"/>
              </a:ext>
            </a:extLst>
          </p:cNvPr>
          <p:cNvSpPr txBox="1"/>
          <p:nvPr/>
        </p:nvSpPr>
        <p:spPr>
          <a:xfrm>
            <a:off x="5807174" y="2041872"/>
            <a:ext cx="576064" cy="44114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0</a:t>
            </a: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1</a:t>
            </a: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2</a:t>
            </a: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3</a:t>
            </a: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4</a:t>
            </a: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5</a:t>
            </a: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6</a:t>
            </a: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7</a:t>
            </a:r>
            <a:endParaRPr lang="en-US" dirty="0" err="1">
              <a:latin typeface="+mn-lt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37629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Introduction</a:t>
            </a:r>
          </a:p>
          <a:p>
            <a:r>
              <a:rPr lang="en-GB" sz="2000" dirty="0"/>
              <a:t>Data</a:t>
            </a:r>
          </a:p>
          <a:p>
            <a:r>
              <a:rPr lang="en-GB" sz="2000" dirty="0"/>
              <a:t>Unsupervised clustering methods</a:t>
            </a:r>
          </a:p>
          <a:p>
            <a:pPr marL="0" indent="0">
              <a:buNone/>
            </a:pPr>
            <a:r>
              <a:rPr lang="en-GB" sz="2000" dirty="0"/>
              <a:t>	Metrics</a:t>
            </a:r>
          </a:p>
          <a:p>
            <a:pPr marL="0" indent="0">
              <a:buNone/>
            </a:pPr>
            <a:r>
              <a:rPr lang="en-GB" sz="2000" dirty="0"/>
              <a:t>	K-means clustering</a:t>
            </a:r>
          </a:p>
          <a:p>
            <a:pPr marL="0" indent="0">
              <a:buNone/>
            </a:pPr>
            <a:r>
              <a:rPr lang="en-GB" sz="2000" dirty="0"/>
              <a:t>	DCEC</a:t>
            </a:r>
          </a:p>
          <a:p>
            <a:r>
              <a:rPr lang="en-GB" sz="2000" dirty="0"/>
              <a:t>Clustering analysis</a:t>
            </a:r>
          </a:p>
          <a:p>
            <a:pPr marL="0" indent="0">
              <a:buNone/>
            </a:pPr>
            <a:r>
              <a:rPr lang="en-GB" sz="2000" dirty="0"/>
              <a:t>	Clustering distribution</a:t>
            </a:r>
          </a:p>
          <a:p>
            <a:pPr marL="0" indent="0">
              <a:buNone/>
            </a:pPr>
            <a:r>
              <a:rPr lang="en-GB" sz="2000" dirty="0"/>
              <a:t>	Survival analysis</a:t>
            </a:r>
          </a:p>
          <a:p>
            <a:r>
              <a:rPr lang="en-GB" sz="2000" dirty="0"/>
              <a:t>Results</a:t>
            </a:r>
          </a:p>
          <a:p>
            <a:r>
              <a:rPr lang="en-GB" sz="2000" dirty="0"/>
              <a:t>Future work and conclusion</a:t>
            </a:r>
          </a:p>
          <a:p>
            <a:pPr marL="0" indent="0">
              <a:buNone/>
            </a:pPr>
            <a:r>
              <a:rPr lang="en-GB" sz="2000" dirty="0"/>
              <a:t>	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9642424B-72BD-42C2-BDCA-FCD8991DC7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C0A3D226-1FD2-4751-A0E5-46C1E61342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165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Stain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A5890CD-8F90-4FE7-841F-F7B0C2865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000" dirty="0"/>
                  <a:t>Varying K shows that clustering depends on stain.</a:t>
                </a:r>
              </a:p>
              <a:p>
                <a:r>
                  <a:rPr lang="en-GB" sz="2000" dirty="0"/>
                  <a:t>Use </a:t>
                </a:r>
                <a:r>
                  <a:rPr lang="en-GB" sz="2000" dirty="0" err="1"/>
                  <a:t>Macenko</a:t>
                </a:r>
                <a:r>
                  <a:rPr lang="en-GB" sz="2000" dirty="0"/>
                  <a:t> stain normalization to reduce stain variations.</a:t>
                </a:r>
              </a:p>
              <a:p>
                <a:pPr marL="0" indent="0">
                  <a:buNone/>
                </a:pPr>
                <a:r>
                  <a:rPr lang="en-GB" sz="2000" dirty="0"/>
                  <a:t>		</a:t>
                </a: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𝑂𝐷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a-DK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a-DK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a-DK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da-DK" sz="2000" b="0" i="1" smtClean="0">
                                    <a:latin typeface="Cambria Math" panose="02040503050406030204" pitchFamily="18" charset="0"/>
                                  </a:rPr>
                                  <m:t>240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da-DK" sz="2000" b="0" dirty="0"/>
              </a:p>
              <a:p>
                <a:pPr marL="0" indent="0">
                  <a:buNone/>
                </a:pPr>
                <a:r>
                  <a:rPr lang="en-GB" sz="2000" dirty="0"/>
                  <a:t>		</a:t>
                </a:r>
                <a:r>
                  <a:rPr lang="da-DK" sz="2000" dirty="0"/>
                  <a:t> low </a:t>
                </a:r>
                <a14:m>
                  <m:oMath xmlns:m="http://schemas.openxmlformats.org/officeDocument/2006/math">
                    <m:r>
                      <a:rPr lang="da-DK" sz="2000" i="1" dirty="0">
                        <a:latin typeface="Cambria Math" panose="02040503050406030204" pitchFamily="18" charset="0"/>
                      </a:rPr>
                      <m:t>𝑂𝐷</m:t>
                    </m:r>
                  </m:oMath>
                </a14:m>
                <a:r>
                  <a:rPr lang="da-DK" sz="2000" dirty="0">
                    <a:sym typeface="Wingdings" panose="05000000000000000000" pitchFamily="2" charset="2"/>
                  </a:rPr>
                  <a:t>low </a:t>
                </a:r>
                <a:r>
                  <a:rPr lang="da-DK" sz="2000" dirty="0" err="1">
                    <a:sym typeface="Wingdings" panose="05000000000000000000" pitchFamily="2" charset="2"/>
                  </a:rPr>
                  <a:t>stain</a:t>
                </a:r>
                <a:r>
                  <a:rPr lang="da-DK" sz="2000" dirty="0">
                    <a:sym typeface="Wingdings" panose="05000000000000000000" pitchFamily="2" charset="2"/>
                  </a:rPr>
                  <a:t>: </a:t>
                </a:r>
                <a:r>
                  <a:rPr lang="en-GB" sz="2000" dirty="0"/>
                  <a:t>Remove </a:t>
                </a: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𝑂𝐷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&lt;0.15</m:t>
                    </m:r>
                  </m:oMath>
                </a14:m>
                <a:r>
                  <a:rPr lang="en-GB" sz="20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a-DK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da-DK" sz="20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a-DK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99</m:t>
                        </m:r>
                      </m:e>
                      <m:sup>
                        <m:r>
                          <a:rPr lang="da-DK" sz="2000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quantile normalize all images to their stain vectors 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A5890CD-8F90-4FE7-841F-F7B0C2865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571" t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illede 3" descr="Et billede, der indeholder foto, pizza, giraf, stående&#10;&#10;Automatisk genereret beskrivelse">
            <a:extLst>
              <a:ext uri="{FF2B5EF4-FFF2-40B4-BE49-F238E27FC236}">
                <a16:creationId xmlns:a16="http://schemas.microsoft.com/office/drawing/2014/main" id="{6914C35C-5BEF-49C1-9F9F-4029EEF5F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303" y="4149080"/>
            <a:ext cx="3822511" cy="1937924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C4D74502-5752-49BB-8CCD-8125828DF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519" y="4050459"/>
            <a:ext cx="5869751" cy="2042837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E92AEA39-6ABD-43EE-9656-CAB68428EDE9}"/>
              </a:ext>
            </a:extLst>
          </p:cNvPr>
          <p:cNvSpPr txBox="1"/>
          <p:nvPr/>
        </p:nvSpPr>
        <p:spPr>
          <a:xfrm>
            <a:off x="2814594" y="4725143"/>
            <a:ext cx="1048364" cy="5437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RGB </a:t>
            </a:r>
            <a:r>
              <a:rPr lang="da-DK" dirty="0" err="1">
                <a:latin typeface="+mn-lt"/>
              </a:rPr>
              <a:t>space</a:t>
            </a: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Curved</a:t>
            </a:r>
            <a:r>
              <a:rPr lang="da-DK" dirty="0">
                <a:latin typeface="+mn-lt"/>
              </a:rPr>
              <a:t> HE</a:t>
            </a:r>
            <a:endParaRPr lang="en-US" dirty="0" err="1">
              <a:latin typeface="+mn-lt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B7D6B4EB-8AAB-4324-BA62-81867693B283}"/>
              </a:ext>
            </a:extLst>
          </p:cNvPr>
          <p:cNvSpPr txBox="1"/>
          <p:nvPr/>
        </p:nvSpPr>
        <p:spPr>
          <a:xfrm>
            <a:off x="5687153" y="4725144"/>
            <a:ext cx="912109" cy="5437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OD </a:t>
            </a:r>
            <a:r>
              <a:rPr lang="da-DK" dirty="0" err="1">
                <a:latin typeface="+mn-lt"/>
              </a:rPr>
              <a:t>space</a:t>
            </a: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Linear</a:t>
            </a:r>
            <a:r>
              <a:rPr lang="da-DK" dirty="0">
                <a:latin typeface="+mn-lt"/>
              </a:rPr>
              <a:t> HE</a:t>
            </a:r>
            <a:endParaRPr lang="en-US" dirty="0" err="1">
              <a:latin typeface="+mn-lt"/>
            </a:endParaRP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DD9586F8-1FC9-49B5-9136-C0CF41C0F962}"/>
              </a:ext>
            </a:extLst>
          </p:cNvPr>
          <p:cNvSpPr txBox="1"/>
          <p:nvPr/>
        </p:nvSpPr>
        <p:spPr>
          <a:xfrm>
            <a:off x="7096469" y="4509120"/>
            <a:ext cx="604333" cy="1138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Before</a:t>
            </a: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  </a:t>
            </a:r>
            <a:r>
              <a:rPr lang="da-DK" dirty="0" err="1">
                <a:latin typeface="+mn-lt"/>
              </a:rPr>
              <a:t>After</a:t>
            </a:r>
            <a:endParaRPr lang="en-US" dirty="0" err="1">
              <a:latin typeface="+mn-lt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4FB8C515-06B7-44C7-8BC2-E584BE73451B}"/>
              </a:ext>
            </a:extLst>
          </p:cNvPr>
          <p:cNvSpPr txBox="1"/>
          <p:nvPr/>
        </p:nvSpPr>
        <p:spPr>
          <a:xfrm>
            <a:off x="2573415" y="6010060"/>
            <a:ext cx="232595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000" dirty="0" err="1">
                <a:latin typeface="+mn-lt"/>
              </a:rPr>
              <a:t>Macenko</a:t>
            </a:r>
            <a:r>
              <a:rPr lang="da-DK" sz="1000" dirty="0">
                <a:latin typeface="+mn-lt"/>
              </a:rPr>
              <a:t> et al.</a:t>
            </a:r>
            <a:r>
              <a:rPr lang="en-US" sz="1000" dirty="0">
                <a:latin typeface="+mn-lt"/>
              </a:rPr>
              <a:t> IEEE 2009. p. 1107-1110</a:t>
            </a:r>
            <a:r>
              <a:rPr lang="da-DK" sz="1000" dirty="0">
                <a:latin typeface="+mn-lt"/>
              </a:rPr>
              <a:t> </a:t>
            </a:r>
            <a:endParaRPr lang="en-US" sz="1000" dirty="0" err="1">
              <a:latin typeface="+mn-lt"/>
            </a:endParaRPr>
          </a:p>
        </p:txBody>
      </p:sp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7402FE11-5C05-4138-95AA-50FD37CFC6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5FC96E85-BDD9-43D5-886C-8B9EFD8BB1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20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3856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Tumor</a:t>
            </a:r>
            <a:r>
              <a:rPr lang="en-GB" dirty="0"/>
              <a:t> experiments</a:t>
            </a:r>
          </a:p>
        </p:txBody>
      </p:sp>
      <p:graphicFrame>
        <p:nvGraphicFramePr>
          <p:cNvPr id="3" name="Tabel 3">
            <a:extLst>
              <a:ext uri="{FF2B5EF4-FFF2-40B4-BE49-F238E27FC236}">
                <a16:creationId xmlns:a16="http://schemas.microsoft.com/office/drawing/2014/main" id="{E1F46D4D-9B2D-4A20-98DF-9507D27F42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175234"/>
              </p:ext>
            </p:extLst>
          </p:nvPr>
        </p:nvGraphicFramePr>
        <p:xfrm>
          <a:off x="2034048" y="1964984"/>
          <a:ext cx="2176147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4018">
                  <a:extLst>
                    <a:ext uri="{9D8B030D-6E8A-4147-A177-3AD203B41FA5}">
                      <a16:colId xmlns:a16="http://schemas.microsoft.com/office/drawing/2014/main" val="3339917788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1568390250"/>
                    </a:ext>
                  </a:extLst>
                </a:gridCol>
                <a:gridCol w="530543">
                  <a:extLst>
                    <a:ext uri="{9D8B030D-6E8A-4147-A177-3AD203B41FA5}">
                      <a16:colId xmlns:a16="http://schemas.microsoft.com/office/drawing/2014/main" val="219960143"/>
                    </a:ext>
                  </a:extLst>
                </a:gridCol>
                <a:gridCol w="521018">
                  <a:extLst>
                    <a:ext uri="{9D8B030D-6E8A-4147-A177-3AD203B41FA5}">
                      <a16:colId xmlns:a16="http://schemas.microsoft.com/office/drawing/2014/main" val="2428435924"/>
                    </a:ext>
                  </a:extLst>
                </a:gridCol>
              </a:tblGrid>
              <a:tr h="269453">
                <a:tc>
                  <a:txBody>
                    <a:bodyPr/>
                    <a:lstStyle/>
                    <a:p>
                      <a:r>
                        <a:rPr lang="da-DK" sz="1200" dirty="0"/>
                        <a:t>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CHI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SSE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DBI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208824"/>
                  </a:ext>
                </a:extLst>
              </a:tr>
              <a:tr h="269453">
                <a:tc>
                  <a:txBody>
                    <a:bodyPr/>
                    <a:lstStyle/>
                    <a:p>
                      <a:r>
                        <a:rPr lang="da-DK" sz="1200" dirty="0">
                          <a:highlight>
                            <a:srgbClr val="00FF00"/>
                          </a:highlight>
                        </a:rPr>
                        <a:t>4</a:t>
                      </a:r>
                      <a:endParaRPr lang="en-US" sz="1200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265781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0.78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b="1" dirty="0"/>
                        <a:t>0.29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892188"/>
                  </a:ext>
                </a:extLst>
              </a:tr>
              <a:tr h="269453">
                <a:tc>
                  <a:txBody>
                    <a:bodyPr/>
                    <a:lstStyle/>
                    <a:p>
                      <a:r>
                        <a:rPr lang="da-DK" sz="1200" dirty="0"/>
                        <a:t>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b="1" dirty="0"/>
                        <a:t>655364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b="1" dirty="0"/>
                        <a:t>0.79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0.31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20795"/>
                  </a:ext>
                </a:extLst>
              </a:tr>
              <a:tr h="269453">
                <a:tc>
                  <a:txBody>
                    <a:bodyPr/>
                    <a:lstStyle/>
                    <a:p>
                      <a:r>
                        <a:rPr lang="da-DK" sz="1200" dirty="0"/>
                        <a:t>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326181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0.77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0.37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138709"/>
                  </a:ext>
                </a:extLst>
              </a:tr>
            </a:tbl>
          </a:graphicData>
        </a:graphic>
      </p:graphicFrame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CCBFC996-0E11-4D54-A780-B8B2A35C1C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9BA806F0-B962-488B-A320-DCAEA764B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8444"/>
              </p:ext>
            </p:extLst>
          </p:nvPr>
        </p:nvGraphicFramePr>
        <p:xfrm>
          <a:off x="2034048" y="4073624"/>
          <a:ext cx="2219009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6880">
                  <a:extLst>
                    <a:ext uri="{9D8B030D-6E8A-4147-A177-3AD203B41FA5}">
                      <a16:colId xmlns:a16="http://schemas.microsoft.com/office/drawing/2014/main" val="2509703085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051086726"/>
                    </a:ext>
                  </a:extLst>
                </a:gridCol>
                <a:gridCol w="530543">
                  <a:extLst>
                    <a:ext uri="{9D8B030D-6E8A-4147-A177-3AD203B41FA5}">
                      <a16:colId xmlns:a16="http://schemas.microsoft.com/office/drawing/2014/main" val="3402057721"/>
                    </a:ext>
                  </a:extLst>
                </a:gridCol>
                <a:gridCol w="521018">
                  <a:extLst>
                    <a:ext uri="{9D8B030D-6E8A-4147-A177-3AD203B41FA5}">
                      <a16:colId xmlns:a16="http://schemas.microsoft.com/office/drawing/2014/main" val="2232741189"/>
                    </a:ext>
                  </a:extLst>
                </a:gridCol>
              </a:tblGrid>
              <a:tr h="272479">
                <a:tc>
                  <a:txBody>
                    <a:bodyPr/>
                    <a:lstStyle/>
                    <a:p>
                      <a:r>
                        <a:rPr lang="el-GR" sz="1200" dirty="0"/>
                        <a:t>γ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CHI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SSE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DBI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09064"/>
                  </a:ext>
                </a:extLst>
              </a:tr>
              <a:tr h="272479">
                <a:tc>
                  <a:txBody>
                    <a:bodyPr/>
                    <a:lstStyle/>
                    <a:p>
                      <a:r>
                        <a:rPr lang="da-DK" sz="1200" dirty="0"/>
                        <a:t>0.1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278930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0.33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37210"/>
                  </a:ext>
                </a:extLst>
              </a:tr>
              <a:tr h="272479">
                <a:tc>
                  <a:txBody>
                    <a:bodyPr/>
                    <a:lstStyle/>
                    <a:p>
                      <a:r>
                        <a:rPr lang="da-DK" sz="1200" dirty="0"/>
                        <a:t>0.4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258890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0.77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0.30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059065"/>
                  </a:ext>
                </a:extLst>
              </a:tr>
              <a:tr h="272479">
                <a:tc>
                  <a:txBody>
                    <a:bodyPr/>
                    <a:lstStyle/>
                    <a:p>
                      <a:r>
                        <a:rPr lang="da-DK" sz="1200" dirty="0">
                          <a:highlight>
                            <a:srgbClr val="00FF00"/>
                          </a:highlight>
                        </a:rPr>
                        <a:t>0.6</a:t>
                      </a:r>
                      <a:endParaRPr lang="en-US" sz="1200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b="1" dirty="0"/>
                        <a:t>330930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b="1" dirty="0"/>
                        <a:t>0.78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b="1" dirty="0"/>
                        <a:t>0.28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850653"/>
                  </a:ext>
                </a:extLst>
              </a:tr>
              <a:tr h="272479">
                <a:tc>
                  <a:txBody>
                    <a:bodyPr/>
                    <a:lstStyle/>
                    <a:p>
                      <a:r>
                        <a:rPr lang="da-DK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309260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0.77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0.29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531714"/>
                  </a:ext>
                </a:extLst>
              </a:tr>
            </a:tbl>
          </a:graphicData>
        </a:graphic>
      </p:graphicFrame>
      <p:sp>
        <p:nvSpPr>
          <p:cNvPr id="9" name="Tekstfelt 8">
            <a:extLst>
              <a:ext uri="{FF2B5EF4-FFF2-40B4-BE49-F238E27FC236}">
                <a16:creationId xmlns:a16="http://schemas.microsoft.com/office/drawing/2014/main" id="{589C8F6B-7F52-4392-8F4B-1F82660598EE}"/>
              </a:ext>
            </a:extLst>
          </p:cNvPr>
          <p:cNvSpPr txBox="1"/>
          <p:nvPr/>
        </p:nvSpPr>
        <p:spPr>
          <a:xfrm>
            <a:off x="144016" y="4541445"/>
            <a:ext cx="1717135" cy="789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Better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internal</a:t>
            </a:r>
            <a:r>
              <a:rPr lang="da-DK" dirty="0">
                <a:latin typeface="+mn-lt"/>
              </a:rPr>
              <a:t> for </a:t>
            </a:r>
            <a:r>
              <a:rPr lang="da-DK" dirty="0" err="1">
                <a:latin typeface="+mn-lt"/>
              </a:rPr>
              <a:t>higher</a:t>
            </a:r>
            <a:r>
              <a:rPr lang="da-DK" dirty="0">
                <a:latin typeface="+mn-lt"/>
              </a:rPr>
              <a:t> </a:t>
            </a:r>
            <a:r>
              <a:rPr lang="el-GR" dirty="0">
                <a:latin typeface="+mn-lt"/>
              </a:rPr>
              <a:t>γ</a:t>
            </a:r>
            <a:r>
              <a:rPr lang="da-DK" dirty="0">
                <a:latin typeface="+mn-lt"/>
              </a:rPr>
              <a:t>. </a:t>
            </a: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K=4. </a:t>
            </a:r>
            <a:endParaRPr lang="en-US" dirty="0" err="1">
              <a:latin typeface="+mn-lt"/>
            </a:endParaRP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FB223D19-A5D8-4923-84A4-6629B1FE9835}"/>
              </a:ext>
            </a:extLst>
          </p:cNvPr>
          <p:cNvSpPr txBox="1"/>
          <p:nvPr/>
        </p:nvSpPr>
        <p:spPr>
          <a:xfrm>
            <a:off x="144016" y="2176795"/>
            <a:ext cx="1774726" cy="10361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Best CHI and SSE for K=8, </a:t>
            </a:r>
            <a:r>
              <a:rPr lang="da-DK" dirty="0" err="1">
                <a:latin typeface="+mn-lt"/>
              </a:rPr>
              <a:t>best</a:t>
            </a:r>
            <a:r>
              <a:rPr lang="da-DK" dirty="0">
                <a:latin typeface="+mn-lt"/>
              </a:rPr>
              <a:t> DBI for K=4.</a:t>
            </a: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γ=0.4</a:t>
            </a:r>
          </a:p>
        </p:txBody>
      </p:sp>
      <p:pic>
        <p:nvPicPr>
          <p:cNvPr id="13" name="Billede 12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BD2FA373-E7CB-4148-AE85-DBB80D3BBB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78" y="1327597"/>
            <a:ext cx="2905777" cy="2905777"/>
          </a:xfrm>
          <a:prstGeom prst="rect">
            <a:avLst/>
          </a:prstGeom>
        </p:spPr>
      </p:pic>
      <p:pic>
        <p:nvPicPr>
          <p:cNvPr id="15" name="Billede 14" descr="Et billede, der indeholder kort&#10;&#10;Automatisk genereret beskrivelse">
            <a:extLst>
              <a:ext uri="{FF2B5EF4-FFF2-40B4-BE49-F238E27FC236}">
                <a16:creationId xmlns:a16="http://schemas.microsoft.com/office/drawing/2014/main" id="{5E61EF2E-9143-4C10-BCBE-D6402AF26C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42" y="1327597"/>
            <a:ext cx="2905777" cy="2905777"/>
          </a:xfrm>
          <a:prstGeom prst="rect">
            <a:avLst/>
          </a:prstGeom>
        </p:spPr>
      </p:pic>
      <p:sp>
        <p:nvSpPr>
          <p:cNvPr id="16" name="Tekstfelt 15">
            <a:extLst>
              <a:ext uri="{FF2B5EF4-FFF2-40B4-BE49-F238E27FC236}">
                <a16:creationId xmlns:a16="http://schemas.microsoft.com/office/drawing/2014/main" id="{9C649087-E06C-4D6F-9D35-606DE5994F0D}"/>
              </a:ext>
            </a:extLst>
          </p:cNvPr>
          <p:cNvSpPr txBox="1"/>
          <p:nvPr/>
        </p:nvSpPr>
        <p:spPr>
          <a:xfrm>
            <a:off x="5483138" y="2177202"/>
            <a:ext cx="122413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K=4, </a:t>
            </a:r>
            <a:r>
              <a:rPr lang="el-GR" dirty="0">
                <a:latin typeface="+mn-lt"/>
              </a:rPr>
              <a:t>γ</a:t>
            </a:r>
            <a:r>
              <a:rPr lang="da-DK" dirty="0">
                <a:latin typeface="+mn-lt"/>
              </a:rPr>
              <a:t>=0.4</a:t>
            </a:r>
            <a:endParaRPr lang="en-US" dirty="0" err="1">
              <a:latin typeface="+mn-lt"/>
            </a:endParaRP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19B704D7-7DC9-42F4-BE24-712609883365}"/>
              </a:ext>
            </a:extLst>
          </p:cNvPr>
          <p:cNvSpPr txBox="1"/>
          <p:nvPr/>
        </p:nvSpPr>
        <p:spPr>
          <a:xfrm>
            <a:off x="9011792" y="2177201"/>
            <a:ext cx="99094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K=8, </a:t>
            </a:r>
            <a:r>
              <a:rPr lang="el-GR" dirty="0">
                <a:latin typeface="+mn-lt"/>
              </a:rPr>
              <a:t>γ</a:t>
            </a:r>
            <a:r>
              <a:rPr lang="da-DK" dirty="0">
                <a:latin typeface="+mn-lt"/>
              </a:rPr>
              <a:t>=0.4</a:t>
            </a:r>
            <a:endParaRPr lang="en-US" dirty="0" err="1">
              <a:latin typeface="+mn-lt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53E17E51-4807-4B59-942A-D94C8D67A547}"/>
              </a:ext>
            </a:extLst>
          </p:cNvPr>
          <p:cNvSpPr txBox="1"/>
          <p:nvPr/>
        </p:nvSpPr>
        <p:spPr>
          <a:xfrm>
            <a:off x="4511030" y="4233374"/>
            <a:ext cx="6696744" cy="1436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dirty="0" err="1">
                <a:latin typeface="+mn-lt"/>
              </a:rPr>
              <a:t>Vary</a:t>
            </a:r>
            <a:r>
              <a:rPr lang="da-DK" dirty="0">
                <a:latin typeface="+mn-lt"/>
              </a:rPr>
              <a:t> K </a:t>
            </a:r>
            <a:r>
              <a:rPr lang="da-DK" dirty="0" err="1">
                <a:latin typeface="+mn-lt"/>
              </a:rPr>
              <a:t>experiment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inconclusive</a:t>
            </a: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Final Tumor model parameters:</a:t>
            </a: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	</a:t>
            </a:r>
            <a:r>
              <a:rPr lang="da-DK" b="1" dirty="0">
                <a:latin typeface="+mn-lt"/>
              </a:rPr>
              <a:t>K=4</a:t>
            </a:r>
            <a:r>
              <a:rPr lang="da-DK" dirty="0">
                <a:latin typeface="+mn-lt"/>
              </a:rPr>
              <a:t> 		(</a:t>
            </a:r>
            <a:r>
              <a:rPr lang="da-DK" dirty="0" err="1">
                <a:latin typeface="+mn-lt"/>
              </a:rPr>
              <a:t>higher</a:t>
            </a:r>
            <a:r>
              <a:rPr lang="da-DK" dirty="0">
                <a:latin typeface="+mn-lt"/>
              </a:rPr>
              <a:t> EPV ratio)</a:t>
            </a: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	</a:t>
            </a:r>
            <a:r>
              <a:rPr lang="el-GR" b="1" dirty="0">
                <a:latin typeface="+mn-lt"/>
              </a:rPr>
              <a:t>γ</a:t>
            </a:r>
            <a:r>
              <a:rPr lang="da-DK" b="1" dirty="0">
                <a:latin typeface="+mn-lt"/>
              </a:rPr>
              <a:t>=0.6</a:t>
            </a:r>
            <a:r>
              <a:rPr lang="da-DK" dirty="0">
                <a:latin typeface="+mn-lt"/>
              </a:rPr>
              <a:t> 		(</a:t>
            </a:r>
            <a:r>
              <a:rPr lang="da-DK" dirty="0" err="1">
                <a:latin typeface="+mn-lt"/>
              </a:rPr>
              <a:t>highest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internal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metrics</a:t>
            </a:r>
            <a:r>
              <a:rPr lang="da-DK" dirty="0">
                <a:latin typeface="+mn-lt"/>
              </a:rPr>
              <a:t>)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07F495E-41A0-49B7-943F-7B7A9A16B6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21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028836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lede 13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3AA30B46-BB01-48AD-A78F-395EC5893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0" r="7598"/>
          <a:stretch/>
        </p:blipFill>
        <p:spPr>
          <a:xfrm>
            <a:off x="694606" y="1036118"/>
            <a:ext cx="5256584" cy="28249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188640"/>
            <a:ext cx="9312374" cy="972716"/>
          </a:xfrm>
        </p:spPr>
        <p:txBody>
          <a:bodyPr/>
          <a:lstStyle/>
          <a:p>
            <a:r>
              <a:rPr lang="en-GB" dirty="0"/>
              <a:t>Cluster distributions</a:t>
            </a:r>
          </a:p>
        </p:txBody>
      </p:sp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EF20F4B8-8EE7-47CE-A9D0-EBD750129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62B03545-AFED-4811-BB05-59E3E753D3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r="8235"/>
          <a:stretch/>
        </p:blipFill>
        <p:spPr>
          <a:xfrm>
            <a:off x="6095206" y="1036118"/>
            <a:ext cx="5256584" cy="282493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5A1279BE-F955-4305-B4B1-3F9CDF7398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r="8235"/>
          <a:stretch/>
        </p:blipFill>
        <p:spPr>
          <a:xfrm>
            <a:off x="6051004" y="3717032"/>
            <a:ext cx="5256584" cy="2824930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A89F838F-38D9-464D-8363-0A4FE4D124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3" r="7058"/>
          <a:stretch/>
        </p:blipFill>
        <p:spPr>
          <a:xfrm>
            <a:off x="527597" y="3717032"/>
            <a:ext cx="5328592" cy="2824930"/>
          </a:xfrm>
          <a:prstGeom prst="rect">
            <a:avLst/>
          </a:prstGeo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76FAC4F8-B5B9-4E98-B1CD-84C0AB134A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22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71698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Survival analysis – cluster modelling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A5890CD-8F90-4FE7-841F-F7B0C2865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0819" y="1772816"/>
                <a:ext cx="9312374" cy="2664296"/>
              </a:xfrm>
            </p:spPr>
            <p:txBody>
              <a:bodyPr/>
              <a:lstStyle/>
              <a:p>
                <a:r>
                  <a:rPr lang="en-GB" sz="2000" dirty="0"/>
                  <a:t>Hazard function used to model survival outcome. Risk of event (death):</a:t>
                </a:r>
              </a:p>
              <a:p>
                <a:pPr marL="417600" lvl="2" indent="0">
                  <a:buNone/>
                </a:pPr>
                <a:r>
                  <a:rPr lang="en-GB" sz="2000" dirty="0"/>
                  <a:t>		</a:t>
                </a:r>
                <a14:m>
                  <m:oMath xmlns:m="http://schemas.openxmlformats.org/officeDocument/2006/math">
                    <m:r>
                      <a:rPr lang="da-DK" sz="20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a-DK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da-DK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+.. .+</m:t>
                        </m:r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a-DK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a-DK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baseline hazard,</a:t>
                </a:r>
              </a:p>
              <a:p>
                <a:pPr marL="417600" lvl="2" indent="0">
                  <a:buNone/>
                </a:pPr>
                <a:r>
                  <a:rPr lang="en-GB" sz="2000" dirty="0"/>
                  <a:t>		 coefficients: </a:t>
                </a:r>
                <a14:m>
                  <m:oMath xmlns:m="http://schemas.openxmlformats.org/officeDocument/2006/math">
                    <m:r>
                      <a:rPr lang="da-DK" sz="2000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da-DK" sz="20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2000" i="1">
                        <a:latin typeface="Cambria Math" panose="02040503050406030204" pitchFamily="18" charset="0"/>
                      </a:rPr>
                      <m:t>, .., </m:t>
                    </m:r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da-DK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000" dirty="0"/>
                  <a:t>, cluster covariate: </a:t>
                </a:r>
                <a14:m>
                  <m:oMath xmlns:m="http://schemas.openxmlformats.org/officeDocument/2006/math">
                    <m:r>
                      <a:rPr lang="da-DK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da-DK" sz="2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𝑁𝑥𝐾</m:t>
                        </m:r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2000" dirty="0"/>
              </a:p>
              <a:p>
                <a:r>
                  <a:rPr lang="en-GB" sz="2000" dirty="0"/>
                  <a:t>Hazard ratio (HR) between two groups </a:t>
                </a:r>
                <a:r>
                  <a:rPr lang="en-GB" sz="2000" dirty="0" err="1"/>
                  <a:t>i</a:t>
                </a:r>
                <a:r>
                  <a:rPr lang="en-GB" sz="2000" dirty="0"/>
                  <a:t> and j:</a:t>
                </a:r>
              </a:p>
              <a:p>
                <a:pPr marL="0" indent="0">
                  <a:buNone/>
                </a:pPr>
                <a:r>
                  <a:rPr lang="en-GB" sz="2000" dirty="0"/>
                  <a:t>		</a:t>
                </a:r>
                <a14:m>
                  <m:oMath xmlns:m="http://schemas.openxmlformats.org/officeDocument/2006/math">
                    <m:r>
                      <a:rPr lang="da-DK" sz="2000" i="1">
                        <a:latin typeface="Cambria Math" panose="02040503050406030204" pitchFamily="18" charset="0"/>
                      </a:rPr>
                      <m:t>𝐻𝑅</m:t>
                    </m:r>
                    <m:r>
                      <a:rPr lang="da-DK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da-DK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da-D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a-D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da-D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a-D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da-DK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da-D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a-D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da-D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a-D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da-DK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(1−0)</m:t>
                        </m:r>
                      </m:sup>
                    </m:sSup>
                    <m:r>
                      <a:rPr lang="da-DK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da-DK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a-DK" sz="2000" i="1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a-DK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000" dirty="0"/>
              </a:p>
              <a:p>
                <a:r>
                  <a:rPr lang="en-GB" sz="2000" dirty="0"/>
                  <a:t>HR&lt;1 (</a:t>
                </a: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000" dirty="0"/>
                  <a:t>&lt;0): better prognosis, HR&gt;1 (</a:t>
                </a:r>
                <a14:m>
                  <m:oMath xmlns:m="http://schemas.openxmlformats.org/officeDocument/2006/math">
                    <m:r>
                      <a:rPr lang="da-DK" sz="2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da-DK" sz="2000" b="0" i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000" dirty="0"/>
                  <a:t>): worse prognosis.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	 </a:t>
                </a:r>
                <a:endParaRPr lang="en-GB" sz="2000" b="1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A5890CD-8F90-4FE7-841F-F7B0C2865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0819" y="1772816"/>
                <a:ext cx="9312374" cy="2664296"/>
              </a:xfrm>
              <a:blipFill>
                <a:blip r:embed="rId4"/>
                <a:stretch>
                  <a:fillRect l="-1572" t="-2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EF20F4B8-8EE7-47CE-A9D0-EBD750129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9AF7AB95-7B87-4F35-93F6-9E288ED9B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23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46408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Survival analysis – cluster modelling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A5890CD-8F90-4FE7-841F-F7B0C2865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0819" y="1772816"/>
                <a:ext cx="9312374" cy="2664296"/>
              </a:xfrm>
            </p:spPr>
            <p:txBody>
              <a:bodyPr/>
              <a:lstStyle/>
              <a:p>
                <a:r>
                  <a:rPr lang="en-GB" sz="2000" dirty="0"/>
                  <a:t>Hazard function used to model survival outcome. Risk of event (death):</a:t>
                </a:r>
              </a:p>
              <a:p>
                <a:pPr marL="417600" lvl="2" indent="0">
                  <a:buNone/>
                </a:pPr>
                <a:r>
                  <a:rPr lang="en-GB" sz="2000" dirty="0"/>
                  <a:t>		</a:t>
                </a:r>
                <a14:m>
                  <m:oMath xmlns:m="http://schemas.openxmlformats.org/officeDocument/2006/math">
                    <m:r>
                      <a:rPr lang="da-DK" sz="20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a-DK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da-DK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+.. .+</m:t>
                        </m:r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a-DK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a-DK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baseline hazard,</a:t>
                </a:r>
              </a:p>
              <a:p>
                <a:pPr marL="417600" lvl="2" indent="0">
                  <a:buNone/>
                </a:pPr>
                <a:r>
                  <a:rPr lang="en-GB" sz="2000" dirty="0"/>
                  <a:t>		 coefficients: </a:t>
                </a:r>
                <a14:m>
                  <m:oMath xmlns:m="http://schemas.openxmlformats.org/officeDocument/2006/math">
                    <m:r>
                      <a:rPr lang="da-DK" sz="2000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da-DK" sz="20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2000" i="1">
                        <a:latin typeface="Cambria Math" panose="02040503050406030204" pitchFamily="18" charset="0"/>
                      </a:rPr>
                      <m:t>, .., </m:t>
                    </m:r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da-DK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000" dirty="0"/>
                  <a:t>, cluster covariate: </a:t>
                </a:r>
                <a14:m>
                  <m:oMath xmlns:m="http://schemas.openxmlformats.org/officeDocument/2006/math">
                    <m:r>
                      <a:rPr lang="da-DK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da-DK" sz="2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𝑁𝑥𝐾</m:t>
                        </m:r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2000" dirty="0"/>
              </a:p>
              <a:p>
                <a:r>
                  <a:rPr lang="en-GB" sz="2000" dirty="0"/>
                  <a:t>Hazard ratio (HR) between two groups </a:t>
                </a:r>
                <a:r>
                  <a:rPr lang="en-GB" sz="2000" dirty="0" err="1"/>
                  <a:t>i</a:t>
                </a:r>
                <a:r>
                  <a:rPr lang="en-GB" sz="2000" dirty="0"/>
                  <a:t> and j:</a:t>
                </a:r>
              </a:p>
              <a:p>
                <a:pPr marL="0" indent="0">
                  <a:buNone/>
                </a:pPr>
                <a:r>
                  <a:rPr lang="en-GB" sz="2000" dirty="0"/>
                  <a:t>		</a:t>
                </a:r>
                <a14:m>
                  <m:oMath xmlns:m="http://schemas.openxmlformats.org/officeDocument/2006/math">
                    <m:r>
                      <a:rPr lang="da-DK" sz="2000" i="1">
                        <a:latin typeface="Cambria Math" panose="02040503050406030204" pitchFamily="18" charset="0"/>
                      </a:rPr>
                      <m:t>𝐻𝑅</m:t>
                    </m:r>
                    <m:r>
                      <a:rPr lang="da-DK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da-DK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da-D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a-D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da-D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a-D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da-DK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da-D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a-D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da-D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a-D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da-DK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(1−0)</m:t>
                        </m:r>
                      </m:sup>
                    </m:sSup>
                    <m:r>
                      <a:rPr lang="da-DK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da-DK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a-DK" sz="2000" i="1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a-DK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000" dirty="0"/>
              </a:p>
              <a:p>
                <a:r>
                  <a:rPr lang="en-GB" sz="2000" dirty="0"/>
                  <a:t>HR&lt;1 (</a:t>
                </a: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000" dirty="0"/>
                  <a:t>&lt;0): better prognosis, HR&gt;1 (</a:t>
                </a:r>
                <a14:m>
                  <m:oMath xmlns:m="http://schemas.openxmlformats.org/officeDocument/2006/math">
                    <m:r>
                      <a:rPr lang="da-DK" sz="2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da-DK" sz="2000" b="0" i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000" dirty="0"/>
                  <a:t>): worse prognosis.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Two modelled covariates: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	 </a:t>
                </a:r>
                <a:endParaRPr lang="en-GB" sz="2000" b="1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A5890CD-8F90-4FE7-841F-F7B0C2865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0819" y="1772816"/>
                <a:ext cx="9312374" cy="2664296"/>
              </a:xfrm>
              <a:blipFill>
                <a:blip r:embed="rId4"/>
                <a:stretch>
                  <a:fillRect l="-1703" t="-2746" b="-27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EF20F4B8-8EE7-47CE-A9D0-EBD750129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5676A70-09A4-4174-8F93-7643006B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27" y="5004533"/>
            <a:ext cx="6057199" cy="706673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90A623DF-D02E-4491-AF73-E61400B5F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820" y="5743263"/>
            <a:ext cx="4896544" cy="710073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83B45B06-31E4-457F-9421-1310D15BFAA9}"/>
              </a:ext>
            </a:extLst>
          </p:cNvPr>
          <p:cNvSpPr txBox="1"/>
          <p:nvPr/>
        </p:nvSpPr>
        <p:spPr>
          <a:xfrm>
            <a:off x="1918742" y="5220557"/>
            <a:ext cx="10355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Continuous</a:t>
            </a:r>
            <a:endParaRPr lang="da-DK" dirty="0">
              <a:latin typeface="+mn-lt"/>
            </a:endParaRP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340DD215-2EFD-45A8-A4B9-3D824A879CBE}"/>
              </a:ext>
            </a:extLst>
          </p:cNvPr>
          <p:cNvSpPr txBox="1"/>
          <p:nvPr/>
        </p:nvSpPr>
        <p:spPr>
          <a:xfrm>
            <a:off x="2338040" y="5969695"/>
            <a:ext cx="58028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Binary</a:t>
            </a:r>
            <a:endParaRPr lang="en-US" dirty="0" err="1">
              <a:latin typeface="+mn-lt"/>
            </a:endParaRP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9AF7AB95-7B87-4F35-93F6-9E288ED9B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24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30734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Survival outcome</a:t>
            </a:r>
          </a:p>
        </p:txBody>
      </p:sp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EF20F4B8-8EE7-47CE-A9D0-EBD750129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Billede 3" descr="Et billede, der indeholder skærmbillede, sidder&#10;&#10;Automatisk genereret beskrivelse">
            <a:extLst>
              <a:ext uri="{FF2B5EF4-FFF2-40B4-BE49-F238E27FC236}">
                <a16:creationId xmlns:a16="http://schemas.microsoft.com/office/drawing/2014/main" id="{E48696BC-63D0-4A2D-943B-7AF3BCFE5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4" y="1584716"/>
            <a:ext cx="4918089" cy="3688567"/>
          </a:xfrm>
          <a:prstGeom prst="rect">
            <a:avLst/>
          </a:prstGeom>
        </p:spPr>
      </p:pic>
      <p:pic>
        <p:nvPicPr>
          <p:cNvPr id="8" name="Billede 7" descr="Et billede, der indeholder sidder, ser, bog, skrivebord&#10;&#10;Automatisk genereret beskrivelse">
            <a:extLst>
              <a:ext uri="{FF2B5EF4-FFF2-40B4-BE49-F238E27FC236}">
                <a16:creationId xmlns:a16="http://schemas.microsoft.com/office/drawing/2014/main" id="{6ACF6923-EDEF-4797-9BD1-9F941FE880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75" y="1584715"/>
            <a:ext cx="4918089" cy="3688567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C0584DDC-A3F9-41E0-921E-04860B3CE713}"/>
              </a:ext>
            </a:extLst>
          </p:cNvPr>
          <p:cNvSpPr txBox="1"/>
          <p:nvPr/>
        </p:nvSpPr>
        <p:spPr>
          <a:xfrm>
            <a:off x="1270670" y="5447474"/>
            <a:ext cx="441403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Continuous</a:t>
            </a:r>
            <a:r>
              <a:rPr lang="da-DK" dirty="0">
                <a:latin typeface="+mn-lt"/>
              </a:rPr>
              <a:t> covariates </a:t>
            </a:r>
            <a:r>
              <a:rPr lang="da-DK" dirty="0" err="1">
                <a:latin typeface="+mn-lt"/>
              </a:rPr>
              <a:t>insignificant</a:t>
            </a:r>
            <a:r>
              <a:rPr lang="en-US" dirty="0">
                <a:latin typeface="+mn-lt"/>
              </a:rPr>
              <a:t> and highly collinear.</a:t>
            </a:r>
            <a:endParaRPr lang="da-DK" dirty="0">
              <a:latin typeface="+mn-lt"/>
            </a:endParaRP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9B0E45AD-C654-40BE-B945-2AE600FCB811}"/>
              </a:ext>
            </a:extLst>
          </p:cNvPr>
          <p:cNvSpPr txBox="1"/>
          <p:nvPr/>
        </p:nvSpPr>
        <p:spPr>
          <a:xfrm>
            <a:off x="6865749" y="5447474"/>
            <a:ext cx="441403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Binary</a:t>
            </a:r>
            <a:r>
              <a:rPr lang="da-DK" dirty="0">
                <a:latin typeface="+mn-lt"/>
              </a:rPr>
              <a:t> covariates cluster 0 patients have </a:t>
            </a:r>
            <a:r>
              <a:rPr lang="da-DK" dirty="0" err="1">
                <a:latin typeface="+mn-lt"/>
              </a:rPr>
              <a:t>significantly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better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outcome</a:t>
            </a:r>
            <a:r>
              <a:rPr lang="da-DK" dirty="0">
                <a:latin typeface="+mn-lt"/>
              </a:rPr>
              <a:t>.</a:t>
            </a: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61C5365E-7F68-47D8-8DB4-E279DFE037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25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963539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Survival curves</a:t>
            </a:r>
          </a:p>
        </p:txBody>
      </p:sp>
      <p:pic>
        <p:nvPicPr>
          <p:cNvPr id="4" name="Pladsholder til indhold 3" descr="Et billede, der indeholder tekst, kort&#10;&#10;Automatisk genereret beskrivelse">
            <a:extLst>
              <a:ext uri="{FF2B5EF4-FFF2-40B4-BE49-F238E27FC236}">
                <a16:creationId xmlns:a16="http://schemas.microsoft.com/office/drawing/2014/main" id="{E2ABCE54-F769-46A4-BF15-174DAE4ED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626" y="1784504"/>
            <a:ext cx="5852172" cy="4389129"/>
          </a:xfrm>
        </p:spPr>
      </p:pic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EF20F4B8-8EE7-47CE-A9D0-EBD750129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E79D885E-F7CD-41B4-BFC2-CB9A9A17D497}"/>
                  </a:ext>
                </a:extLst>
              </p:cNvPr>
              <p:cNvSpPr txBox="1"/>
              <p:nvPr/>
            </p:nvSpPr>
            <p:spPr>
              <a:xfrm>
                <a:off x="982638" y="2088345"/>
                <a:ext cx="4588988" cy="34848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:r>
                  <a:rPr lang="da-DK" dirty="0">
                    <a:latin typeface="+mj-lt"/>
                  </a:rPr>
                  <a:t>Cluster 0 positive (n=92) vs. </a:t>
                </a:r>
                <a:r>
                  <a:rPr lang="da-DK" dirty="0" err="1">
                    <a:latin typeface="+mj-lt"/>
                  </a:rPr>
                  <a:t>Others</a:t>
                </a:r>
                <a:r>
                  <a:rPr lang="da-DK" dirty="0">
                    <a:latin typeface="+mj-lt"/>
                  </a:rPr>
                  <a:t> (n=6)</a:t>
                </a:r>
              </a:p>
              <a:p>
                <a:pPr algn="l">
                  <a:spcBef>
                    <a:spcPts val="432"/>
                  </a:spcBef>
                </a:pPr>
                <a:r>
                  <a:rPr lang="da-DK" dirty="0" err="1">
                    <a:latin typeface="+mj-lt"/>
                  </a:rPr>
                  <a:t>Significantly</a:t>
                </a:r>
                <a:r>
                  <a:rPr lang="da-DK" dirty="0">
                    <a:latin typeface="+mj-lt"/>
                  </a:rPr>
                  <a:t> </a:t>
                </a:r>
                <a:r>
                  <a:rPr lang="da-DK" dirty="0" err="1">
                    <a:latin typeface="+mj-lt"/>
                  </a:rPr>
                  <a:t>better</a:t>
                </a:r>
                <a:r>
                  <a:rPr lang="da-DK" dirty="0">
                    <a:latin typeface="+mj-lt"/>
                  </a:rPr>
                  <a:t> </a:t>
                </a:r>
                <a:r>
                  <a:rPr lang="da-DK" dirty="0" err="1">
                    <a:latin typeface="+mj-lt"/>
                  </a:rPr>
                  <a:t>survival</a:t>
                </a:r>
                <a:r>
                  <a:rPr lang="da-DK" dirty="0">
                    <a:latin typeface="+mj-lt"/>
                  </a:rPr>
                  <a:t> </a:t>
                </a:r>
                <a:r>
                  <a:rPr lang="da-DK" dirty="0" err="1">
                    <a:latin typeface="+mj-lt"/>
                  </a:rPr>
                  <a:t>outcome</a:t>
                </a:r>
                <a:r>
                  <a:rPr lang="da-DK" dirty="0">
                    <a:latin typeface="+mj-lt"/>
                  </a:rPr>
                  <a:t>.</a:t>
                </a:r>
              </a:p>
              <a:p>
                <a:pPr algn="l">
                  <a:spcBef>
                    <a:spcPts val="432"/>
                  </a:spcBef>
                </a:pPr>
                <a:r>
                  <a:rPr lang="da-DK" dirty="0">
                    <a:latin typeface="+mj-lt"/>
                  </a:rPr>
                  <a:t>Log rank </a:t>
                </a:r>
                <a:r>
                  <a:rPr lang="da-DK" dirty="0" err="1">
                    <a:latin typeface="+mj-lt"/>
                  </a:rPr>
                  <a:t>hypothesis</a:t>
                </a:r>
                <a:r>
                  <a:rPr lang="da-DK" dirty="0">
                    <a:latin typeface="+mj-lt"/>
                  </a:rPr>
                  <a:t> </a:t>
                </a:r>
                <a:r>
                  <a:rPr lang="da-DK" dirty="0" err="1">
                    <a:latin typeface="+mj-lt"/>
                  </a:rPr>
                  <a:t>testing</a:t>
                </a:r>
                <a:r>
                  <a:rPr lang="da-DK" dirty="0">
                    <a:latin typeface="+mj-lt"/>
                  </a:rPr>
                  <a:t> </a:t>
                </a:r>
                <a:r>
                  <a:rPr lang="da-DK" dirty="0" err="1">
                    <a:latin typeface="+mj-lt"/>
                  </a:rPr>
                  <a:t>survival</a:t>
                </a:r>
                <a:r>
                  <a:rPr lang="da-DK" dirty="0">
                    <a:latin typeface="+mj-lt"/>
                  </a:rPr>
                  <a:t> </a:t>
                </a:r>
                <a:r>
                  <a:rPr lang="da-DK" dirty="0" err="1">
                    <a:latin typeface="+mj-lt"/>
                  </a:rPr>
                  <a:t>curves</a:t>
                </a:r>
                <a:r>
                  <a:rPr lang="da-DK" dirty="0">
                    <a:latin typeface="+mj-lt"/>
                  </a:rPr>
                  <a:t>:</a:t>
                </a:r>
              </a:p>
              <a:p>
                <a:pPr algn="l">
                  <a:spcBef>
                    <a:spcPts val="432"/>
                  </a:spcBef>
                </a:pPr>
                <a:r>
                  <a:rPr lang="da-DK" dirty="0">
                    <a:latin typeface="+mj-lt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+mj-lt"/>
                          </a:rPr>
                          <m:t>𝐻</m:t>
                        </m:r>
                      </m:e>
                      <m:sub>
                        <m:r>
                          <a:rPr lang="da-DK" b="0" i="1" smtClean="0">
                            <a:latin typeface="+mj-lt"/>
                          </a:rPr>
                          <m:t>0</m:t>
                        </m:r>
                      </m:sub>
                    </m:sSub>
                    <m:r>
                      <a:rPr lang="da-DK" b="0" i="1" smtClean="0">
                        <a:latin typeface="+mj-lt"/>
                      </a:rPr>
                      <m:t>:</m:t>
                    </m:r>
                    <m:sSub>
                      <m:sSubPr>
                        <m:ctrlPr>
                          <a:rPr lang="da-DK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+mj-lt"/>
                          </a:rPr>
                          <m:t>𝑆</m:t>
                        </m:r>
                      </m:e>
                      <m:sub>
                        <m:r>
                          <a:rPr lang="da-DK" b="0" i="1" smtClean="0">
                            <a:latin typeface="+mj-lt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da-DK" b="0" i="1" smtClean="0">
                            <a:latin typeface="+mj-lt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+mj-lt"/>
                          </a:rPr>
                          <m:t>𝑡</m:t>
                        </m:r>
                      </m:e>
                    </m:d>
                    <m:r>
                      <a:rPr lang="da-DK" b="0" i="1" smtClean="0">
                        <a:latin typeface="+mj-lt"/>
                      </a:rPr>
                      <m:t>=</m:t>
                    </m:r>
                    <m:sSub>
                      <m:sSubPr>
                        <m:ctrlPr>
                          <a:rPr lang="da-DK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+mj-lt"/>
                          </a:rPr>
                          <m:t>𝑆</m:t>
                        </m:r>
                      </m:e>
                      <m:sub>
                        <m:r>
                          <a:rPr lang="da-DK" b="0" i="1" smtClean="0">
                            <a:latin typeface="+mj-lt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a-DK" b="0" i="1" smtClean="0">
                            <a:latin typeface="+mj-lt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+mj-lt"/>
                          </a:rPr>
                          <m:t>𝑡</m:t>
                        </m:r>
                      </m:e>
                    </m:d>
                  </m:oMath>
                </a14:m>
                <a:endParaRPr lang="da-DK" b="0" dirty="0">
                  <a:latin typeface="+mj-lt"/>
                </a:endParaRPr>
              </a:p>
              <a:p>
                <a:pPr>
                  <a:spcBef>
                    <a:spcPts val="432"/>
                  </a:spcBef>
                </a:pPr>
                <a:r>
                  <a:rPr lang="da-DK" dirty="0">
                    <a:latin typeface="+mj-lt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+mj-lt"/>
                          </a:rPr>
                        </m:ctrlPr>
                      </m:sSubPr>
                      <m:e>
                        <m:r>
                          <a:rPr lang="da-DK" i="1">
                            <a:latin typeface="+mj-lt"/>
                          </a:rPr>
                          <m:t>𝐻</m:t>
                        </m:r>
                      </m:e>
                      <m:sub>
                        <m:r>
                          <a:rPr lang="da-DK" b="0" i="1" smtClean="0">
                            <a:latin typeface="+mj-lt"/>
                          </a:rPr>
                          <m:t>1</m:t>
                        </m:r>
                      </m:sub>
                    </m:sSub>
                    <m:r>
                      <a:rPr lang="da-DK" i="1">
                        <a:latin typeface="+mj-lt"/>
                      </a:rPr>
                      <m:t>:</m:t>
                    </m:r>
                    <m:sSub>
                      <m:sSubPr>
                        <m:ctrlPr>
                          <a:rPr lang="da-DK" i="1">
                            <a:latin typeface="+mj-lt"/>
                          </a:rPr>
                        </m:ctrlPr>
                      </m:sSubPr>
                      <m:e>
                        <m:r>
                          <a:rPr lang="da-DK" i="1">
                            <a:latin typeface="+mj-lt"/>
                          </a:rPr>
                          <m:t>𝑆</m:t>
                        </m:r>
                      </m:e>
                      <m:sub>
                        <m:r>
                          <a:rPr lang="da-DK" i="1">
                            <a:latin typeface="+mj-lt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da-DK" i="1">
                            <a:latin typeface="+mj-lt"/>
                          </a:rPr>
                        </m:ctrlPr>
                      </m:dPr>
                      <m:e>
                        <m:r>
                          <a:rPr lang="da-DK" i="1">
                            <a:latin typeface="+mj-lt"/>
                          </a:rPr>
                          <m:t>𝑡</m:t>
                        </m:r>
                      </m:e>
                    </m:d>
                    <m:r>
                      <a:rPr lang="da-DK" b="0" i="1" smtClean="0">
                        <a:latin typeface="+mj-lt"/>
                      </a:rPr>
                      <m:t>≠</m:t>
                    </m:r>
                    <m:sSub>
                      <m:sSubPr>
                        <m:ctrlPr>
                          <a:rPr lang="da-DK" i="1">
                            <a:latin typeface="+mj-lt"/>
                          </a:rPr>
                        </m:ctrlPr>
                      </m:sSubPr>
                      <m:e>
                        <m:r>
                          <a:rPr lang="da-DK" i="1">
                            <a:latin typeface="+mj-lt"/>
                          </a:rPr>
                          <m:t>𝑆</m:t>
                        </m:r>
                      </m:e>
                      <m:sub>
                        <m:r>
                          <a:rPr lang="da-DK" i="1">
                            <a:latin typeface="+mj-lt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a-DK" i="1">
                            <a:latin typeface="+mj-lt"/>
                          </a:rPr>
                        </m:ctrlPr>
                      </m:dPr>
                      <m:e>
                        <m:r>
                          <a:rPr lang="da-DK" i="1">
                            <a:latin typeface="+mj-lt"/>
                          </a:rPr>
                          <m:t>𝑡</m:t>
                        </m:r>
                      </m:e>
                    </m:d>
                  </m:oMath>
                </a14:m>
                <a:endParaRPr lang="da-DK" dirty="0">
                  <a:latin typeface="+mj-lt"/>
                </a:endParaRPr>
              </a:p>
              <a:p>
                <a:pPr algn="l">
                  <a:spcBef>
                    <a:spcPts val="432"/>
                  </a:spcBef>
                </a:pPr>
                <a:r>
                  <a:rPr lang="en-US" dirty="0">
                    <a:latin typeface="+mj-lt"/>
                  </a:rPr>
                  <a:t>Log rank test with observed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a-DK" b="0" i="1" smtClean="0">
                            <a:latin typeface="+mj-lt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+mj-lt"/>
                          </a:rPr>
                          <m:t>𝜒</m:t>
                        </m:r>
                      </m:e>
                      <m:sup>
                        <m:r>
                          <a:rPr lang="da-DK" b="0" i="1" smtClean="0">
                            <a:latin typeface="+mj-lt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 distribution:</a:t>
                </a:r>
              </a:p>
              <a:p>
                <a:pPr algn="l">
                  <a:spcBef>
                    <a:spcPts val="43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+mj-lt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+mj-lt"/>
                            </a:rPr>
                            <m:t>𝜒</m:t>
                          </m:r>
                        </m:e>
                        <m:sub>
                          <m:r>
                            <a:rPr lang="da-DK" b="0" i="1" smtClean="0">
                              <a:latin typeface="+mj-lt"/>
                            </a:rPr>
                            <m:t>𝑜𝑏𝑠</m:t>
                          </m:r>
                        </m:sub>
                        <m:sup>
                          <m:r>
                            <a:rPr lang="da-DK" b="0" i="1" smtClean="0">
                              <a:latin typeface="+mj-lt"/>
                            </a:rPr>
                            <m:t>2</m:t>
                          </m:r>
                        </m:sup>
                      </m:sSubSup>
                      <m:r>
                        <a:rPr lang="da-DK" b="0" i="1" smtClean="0">
                          <a:latin typeface="+mj-lt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a-DK" b="0" i="1" smtClean="0">
                              <a:latin typeface="+mj-lt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+mj-lt"/>
                            </a:rPr>
                            <m:t>𝑗</m:t>
                          </m:r>
                          <m:r>
                            <a:rPr lang="da-DK" b="0" i="1" smtClean="0">
                              <a:latin typeface="+mj-lt"/>
                            </a:rPr>
                            <m:t>=1</m:t>
                          </m:r>
                        </m:sub>
                        <m:sup>
                          <m:r>
                            <a:rPr lang="da-DK" b="0" i="1" smtClean="0">
                              <a:latin typeface="+mj-lt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da-DK" b="0" i="1" smtClean="0">
                                  <a:latin typeface="+mj-lt"/>
                                </a:rPr>
                              </m:ctrlPr>
                            </m:fPr>
                            <m:num>
                              <m:r>
                                <a:rPr lang="da-DK" b="0" i="1" smtClean="0">
                                  <a:latin typeface="+mj-lt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da-DK" b="0" i="1" smtClean="0">
                                      <a:latin typeface="+mj-lt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a-DK" b="0" i="1" smtClean="0">
                                      <a:latin typeface="+mj-lt"/>
                                    </a:rPr>
                                    <m:t>𝑗</m:t>
                                  </m:r>
                                  <m:r>
                                    <a:rPr lang="da-DK" b="0" i="1" smtClean="0">
                                      <a:latin typeface="+mj-lt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a-DK" b="0" i="1" smtClean="0">
                                      <a:latin typeface="+mj-lt"/>
                                    </a:rPr>
                                    <m:t>2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+mj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+mj-lt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+mj-lt"/>
                                        </a:rPr>
                                        <m:t>𝑗</m:t>
                                      </m:r>
                                      <m:r>
                                        <a:rPr lang="da-DK" b="0" i="1" smtClean="0">
                                          <a:latin typeface="+mj-lt"/>
                                        </a:rPr>
                                        <m:t>,</m:t>
                                      </m:r>
                                      <m:r>
                                        <a:rPr lang="da-DK" b="0" i="1" smtClean="0">
                                          <a:latin typeface="+mj-lt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da-DK" b="0" i="1" smtClean="0">
                                  <a:latin typeface="+mj-lt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a-DK" b="0" i="1" smtClean="0">
                                      <a:latin typeface="+mj-lt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da-DK" b="0" i="1" smtClean="0">
                                          <a:latin typeface="+mj-lt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da-DK" b="0" i="1" smtClean="0">
                                          <a:latin typeface="+mj-lt"/>
                                        </a:rPr>
                                        <m:t>𝑗</m:t>
                                      </m:r>
                                      <m:r>
                                        <a:rPr lang="da-DK" b="0" i="1" smtClean="0">
                                          <a:latin typeface="+mj-lt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da-DK" b="0" i="1" smtClean="0">
                                          <a:latin typeface="+mj-lt"/>
                                        </a:rPr>
                                        <m:t>2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da-DK" b="0" i="1" smtClean="0">
                                              <a:latin typeface="+mj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b="0" i="1" smtClean="0">
                                              <a:latin typeface="+mj-lt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da-DK" b="0" i="1" smtClean="0">
                                              <a:latin typeface="+mj-lt"/>
                                            </a:rPr>
                                            <m:t>𝑗</m:t>
                                          </m:r>
                                          <m:r>
                                            <a:rPr lang="da-DK" b="0" i="1" smtClean="0">
                                              <a:latin typeface="+mj-lt"/>
                                            </a:rPr>
                                            <m:t>,</m:t>
                                          </m:r>
                                          <m:r>
                                            <a:rPr lang="da-DK" b="0" i="1" smtClean="0">
                                              <a:latin typeface="+mj-lt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da-DK" b="0" i="1" smtClean="0">
                                          <a:latin typeface="+mj-lt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  <m:sup>
                                  <m:r>
                                    <a:rPr lang="da-DK" b="0" i="1" smtClean="0">
                                      <a:latin typeface="+mj-lt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da-DK" b="0" i="1" smtClean="0">
                                      <a:latin typeface="+mj-lt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a-DK" b="0" i="1" smtClean="0">
                                      <a:latin typeface="+mj-lt"/>
                                    </a:rPr>
                                    <m:t>𝑗</m:t>
                                  </m:r>
                                  <m:r>
                                    <a:rPr lang="da-DK" b="0" i="1" smtClean="0">
                                      <a:latin typeface="+mj-lt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a-DK" b="0" i="1" smtClean="0">
                                      <a:latin typeface="+mj-lt"/>
                                    </a:rPr>
                                    <m:t>2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+mj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+mj-lt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+mj-lt"/>
                                        </a:rPr>
                                        <m:t>𝑗</m:t>
                                      </m:r>
                                      <m:r>
                                        <a:rPr lang="da-DK" b="0" i="1" smtClean="0">
                                          <a:latin typeface="+mj-lt"/>
                                        </a:rPr>
                                        <m:t>,</m:t>
                                      </m:r>
                                      <m:r>
                                        <a:rPr lang="da-DK" b="0" i="1" smtClean="0">
                                          <a:latin typeface="+mj-lt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pPr>
                  <a:spcBef>
                    <a:spcPts val="432"/>
                  </a:spcBef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da-DK" i="1">
                            <a:latin typeface="+mj-l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a-DK" i="1">
                            <a:latin typeface="+mj-lt"/>
                          </a:rPr>
                          <m:t>𝑗</m:t>
                        </m:r>
                        <m:r>
                          <a:rPr lang="da-DK" i="1">
                            <a:latin typeface="+mj-lt"/>
                          </a:rPr>
                          <m:t>=1</m:t>
                        </m:r>
                      </m:sub>
                      <m:sup>
                        <m:r>
                          <a:rPr lang="da-DK" i="1">
                            <a:latin typeface="+mj-lt"/>
                          </a:rPr>
                          <m:t>2</m:t>
                        </m:r>
                      </m:sup>
                      <m:e>
                        <m:sSub>
                          <m:sSubPr>
                            <m:ctrlPr>
                              <a:rPr lang="da-DK" i="1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da-DK" i="1">
                                <a:latin typeface="+mj-lt"/>
                              </a:rPr>
                              <m:t>𝑂</m:t>
                            </m:r>
                          </m:e>
                          <m:sub>
                            <m:r>
                              <a:rPr lang="da-DK" i="1">
                                <a:latin typeface="+mj-lt"/>
                              </a:rPr>
                              <m:t>𝑗</m:t>
                            </m:r>
                            <m:r>
                              <a:rPr lang="da-DK" i="1">
                                <a:latin typeface="+mj-lt"/>
                              </a:rPr>
                              <m:t>,</m:t>
                            </m:r>
                            <m:r>
                              <a:rPr lang="da-DK" i="1">
                                <a:latin typeface="+mj-lt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+mj-lt"/>
                  </a:rPr>
                  <a:t>: sum of observed events,</a:t>
                </a:r>
              </a:p>
              <a:p>
                <a:pPr>
                  <a:spcBef>
                    <a:spcPts val="432"/>
                  </a:spcBef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da-DK" i="1">
                            <a:latin typeface="+mj-l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a-DK" i="1">
                            <a:latin typeface="+mj-lt"/>
                          </a:rPr>
                          <m:t>𝑗</m:t>
                        </m:r>
                        <m:r>
                          <a:rPr lang="da-DK" i="1">
                            <a:latin typeface="+mj-lt"/>
                          </a:rPr>
                          <m:t>=1</m:t>
                        </m:r>
                      </m:sub>
                      <m:sup>
                        <m:r>
                          <a:rPr lang="da-DK" i="1">
                            <a:latin typeface="+mj-lt"/>
                          </a:rPr>
                          <m:t>2</m:t>
                        </m:r>
                      </m:sup>
                      <m:e>
                        <m:sSub>
                          <m:sSubPr>
                            <m:ctrlPr>
                              <a:rPr lang="da-DK" i="1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+mj-lt"/>
                              </a:rPr>
                              <m:t>𝐸</m:t>
                            </m:r>
                          </m:e>
                          <m:sub>
                            <m:r>
                              <a:rPr lang="da-DK" i="1">
                                <a:latin typeface="+mj-lt"/>
                              </a:rPr>
                              <m:t>𝑗</m:t>
                            </m:r>
                            <m:r>
                              <a:rPr lang="da-DK" i="1">
                                <a:latin typeface="+mj-lt"/>
                              </a:rPr>
                              <m:t>,</m:t>
                            </m:r>
                            <m:r>
                              <a:rPr lang="da-DK" i="1">
                                <a:latin typeface="+mj-lt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+mj-lt"/>
                  </a:rPr>
                  <a:t>: sum of expected events,</a:t>
                </a:r>
              </a:p>
              <a:p>
                <a:pPr>
                  <a:spcBef>
                    <a:spcPts val="432"/>
                  </a:spcBef>
                </a:pPr>
                <a:r>
                  <a:rPr lang="en-US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i="1">
                            <a:latin typeface="+mj-lt"/>
                          </a:rPr>
                        </m:ctrlPr>
                      </m:sSubSupPr>
                      <m:e>
                        <m:r>
                          <a:rPr lang="da-DK" i="1">
                            <a:latin typeface="+mj-lt"/>
                          </a:rPr>
                          <m:t>𝜒</m:t>
                        </m:r>
                      </m:e>
                      <m:sub>
                        <m:r>
                          <a:rPr lang="da-DK" i="1">
                            <a:latin typeface="+mj-lt"/>
                          </a:rPr>
                          <m:t>𝑜𝑏𝑠</m:t>
                        </m:r>
                      </m:sub>
                      <m:sup>
                        <m:r>
                          <a:rPr lang="da-DK" i="1">
                            <a:latin typeface="+mj-lt"/>
                          </a:rPr>
                          <m:t>2</m:t>
                        </m:r>
                      </m:sup>
                    </m:sSubSup>
                    <m:r>
                      <a:rPr lang="da-DK" b="0" i="1" smtClean="0">
                        <a:latin typeface="+mj-lt"/>
                      </a:rPr>
                      <m:t>&gt;</m:t>
                    </m:r>
                    <m:sSubSup>
                      <m:sSubSupPr>
                        <m:ctrlPr>
                          <a:rPr lang="da-DK" i="1">
                            <a:latin typeface="+mj-lt"/>
                          </a:rPr>
                        </m:ctrlPr>
                      </m:sSubSupPr>
                      <m:e>
                        <m:r>
                          <a:rPr lang="da-DK" i="1">
                            <a:latin typeface="+mj-lt"/>
                          </a:rPr>
                          <m:t>𝜒</m:t>
                        </m:r>
                      </m:e>
                      <m:sub>
                        <m:r>
                          <a:rPr lang="da-DK" b="0" i="1" smtClean="0">
                            <a:latin typeface="+mj-lt"/>
                          </a:rPr>
                          <m:t>𝑐𝑟𝑖𝑡</m:t>
                        </m:r>
                      </m:sub>
                      <m:sup>
                        <m:r>
                          <a:rPr lang="da-DK" i="1">
                            <a:latin typeface="+mj-lt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+mj-lt"/>
                  </a:rPr>
                  <a:t> reject null hypothesis.</a:t>
                </a:r>
              </a:p>
            </p:txBody>
          </p:sp>
        </mc:Choice>
        <mc:Fallback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E79D885E-F7CD-41B4-BFC2-CB9A9A17D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38" y="2088345"/>
                <a:ext cx="4588988" cy="3484865"/>
              </a:xfrm>
              <a:prstGeom prst="rect">
                <a:avLst/>
              </a:prstGeom>
              <a:blipFill>
                <a:blip r:embed="rId5"/>
                <a:stretch>
                  <a:fillRect l="-7968" t="-1926" b="-7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59A572C5-A6CF-427D-9A70-6E1FF2671F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26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264168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analysis – most likely tiles</a:t>
            </a:r>
          </a:p>
        </p:txBody>
      </p:sp>
      <p:pic>
        <p:nvPicPr>
          <p:cNvPr id="4" name="Pladsholder til indhold 3" descr="Et billede, der indeholder tæppe&#10;&#10;Automatisk genereret beskrivelse">
            <a:extLst>
              <a:ext uri="{FF2B5EF4-FFF2-40B4-BE49-F238E27FC236}">
                <a16:creationId xmlns:a16="http://schemas.microsoft.com/office/drawing/2014/main" id="{93AAA53A-7066-4AD4-83B5-8F3426CB1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34" y="2636912"/>
            <a:ext cx="7200801" cy="2880320"/>
          </a:xfrm>
        </p:spPr>
      </p:pic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EF20F4B8-8EE7-47CE-A9D0-EBD750129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Billede 9" descr="Et billede, der indeholder mursten&#10;&#10;Automatisk genereret beskrivelse">
            <a:extLst>
              <a:ext uri="{FF2B5EF4-FFF2-40B4-BE49-F238E27FC236}">
                <a16:creationId xmlns:a16="http://schemas.microsoft.com/office/drawing/2014/main" id="{98732FEF-4FE0-46DF-AF14-59F9A2C83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" y="2638520"/>
            <a:ext cx="3407959" cy="2950720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8D6F01DF-6896-4C14-A206-BDCF62E1C3BA}"/>
              </a:ext>
            </a:extLst>
          </p:cNvPr>
          <p:cNvSpPr txBox="1"/>
          <p:nvPr/>
        </p:nvSpPr>
        <p:spPr>
          <a:xfrm>
            <a:off x="871571" y="5733256"/>
            <a:ext cx="3567451" cy="5437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311/400 of the most </a:t>
            </a:r>
            <a:r>
              <a:rPr lang="da-DK" dirty="0" err="1">
                <a:latin typeface="+mn-lt"/>
              </a:rPr>
              <a:t>likely</a:t>
            </a:r>
            <a:r>
              <a:rPr lang="da-DK" dirty="0">
                <a:latin typeface="+mn-lt"/>
              </a:rPr>
              <a:t> cluster 0 </a:t>
            </a:r>
            <a:r>
              <a:rPr lang="da-DK" dirty="0" err="1">
                <a:latin typeface="+mn-lt"/>
              </a:rPr>
              <a:t>tiles</a:t>
            </a: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from the same A8- </a:t>
            </a:r>
            <a:r>
              <a:rPr lang="da-DK" dirty="0" err="1">
                <a:latin typeface="+mn-lt"/>
              </a:rPr>
              <a:t>stained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IDs</a:t>
            </a:r>
            <a:endParaRPr lang="en-US" dirty="0" err="1">
              <a:latin typeface="+mn-lt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20086C6A-A0B2-4AB3-B8AD-3A95B1C8300B}"/>
              </a:ext>
            </a:extLst>
          </p:cNvPr>
          <p:cNvSpPr txBox="1"/>
          <p:nvPr/>
        </p:nvSpPr>
        <p:spPr>
          <a:xfrm>
            <a:off x="1126654" y="1844824"/>
            <a:ext cx="662473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The most </a:t>
            </a:r>
            <a:r>
              <a:rPr lang="da-DK" dirty="0" err="1">
                <a:latin typeface="+mn-lt"/>
              </a:rPr>
              <a:t>probable</a:t>
            </a:r>
            <a:r>
              <a:rPr lang="da-DK" dirty="0">
                <a:latin typeface="+mn-lt"/>
              </a:rPr>
              <a:t> (</a:t>
            </a:r>
            <a:r>
              <a:rPr lang="da-DK" dirty="0" err="1">
                <a:latin typeface="+mn-lt"/>
              </a:rPr>
              <a:t>certain</a:t>
            </a:r>
            <a:r>
              <a:rPr lang="da-DK" dirty="0">
                <a:latin typeface="+mn-lt"/>
              </a:rPr>
              <a:t>) cluster labels have </a:t>
            </a:r>
            <a:r>
              <a:rPr lang="da-DK" dirty="0" err="1">
                <a:latin typeface="+mn-lt"/>
              </a:rPr>
              <a:t>stain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residuals</a:t>
            </a:r>
            <a:r>
              <a:rPr lang="da-DK" dirty="0">
                <a:latin typeface="+mn-lt"/>
              </a:rPr>
              <a:t> </a:t>
            </a:r>
            <a:endParaRPr lang="en-US" dirty="0" err="1">
              <a:latin typeface="+mn-lt"/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FE455ADC-B2D9-4320-A7E3-3A8845E8965D}"/>
              </a:ext>
            </a:extLst>
          </p:cNvPr>
          <p:cNvSpPr txBox="1"/>
          <p:nvPr/>
        </p:nvSpPr>
        <p:spPr>
          <a:xfrm>
            <a:off x="7889364" y="2318683"/>
            <a:ext cx="11417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Tile</a:t>
            </a:r>
            <a:r>
              <a:rPr lang="da-DK" dirty="0">
                <a:latin typeface="+mn-lt"/>
              </a:rPr>
              <a:t> samples</a:t>
            </a:r>
            <a:endParaRPr lang="en-US" dirty="0" err="1">
              <a:latin typeface="+mn-lt"/>
            </a:endParaRP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31B3C9C-CBB2-4F02-A3D1-159626972C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27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69033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pic>
        <p:nvPicPr>
          <p:cNvPr id="7" name="Pladsholder til indhold 6" descr="Et billede, der indeholder foto, forskellig, mand, gammel&#10;&#10;Automatisk genereret beskrivelse">
            <a:extLst>
              <a:ext uri="{FF2B5EF4-FFF2-40B4-BE49-F238E27FC236}">
                <a16:creationId xmlns:a16="http://schemas.microsoft.com/office/drawing/2014/main" id="{DEBB9797-5D62-491E-A895-F0A11F731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364" y="1924527"/>
            <a:ext cx="4428492" cy="1797961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9F3182A5-76D0-48CE-BA7C-B822E4610652}"/>
              </a:ext>
            </a:extLst>
          </p:cNvPr>
          <p:cNvSpPr txBox="1"/>
          <p:nvPr/>
        </p:nvSpPr>
        <p:spPr>
          <a:xfrm>
            <a:off x="1414686" y="1916832"/>
            <a:ext cx="3096344" cy="3365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Implement</a:t>
            </a:r>
            <a:r>
              <a:rPr lang="da-DK" dirty="0">
                <a:latin typeface="+mn-lt"/>
              </a:rPr>
              <a:t> neural </a:t>
            </a:r>
            <a:r>
              <a:rPr lang="da-DK" dirty="0" err="1">
                <a:latin typeface="+mn-lt"/>
              </a:rPr>
              <a:t>training</a:t>
            </a:r>
            <a:r>
              <a:rPr lang="da-DK" dirty="0">
                <a:latin typeface="+mn-lt"/>
              </a:rPr>
              <a:t> more robust </a:t>
            </a:r>
            <a:r>
              <a:rPr lang="da-DK" dirty="0" err="1">
                <a:latin typeface="+mn-lt"/>
              </a:rPr>
              <a:t>against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stain</a:t>
            </a:r>
            <a:r>
              <a:rPr lang="da-DK" dirty="0">
                <a:latin typeface="+mn-lt"/>
              </a:rPr>
              <a:t> variations</a:t>
            </a: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Vahadane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stain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normalization</a:t>
            </a:r>
            <a:r>
              <a:rPr lang="da-DK" dirty="0">
                <a:latin typeface="+mn-lt"/>
              </a:rPr>
              <a:t>:</a:t>
            </a:r>
          </a:p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Normalize</a:t>
            </a:r>
            <a:r>
              <a:rPr lang="da-DK" dirty="0">
                <a:latin typeface="+mn-lt"/>
              </a:rPr>
              <a:t> all </a:t>
            </a:r>
            <a:r>
              <a:rPr lang="da-DK" dirty="0" err="1">
                <a:latin typeface="+mn-lt"/>
              </a:rPr>
              <a:t>tiles</a:t>
            </a:r>
            <a:r>
              <a:rPr lang="da-DK" dirty="0">
                <a:latin typeface="+mn-lt"/>
              </a:rPr>
              <a:t> relative to a </a:t>
            </a:r>
            <a:r>
              <a:rPr lang="da-DK" dirty="0" err="1">
                <a:latin typeface="+mn-lt"/>
              </a:rPr>
              <a:t>target</a:t>
            </a:r>
            <a:r>
              <a:rPr lang="da-DK" dirty="0">
                <a:latin typeface="+mn-lt"/>
              </a:rPr>
              <a:t>.</a:t>
            </a: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Compute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stain</a:t>
            </a:r>
            <a:r>
              <a:rPr lang="da-DK" dirty="0">
                <a:latin typeface="+mn-lt"/>
              </a:rPr>
              <a:t> augmentations like </a:t>
            </a:r>
            <a:r>
              <a:rPr lang="da-DK" dirty="0" err="1">
                <a:latin typeface="+mn-lt"/>
              </a:rPr>
              <a:t>color</a:t>
            </a:r>
            <a:endParaRPr lang="en-US" dirty="0" err="1">
              <a:latin typeface="+mn-lt"/>
            </a:endParaRPr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729EF595-889A-41D1-8F03-068DFFC6464F}"/>
              </a:ext>
            </a:extLst>
          </p:cNvPr>
          <p:cNvGrpSpPr/>
          <p:nvPr/>
        </p:nvGrpSpPr>
        <p:grpSpPr>
          <a:xfrm>
            <a:off x="6430913" y="4006363"/>
            <a:ext cx="3888432" cy="1944000"/>
            <a:chOff x="3934966" y="3717248"/>
            <a:chExt cx="5619750" cy="2714625"/>
          </a:xfrm>
        </p:grpSpPr>
        <p:pic>
          <p:nvPicPr>
            <p:cNvPr id="4" name="Billede 3">
              <a:extLst>
                <a:ext uri="{FF2B5EF4-FFF2-40B4-BE49-F238E27FC236}">
                  <a16:creationId xmlns:a16="http://schemas.microsoft.com/office/drawing/2014/main" id="{29928F26-8DEC-4473-8749-1250D8261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4491" y="3717248"/>
              <a:ext cx="5610225" cy="1381125"/>
            </a:xfrm>
            <a:prstGeom prst="rect">
              <a:avLst/>
            </a:prstGeom>
          </p:spPr>
        </p:pic>
        <p:pic>
          <p:nvPicPr>
            <p:cNvPr id="6" name="Billede 5">
              <a:extLst>
                <a:ext uri="{FF2B5EF4-FFF2-40B4-BE49-F238E27FC236}">
                  <a16:creationId xmlns:a16="http://schemas.microsoft.com/office/drawing/2014/main" id="{DD80E671-FF53-4B0E-BB00-F00ED1D04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4966" y="5098373"/>
              <a:ext cx="5619750" cy="1333500"/>
            </a:xfrm>
            <a:prstGeom prst="rect">
              <a:avLst/>
            </a:prstGeom>
          </p:spPr>
        </p:pic>
      </p:grpSp>
      <p:sp>
        <p:nvSpPr>
          <p:cNvPr id="10" name="Tekstfelt 9">
            <a:extLst>
              <a:ext uri="{FF2B5EF4-FFF2-40B4-BE49-F238E27FC236}">
                <a16:creationId xmlns:a16="http://schemas.microsoft.com/office/drawing/2014/main" id="{D2D60579-71D8-4512-AE11-6A957DD97A2D}"/>
              </a:ext>
            </a:extLst>
          </p:cNvPr>
          <p:cNvSpPr txBox="1"/>
          <p:nvPr/>
        </p:nvSpPr>
        <p:spPr>
          <a:xfrm>
            <a:off x="6415058" y="5997928"/>
            <a:ext cx="41663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da-DK" sz="1000" dirty="0" err="1">
                <a:latin typeface="+mn-lt"/>
              </a:rPr>
              <a:t>Tellez</a:t>
            </a:r>
            <a:r>
              <a:rPr lang="da-DK" sz="1000" dirty="0">
                <a:latin typeface="+mn-lt"/>
              </a:rPr>
              <a:t> et al. </a:t>
            </a:r>
            <a:r>
              <a:rPr lang="en-US" sz="1000" dirty="0">
                <a:latin typeface="+mn-lt"/>
              </a:rPr>
              <a:t>H and E stain augmentation improves generalization of convolutional networks for histopathological mitosis detection. 2018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EB4E4175-9BFE-4ED1-BA37-88B33CE315B1}"/>
              </a:ext>
            </a:extLst>
          </p:cNvPr>
          <p:cNvSpPr txBox="1"/>
          <p:nvPr/>
        </p:nvSpPr>
        <p:spPr>
          <a:xfrm>
            <a:off x="7156155" y="1686806"/>
            <a:ext cx="268419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Vahadane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stain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normalization</a:t>
            </a:r>
            <a:endParaRPr lang="en-US" dirty="0" err="1">
              <a:latin typeface="+mn-lt"/>
            </a:endParaRPr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066540CC-DE54-4BD4-9CEC-861566561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Pladsholder til slidenummer 11">
            <a:extLst>
              <a:ext uri="{FF2B5EF4-FFF2-40B4-BE49-F238E27FC236}">
                <a16:creationId xmlns:a16="http://schemas.microsoft.com/office/drawing/2014/main" id="{F00117F6-459B-4F53-902B-87ADEB6637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28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23451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EF20F4B8-8EE7-47CE-A9D0-EBD750129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9640023-3A8D-4F8F-AD83-3B049BA37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DCEC is a </a:t>
            </a:r>
            <a:r>
              <a:rPr lang="da-DK" dirty="0" err="1"/>
              <a:t>better</a:t>
            </a:r>
            <a:r>
              <a:rPr lang="da-DK" dirty="0"/>
              <a:t> </a:t>
            </a:r>
            <a:r>
              <a:rPr lang="da-DK" dirty="0" err="1"/>
              <a:t>clustering</a:t>
            </a:r>
            <a:r>
              <a:rPr lang="da-DK" dirty="0"/>
              <a:t> </a:t>
            </a:r>
            <a:r>
              <a:rPr lang="da-DK" dirty="0" err="1"/>
              <a:t>algorithm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Naive K-</a:t>
            </a:r>
            <a:r>
              <a:rPr lang="da-DK" dirty="0" err="1"/>
              <a:t>means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	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external</a:t>
            </a:r>
            <a:r>
              <a:rPr lang="da-DK" dirty="0"/>
              <a:t> </a:t>
            </a:r>
            <a:r>
              <a:rPr lang="da-DK" dirty="0" err="1"/>
              <a:t>metrics</a:t>
            </a:r>
            <a:r>
              <a:rPr lang="da-DK" dirty="0"/>
              <a:t> for MNIST and </a:t>
            </a:r>
            <a:r>
              <a:rPr lang="da-DK" dirty="0" err="1"/>
              <a:t>Tissues</a:t>
            </a:r>
            <a:endParaRPr lang="da-DK" dirty="0"/>
          </a:p>
          <a:p>
            <a:r>
              <a:rPr lang="da-DK" dirty="0"/>
              <a:t>Clustering the Tumors dataset shows no </a:t>
            </a:r>
            <a:r>
              <a:rPr lang="da-DK" dirty="0" err="1"/>
              <a:t>correlation</a:t>
            </a:r>
            <a:r>
              <a:rPr lang="da-DK" dirty="0"/>
              <a:t> to</a:t>
            </a:r>
          </a:p>
          <a:p>
            <a:pPr marL="0" indent="0">
              <a:buNone/>
            </a:pPr>
            <a:r>
              <a:rPr lang="da-DK" dirty="0"/>
              <a:t>	PAM50, Lehmann, tumor and </a:t>
            </a:r>
            <a:r>
              <a:rPr lang="da-DK" dirty="0" err="1"/>
              <a:t>neoplasm</a:t>
            </a:r>
            <a:r>
              <a:rPr lang="da-DK" dirty="0"/>
              <a:t> stages</a:t>
            </a:r>
          </a:p>
          <a:p>
            <a:r>
              <a:rPr lang="en-US" dirty="0"/>
              <a:t>Binary survival modelling of cluster distributions identifies significant survival outcome.</a:t>
            </a:r>
          </a:p>
          <a:p>
            <a:r>
              <a:rPr lang="en-US" dirty="0"/>
              <a:t>Cluster analysis suggests stain residual from stain normalization. Clusters are confounded with stain variations.</a:t>
            </a:r>
          </a:p>
          <a:p>
            <a:r>
              <a:rPr lang="en-US" dirty="0"/>
              <a:t>Future work should focus on implementing networks that are more robust towards stain variations. 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6E52133-C8D4-43F7-9DA2-31C66A3F2C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29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26494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Triple negative breast cancer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D784AB9F-628E-4BEB-9302-EB42FEF5374D}"/>
              </a:ext>
            </a:extLst>
          </p:cNvPr>
          <p:cNvSpPr txBox="1"/>
          <p:nvPr/>
        </p:nvSpPr>
        <p:spPr>
          <a:xfrm>
            <a:off x="8327454" y="5651376"/>
            <a:ext cx="286136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en-US" sz="1000" dirty="0">
                <a:latin typeface="+mn-lt"/>
              </a:rPr>
              <a:t>Gonçalves et al. 2018 Clin. Med insight: oncology. </a:t>
            </a:r>
          </a:p>
        </p:txBody>
      </p:sp>
      <p:pic>
        <p:nvPicPr>
          <p:cNvPr id="23" name="Pladsholder til indhold 2">
            <a:extLst>
              <a:ext uri="{FF2B5EF4-FFF2-40B4-BE49-F238E27FC236}">
                <a16:creationId xmlns:a16="http://schemas.microsoft.com/office/drawing/2014/main" id="{301CEF02-A388-4524-B15B-ED12997C4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87668" y="2133830"/>
            <a:ext cx="2873447" cy="1285764"/>
          </a:xfrm>
          <a:prstGeom prst="rect">
            <a:avLst/>
          </a:prstGeom>
        </p:spPr>
      </p:pic>
      <p:sp>
        <p:nvSpPr>
          <p:cNvPr id="25" name="Tekstfelt 24">
            <a:extLst>
              <a:ext uri="{FF2B5EF4-FFF2-40B4-BE49-F238E27FC236}">
                <a16:creationId xmlns:a16="http://schemas.microsoft.com/office/drawing/2014/main" id="{4379FAE4-683A-4DE0-B859-28EB72697CC2}"/>
              </a:ext>
            </a:extLst>
          </p:cNvPr>
          <p:cNvSpPr txBox="1"/>
          <p:nvPr/>
        </p:nvSpPr>
        <p:spPr>
          <a:xfrm>
            <a:off x="838622" y="2276872"/>
            <a:ext cx="2304256" cy="3262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Triple</a:t>
            </a:r>
            <a:r>
              <a:rPr lang="da-DK" dirty="0">
                <a:latin typeface="+mn-lt"/>
              </a:rPr>
              <a:t> negative </a:t>
            </a:r>
            <a:r>
              <a:rPr lang="da-DK" dirty="0" err="1">
                <a:latin typeface="+mn-lt"/>
              </a:rPr>
              <a:t>breast</a:t>
            </a:r>
            <a:r>
              <a:rPr lang="da-DK" dirty="0">
                <a:latin typeface="+mn-lt"/>
              </a:rPr>
              <a:t> cancer: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da-DK" dirty="0">
                <a:latin typeface="+mn-lt"/>
              </a:rPr>
              <a:t>About 16% of </a:t>
            </a:r>
            <a:r>
              <a:rPr lang="da-DK" dirty="0" err="1">
                <a:latin typeface="+mn-lt"/>
              </a:rPr>
              <a:t>breast</a:t>
            </a:r>
            <a:r>
              <a:rPr lang="da-DK" dirty="0">
                <a:latin typeface="+mn-lt"/>
              </a:rPr>
              <a:t> cancers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da-DK" dirty="0" err="1">
                <a:latin typeface="+mn-lt"/>
              </a:rPr>
              <a:t>Lack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estrogene</a:t>
            </a:r>
            <a:r>
              <a:rPr lang="da-DK" dirty="0">
                <a:latin typeface="+mn-lt"/>
              </a:rPr>
              <a:t>, </a:t>
            </a:r>
            <a:r>
              <a:rPr lang="da-DK" dirty="0" err="1">
                <a:latin typeface="+mn-lt"/>
              </a:rPr>
              <a:t>progesterone</a:t>
            </a:r>
            <a:r>
              <a:rPr lang="da-DK" dirty="0">
                <a:latin typeface="+mn-lt"/>
              </a:rPr>
              <a:t> receptors and HER2 over </a:t>
            </a:r>
            <a:r>
              <a:rPr lang="da-DK" dirty="0" err="1">
                <a:latin typeface="+mn-lt"/>
              </a:rPr>
              <a:t>expression</a:t>
            </a:r>
            <a:r>
              <a:rPr lang="da-DK" dirty="0">
                <a:latin typeface="+mn-lt"/>
              </a:rPr>
              <a:t>.</a:t>
            </a:r>
          </a:p>
          <a:p>
            <a:pPr>
              <a:spcBef>
                <a:spcPts val="432"/>
              </a:spcBef>
            </a:pPr>
            <a:r>
              <a:rPr lang="da-DK" dirty="0"/>
              <a:t>5-year </a:t>
            </a:r>
            <a:r>
              <a:rPr lang="da-DK" dirty="0" err="1"/>
              <a:t>survival</a:t>
            </a:r>
            <a:r>
              <a:rPr lang="da-DK" dirty="0"/>
              <a:t> </a:t>
            </a:r>
          </a:p>
          <a:p>
            <a:pPr>
              <a:spcBef>
                <a:spcPts val="432"/>
              </a:spcBef>
            </a:pPr>
            <a:r>
              <a:rPr lang="da-DK" dirty="0"/>
              <a:t>TNBC:        62%</a:t>
            </a:r>
          </a:p>
          <a:p>
            <a:pPr>
              <a:spcBef>
                <a:spcPts val="432"/>
              </a:spcBef>
            </a:pPr>
            <a:r>
              <a:rPr lang="da-DK" dirty="0"/>
              <a:t>non-TNBC:  81%</a:t>
            </a:r>
            <a:endParaRPr lang="en-US" dirty="0"/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en-US" dirty="0" err="1">
              <a:latin typeface="+mn-lt"/>
            </a:endParaRPr>
          </a:p>
        </p:txBody>
      </p:sp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48BF26DB-78DB-4EA0-BEFF-4138DB0440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0C1D0506-C225-4A7D-8004-1B192E9E7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906" y="2160144"/>
            <a:ext cx="4104456" cy="3495888"/>
          </a:xfrm>
          <a:prstGeom prst="rect">
            <a:avLst/>
          </a:prstGeo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BA5477F-DC5E-4FAD-99B3-4550D19801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1028" name="Picture 4" descr="Billedresultat for breast cancer subtypes">
            <a:extLst>
              <a:ext uri="{FF2B5EF4-FFF2-40B4-BE49-F238E27FC236}">
                <a16:creationId xmlns:a16="http://schemas.microsoft.com/office/drawing/2014/main" id="{462B1A5D-3092-4EE9-8FE5-FB0C529BA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926" y="3429000"/>
            <a:ext cx="4048123" cy="290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6E068F00-DA67-4CC8-8092-F8BE88549A4F}"/>
              </a:ext>
            </a:extLst>
          </p:cNvPr>
          <p:cNvSpPr txBox="1"/>
          <p:nvPr/>
        </p:nvSpPr>
        <p:spPr>
          <a:xfrm>
            <a:off x="4341562" y="6313279"/>
            <a:ext cx="216565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en-US" sz="1000" dirty="0">
                <a:latin typeface="+mn-lt"/>
              </a:rPr>
              <a:t>Benjamin Heng et al. </a:t>
            </a:r>
            <a:r>
              <a:rPr lang="en-US" sz="1000" dirty="0" err="1">
                <a:latin typeface="+mn-lt"/>
              </a:rPr>
              <a:t>Oncotarget</a:t>
            </a:r>
            <a:r>
              <a:rPr lang="en-US" sz="1000" dirty="0">
                <a:latin typeface="+mn-lt"/>
              </a:rPr>
              <a:t> 2015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42675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TNBC subtypes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65188EC-6B39-449C-9E9F-EAEAA8B8AE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098284"/>
              </p:ext>
            </p:extLst>
          </p:nvPr>
        </p:nvGraphicFramePr>
        <p:xfrm>
          <a:off x="1846862" y="912485"/>
          <a:ext cx="3240232" cy="2592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kstfelt 1">
            <a:extLst>
              <a:ext uri="{FF2B5EF4-FFF2-40B4-BE49-F238E27FC236}">
                <a16:creationId xmlns:a16="http://schemas.microsoft.com/office/drawing/2014/main" id="{10B5C20A-1974-4354-9204-194A142F3C08}"/>
              </a:ext>
            </a:extLst>
          </p:cNvPr>
          <p:cNvSpPr txBox="1"/>
          <p:nvPr/>
        </p:nvSpPr>
        <p:spPr>
          <a:xfrm>
            <a:off x="5879182" y="2060848"/>
            <a:ext cx="65" cy="5437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en-US" dirty="0" err="1">
              <a:latin typeface="+mn-lt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3C4D32A-E0B9-4914-BA88-8A89EAD7CB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350791"/>
              </p:ext>
            </p:extLst>
          </p:nvPr>
        </p:nvGraphicFramePr>
        <p:xfrm>
          <a:off x="6637491" y="1056501"/>
          <a:ext cx="2880190" cy="2372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kstfelt 2">
            <a:extLst>
              <a:ext uri="{FF2B5EF4-FFF2-40B4-BE49-F238E27FC236}">
                <a16:creationId xmlns:a16="http://schemas.microsoft.com/office/drawing/2014/main" id="{823173E5-6254-4475-95D7-4E2194C4574D}"/>
              </a:ext>
            </a:extLst>
          </p:cNvPr>
          <p:cNvSpPr txBox="1"/>
          <p:nvPr/>
        </p:nvSpPr>
        <p:spPr>
          <a:xfrm>
            <a:off x="1774726" y="3275111"/>
            <a:ext cx="3957815" cy="28212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000" dirty="0" err="1">
                <a:latin typeface="+mn-lt"/>
              </a:rPr>
              <a:t>Genetic</a:t>
            </a:r>
            <a:r>
              <a:rPr lang="da-DK" sz="2000" dirty="0">
                <a:latin typeface="+mn-lt"/>
              </a:rPr>
              <a:t> </a:t>
            </a:r>
            <a:r>
              <a:rPr lang="da-DK" sz="2000" dirty="0" err="1">
                <a:latin typeface="+mn-lt"/>
              </a:rPr>
              <a:t>subtyping</a:t>
            </a:r>
            <a:r>
              <a:rPr lang="da-DK" sz="2000" dirty="0">
                <a:latin typeface="+mn-lt"/>
              </a:rPr>
              <a:t> of </a:t>
            </a:r>
            <a:r>
              <a:rPr lang="da-DK" sz="2000" dirty="0" err="1">
                <a:latin typeface="+mn-lt"/>
              </a:rPr>
              <a:t>breast</a:t>
            </a:r>
            <a:r>
              <a:rPr lang="da-DK" sz="2000" dirty="0">
                <a:latin typeface="+mn-lt"/>
              </a:rPr>
              <a:t> cancer</a:t>
            </a:r>
          </a:p>
          <a:p>
            <a:pPr algn="l">
              <a:spcBef>
                <a:spcPts val="432"/>
              </a:spcBef>
            </a:pPr>
            <a:r>
              <a:rPr lang="da-DK" sz="2000" dirty="0">
                <a:latin typeface="+mn-lt"/>
              </a:rPr>
              <a:t>PAM50: 50 gene </a:t>
            </a:r>
            <a:r>
              <a:rPr lang="da-DK" sz="2000" dirty="0" err="1">
                <a:latin typeface="+mn-lt"/>
              </a:rPr>
              <a:t>expressions</a:t>
            </a:r>
            <a:endParaRPr lang="da-DK" sz="2000" dirty="0">
              <a:latin typeface="+mn-lt"/>
            </a:endParaRPr>
          </a:p>
          <a:p>
            <a:pPr marL="457200" indent="-457200" algn="l">
              <a:spcBef>
                <a:spcPts val="432"/>
              </a:spcBef>
              <a:buFont typeface="+mj-lt"/>
              <a:buAutoNum type="arabicPeriod"/>
            </a:pPr>
            <a:r>
              <a:rPr lang="da-DK" sz="2000" dirty="0" err="1">
                <a:latin typeface="+mn-lt"/>
              </a:rPr>
              <a:t>Luminal</a:t>
            </a:r>
            <a:r>
              <a:rPr lang="da-DK" sz="2000" dirty="0">
                <a:latin typeface="+mn-lt"/>
              </a:rPr>
              <a:t> A</a:t>
            </a:r>
          </a:p>
          <a:p>
            <a:pPr marL="457200" indent="-457200" algn="l">
              <a:spcBef>
                <a:spcPts val="432"/>
              </a:spcBef>
              <a:buFont typeface="+mj-lt"/>
              <a:buAutoNum type="arabicPeriod"/>
            </a:pPr>
            <a:r>
              <a:rPr lang="da-DK" sz="2000" dirty="0" err="1">
                <a:latin typeface="+mn-lt"/>
              </a:rPr>
              <a:t>Luminal</a:t>
            </a:r>
            <a:r>
              <a:rPr lang="da-DK" sz="2000" dirty="0">
                <a:latin typeface="+mn-lt"/>
              </a:rPr>
              <a:t> B</a:t>
            </a:r>
          </a:p>
          <a:p>
            <a:pPr marL="457200" indent="-457200" algn="l">
              <a:spcBef>
                <a:spcPts val="432"/>
              </a:spcBef>
              <a:buFont typeface="+mj-lt"/>
              <a:buAutoNum type="arabicPeriod"/>
            </a:pPr>
            <a:r>
              <a:rPr lang="da-DK" sz="2000" dirty="0">
                <a:latin typeface="+mn-lt"/>
              </a:rPr>
              <a:t>HER2 </a:t>
            </a:r>
            <a:r>
              <a:rPr lang="da-DK" sz="2000" dirty="0" err="1">
                <a:latin typeface="+mn-lt"/>
              </a:rPr>
              <a:t>enriched</a:t>
            </a:r>
            <a:endParaRPr lang="da-DK" sz="2000" dirty="0">
              <a:latin typeface="+mn-lt"/>
            </a:endParaRPr>
          </a:p>
          <a:p>
            <a:pPr marL="457200" indent="-457200" algn="l">
              <a:spcBef>
                <a:spcPts val="432"/>
              </a:spcBef>
              <a:buFont typeface="+mj-lt"/>
              <a:buAutoNum type="arabicPeriod"/>
            </a:pPr>
            <a:r>
              <a:rPr lang="da-DK" sz="2000" dirty="0">
                <a:latin typeface="+mn-lt"/>
              </a:rPr>
              <a:t>Basal-like</a:t>
            </a:r>
          </a:p>
          <a:p>
            <a:pPr marL="457200" indent="-457200" algn="l">
              <a:spcBef>
                <a:spcPts val="432"/>
              </a:spcBef>
              <a:buFont typeface="+mj-lt"/>
              <a:buAutoNum type="arabicPeriod"/>
            </a:pPr>
            <a:r>
              <a:rPr lang="da-DK" sz="2000" dirty="0">
                <a:latin typeface="+mn-lt"/>
              </a:rPr>
              <a:t>Normal-like</a:t>
            </a:r>
          </a:p>
          <a:p>
            <a:pPr marL="457200" indent="-457200" algn="l">
              <a:spcBef>
                <a:spcPts val="432"/>
              </a:spcBef>
              <a:buFont typeface="+mj-lt"/>
              <a:buAutoNum type="arabicPeriod"/>
            </a:pPr>
            <a:endParaRPr lang="da-DK" sz="2000" dirty="0">
              <a:latin typeface="+mn-lt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E9CB3137-5E7B-4E47-B769-B905FA36CFD5}"/>
              </a:ext>
            </a:extLst>
          </p:cNvPr>
          <p:cNvSpPr txBox="1"/>
          <p:nvPr/>
        </p:nvSpPr>
        <p:spPr>
          <a:xfrm>
            <a:off x="6743208" y="3279057"/>
            <a:ext cx="4134145" cy="21031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000" dirty="0">
                <a:latin typeface="+mn-lt"/>
              </a:rPr>
              <a:t>Histological </a:t>
            </a:r>
            <a:r>
              <a:rPr lang="da-DK" sz="2000" dirty="0" err="1">
                <a:latin typeface="+mn-lt"/>
              </a:rPr>
              <a:t>subtyping</a:t>
            </a:r>
            <a:r>
              <a:rPr lang="da-DK" sz="2000" dirty="0">
                <a:latin typeface="+mn-lt"/>
              </a:rPr>
              <a:t> of TNBC</a:t>
            </a:r>
          </a:p>
          <a:p>
            <a:pPr algn="l">
              <a:spcBef>
                <a:spcPts val="432"/>
              </a:spcBef>
            </a:pPr>
            <a:r>
              <a:rPr lang="da-DK" sz="2000" dirty="0">
                <a:latin typeface="+mn-lt"/>
              </a:rPr>
              <a:t>Lehmann: 4 histological </a:t>
            </a:r>
            <a:r>
              <a:rPr lang="da-DK" sz="2000" dirty="0" err="1">
                <a:latin typeface="+mn-lt"/>
              </a:rPr>
              <a:t>expressions</a:t>
            </a:r>
            <a:endParaRPr lang="da-DK" sz="2000" dirty="0">
              <a:latin typeface="+mn-lt"/>
            </a:endParaRPr>
          </a:p>
          <a:p>
            <a:pPr marL="457200" indent="-457200" algn="l">
              <a:spcBef>
                <a:spcPts val="432"/>
              </a:spcBef>
              <a:buFont typeface="+mj-lt"/>
              <a:buAutoNum type="arabicPeriod"/>
            </a:pPr>
            <a:r>
              <a:rPr lang="da-DK" sz="2000" dirty="0">
                <a:latin typeface="+mn-lt"/>
              </a:rPr>
              <a:t>Basal-like 1</a:t>
            </a:r>
          </a:p>
          <a:p>
            <a:pPr marL="457200" indent="-457200" algn="l">
              <a:spcBef>
                <a:spcPts val="432"/>
              </a:spcBef>
              <a:buFont typeface="+mj-lt"/>
              <a:buAutoNum type="arabicPeriod"/>
            </a:pPr>
            <a:r>
              <a:rPr lang="da-DK" sz="2000" dirty="0">
                <a:latin typeface="+mn-lt"/>
              </a:rPr>
              <a:t>Basal-like 2</a:t>
            </a:r>
          </a:p>
          <a:p>
            <a:pPr marL="457200" indent="-457200" algn="l">
              <a:spcBef>
                <a:spcPts val="432"/>
              </a:spcBef>
              <a:buFont typeface="+mj-lt"/>
              <a:buAutoNum type="arabicPeriod"/>
            </a:pPr>
            <a:r>
              <a:rPr lang="da-DK" sz="2000" dirty="0" err="1">
                <a:latin typeface="+mn-lt"/>
              </a:rPr>
              <a:t>Mesenchymal</a:t>
            </a:r>
            <a:endParaRPr lang="da-DK" sz="2000" dirty="0">
              <a:latin typeface="+mn-lt"/>
            </a:endParaRPr>
          </a:p>
          <a:p>
            <a:pPr marL="457200" indent="-457200" algn="l">
              <a:spcBef>
                <a:spcPts val="432"/>
              </a:spcBef>
              <a:buFont typeface="+mj-lt"/>
              <a:buAutoNum type="arabicPeriod"/>
            </a:pPr>
            <a:r>
              <a:rPr lang="da-DK" sz="2000" dirty="0" err="1">
                <a:latin typeface="+mn-lt"/>
              </a:rPr>
              <a:t>Luminal</a:t>
            </a:r>
            <a:r>
              <a:rPr lang="da-DK" sz="2000" dirty="0">
                <a:latin typeface="+mn-lt"/>
              </a:rPr>
              <a:t> </a:t>
            </a:r>
            <a:r>
              <a:rPr lang="da-DK" sz="2000" dirty="0" err="1">
                <a:latin typeface="+mn-lt"/>
              </a:rPr>
              <a:t>androgen</a:t>
            </a:r>
            <a:r>
              <a:rPr lang="da-DK" sz="2000" dirty="0">
                <a:latin typeface="+mn-lt"/>
              </a:rPr>
              <a:t> Receptor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3FAB87F-F94A-4E20-B154-465B888E2A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83FBB6A-BA32-4D84-9CD7-FAE6EE6F81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56056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Cancer diagnosis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A4A7736C-6187-40B4-844D-A3D2CE396AB9}"/>
              </a:ext>
            </a:extLst>
          </p:cNvPr>
          <p:cNvSpPr txBox="1"/>
          <p:nvPr/>
        </p:nvSpPr>
        <p:spPr>
          <a:xfrm>
            <a:off x="1126654" y="1915765"/>
            <a:ext cx="4104456" cy="33342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000" dirty="0">
                <a:latin typeface="+mn-lt"/>
              </a:rPr>
              <a:t>Cancer </a:t>
            </a:r>
            <a:r>
              <a:rPr lang="da-DK" sz="2000" dirty="0" err="1">
                <a:latin typeface="+mn-lt"/>
              </a:rPr>
              <a:t>diagnosis</a:t>
            </a:r>
            <a:r>
              <a:rPr lang="da-DK" sz="2000" dirty="0">
                <a:latin typeface="+mn-lt"/>
              </a:rPr>
              <a:t> and </a:t>
            </a:r>
            <a:r>
              <a:rPr lang="da-DK" sz="2000" dirty="0" err="1">
                <a:latin typeface="+mn-lt"/>
              </a:rPr>
              <a:t>treatment</a:t>
            </a:r>
            <a:r>
              <a:rPr lang="da-DK" sz="2000" dirty="0">
                <a:latin typeface="+mn-lt"/>
              </a:rPr>
              <a:t> is </a:t>
            </a:r>
            <a:r>
              <a:rPr lang="da-DK" sz="2000" dirty="0" err="1">
                <a:latin typeface="+mn-lt"/>
              </a:rPr>
              <a:t>based</a:t>
            </a:r>
            <a:r>
              <a:rPr lang="da-DK" sz="2000" dirty="0">
                <a:latin typeface="+mn-lt"/>
              </a:rPr>
              <a:t> on </a:t>
            </a:r>
            <a:r>
              <a:rPr lang="da-DK" sz="2000" dirty="0" err="1">
                <a:latin typeface="+mn-lt"/>
              </a:rPr>
              <a:t>tissue</a:t>
            </a:r>
            <a:r>
              <a:rPr lang="da-DK" sz="2000" dirty="0">
                <a:latin typeface="+mn-lt"/>
              </a:rPr>
              <a:t> </a:t>
            </a:r>
            <a:r>
              <a:rPr lang="da-DK" sz="2000" dirty="0" err="1">
                <a:latin typeface="+mn-lt"/>
              </a:rPr>
              <a:t>biopsy</a:t>
            </a:r>
            <a:r>
              <a:rPr lang="en-US" sz="2000" dirty="0">
                <a:latin typeface="+mn-lt"/>
              </a:rPr>
              <a:t>.</a:t>
            </a:r>
          </a:p>
          <a:p>
            <a:pPr algn="l">
              <a:spcBef>
                <a:spcPts val="432"/>
              </a:spcBef>
            </a:pPr>
            <a:r>
              <a:rPr lang="en-US" sz="2000" dirty="0">
                <a:latin typeface="+mn-lt"/>
              </a:rPr>
              <a:t>Procedure is time consuming and complex.</a:t>
            </a:r>
          </a:p>
          <a:p>
            <a:pPr algn="l">
              <a:spcBef>
                <a:spcPts val="432"/>
              </a:spcBef>
            </a:pPr>
            <a:endParaRPr lang="en-US" sz="2000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en-US" sz="2000" dirty="0">
                <a:latin typeface="+mn-lt"/>
              </a:rPr>
              <a:t>Histopathological image analysis seeks to help pathologist: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Make efficient and appropriate diagnoses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da-DK" sz="2000" dirty="0">
                <a:latin typeface="+mn-lt"/>
              </a:rPr>
              <a:t>Guide </a:t>
            </a:r>
            <a:r>
              <a:rPr lang="da-DK" sz="2000" dirty="0" err="1">
                <a:latin typeface="+mn-lt"/>
              </a:rPr>
              <a:t>treatment</a:t>
            </a:r>
            <a:r>
              <a:rPr lang="da-DK" sz="2000" dirty="0">
                <a:latin typeface="+mn-lt"/>
              </a:rPr>
              <a:t> </a:t>
            </a:r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1BA217EC-331E-412D-B350-1571F6CFD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159" y="1607418"/>
            <a:ext cx="5471774" cy="2206623"/>
          </a:xfrm>
          <a:prstGeom prst="rect">
            <a:avLst/>
          </a:prstGeom>
        </p:spPr>
      </p:pic>
      <p:grpSp>
        <p:nvGrpSpPr>
          <p:cNvPr id="17" name="Group 46">
            <a:extLst>
              <a:ext uri="{FF2B5EF4-FFF2-40B4-BE49-F238E27FC236}">
                <a16:creationId xmlns:a16="http://schemas.microsoft.com/office/drawing/2014/main" id="{AE4BF77E-77EE-4F67-A388-F8C13C9D4905}"/>
              </a:ext>
            </a:extLst>
          </p:cNvPr>
          <p:cNvGrpSpPr>
            <a:grpSpLocks/>
          </p:cNvGrpSpPr>
          <p:nvPr/>
        </p:nvGrpSpPr>
        <p:grpSpPr bwMode="auto">
          <a:xfrm>
            <a:off x="5884565" y="4355845"/>
            <a:ext cx="5179194" cy="2076028"/>
            <a:chOff x="848" y="1299"/>
            <a:chExt cx="4256" cy="1904"/>
          </a:xfrm>
        </p:grpSpPr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6ABC1208-7CE7-4A07-85AC-2F2119E16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" y="1362"/>
              <a:ext cx="4250" cy="1802"/>
            </a:xfrm>
            <a:custGeom>
              <a:avLst/>
              <a:gdLst>
                <a:gd name="T0" fmla="*/ 20 w 1954"/>
                <a:gd name="T1" fmla="*/ 285 h 777"/>
                <a:gd name="T2" fmla="*/ 1183 w 1954"/>
                <a:gd name="T3" fmla="*/ 661 h 777"/>
                <a:gd name="T4" fmla="*/ 1803 w 1954"/>
                <a:gd name="T5" fmla="*/ 1071 h 777"/>
                <a:gd name="T6" fmla="*/ 3354 w 1954"/>
                <a:gd name="T7" fmla="*/ 209 h 777"/>
                <a:gd name="T8" fmla="*/ 4561 w 1954"/>
                <a:gd name="T9" fmla="*/ 1000 h 777"/>
                <a:gd name="T10" fmla="*/ 5668 w 1954"/>
                <a:gd name="T11" fmla="*/ 376 h 777"/>
                <a:gd name="T12" fmla="*/ 6490 w 1954"/>
                <a:gd name="T13" fmla="*/ 833 h 777"/>
                <a:gd name="T14" fmla="*/ 7532 w 1954"/>
                <a:gd name="T15" fmla="*/ 264 h 777"/>
                <a:gd name="T16" fmla="*/ 8563 w 1954"/>
                <a:gd name="T17" fmla="*/ 661 h 777"/>
                <a:gd name="T18" fmla="*/ 9981 w 1954"/>
                <a:gd name="T19" fmla="*/ 114 h 777"/>
                <a:gd name="T20" fmla="*/ 11462 w 1954"/>
                <a:gd name="T21" fmla="*/ 909 h 777"/>
                <a:gd name="T22" fmla="*/ 13048 w 1954"/>
                <a:gd name="T23" fmla="*/ 114 h 777"/>
                <a:gd name="T24" fmla="*/ 13994 w 1954"/>
                <a:gd name="T25" fmla="*/ 322 h 777"/>
                <a:gd name="T26" fmla="*/ 14849 w 1954"/>
                <a:gd name="T27" fmla="*/ 0 h 777"/>
                <a:gd name="T28" fmla="*/ 16269 w 1954"/>
                <a:gd name="T29" fmla="*/ 510 h 777"/>
                <a:gd name="T30" fmla="*/ 17400 w 1954"/>
                <a:gd name="T31" fmla="*/ 114 h 777"/>
                <a:gd name="T32" fmla="*/ 18931 w 1954"/>
                <a:gd name="T33" fmla="*/ 612 h 777"/>
                <a:gd name="T34" fmla="*/ 20106 w 1954"/>
                <a:gd name="T35" fmla="*/ 237 h 777"/>
                <a:gd name="T36" fmla="*/ 20106 w 1954"/>
                <a:gd name="T37" fmla="*/ 9532 h 777"/>
                <a:gd name="T38" fmla="*/ 18801 w 1954"/>
                <a:gd name="T39" fmla="*/ 9369 h 777"/>
                <a:gd name="T40" fmla="*/ 17207 w 1954"/>
                <a:gd name="T41" fmla="*/ 8718 h 777"/>
                <a:gd name="T42" fmla="*/ 15754 w 1954"/>
                <a:gd name="T43" fmla="*/ 9618 h 777"/>
                <a:gd name="T44" fmla="*/ 14088 w 1954"/>
                <a:gd name="T45" fmla="*/ 8794 h 777"/>
                <a:gd name="T46" fmla="*/ 13142 w 1954"/>
                <a:gd name="T47" fmla="*/ 9407 h 777"/>
                <a:gd name="T48" fmla="*/ 11908 w 1954"/>
                <a:gd name="T49" fmla="*/ 8820 h 777"/>
                <a:gd name="T50" fmla="*/ 10360 w 1954"/>
                <a:gd name="T51" fmla="*/ 9541 h 777"/>
                <a:gd name="T52" fmla="*/ 8850 w 1954"/>
                <a:gd name="T53" fmla="*/ 8933 h 777"/>
                <a:gd name="T54" fmla="*/ 7900 w 1954"/>
                <a:gd name="T55" fmla="*/ 9407 h 777"/>
                <a:gd name="T56" fmla="*/ 7017 w 1954"/>
                <a:gd name="T57" fmla="*/ 9042 h 777"/>
                <a:gd name="T58" fmla="*/ 5709 w 1954"/>
                <a:gd name="T59" fmla="*/ 9618 h 777"/>
                <a:gd name="T60" fmla="*/ 4135 w 1954"/>
                <a:gd name="T61" fmla="*/ 8933 h 777"/>
                <a:gd name="T62" fmla="*/ 2738 w 1954"/>
                <a:gd name="T63" fmla="*/ 9627 h 777"/>
                <a:gd name="T64" fmla="*/ 1216 w 1954"/>
                <a:gd name="T65" fmla="*/ 8843 h 777"/>
                <a:gd name="T66" fmla="*/ 0 w 1954"/>
                <a:gd name="T67" fmla="*/ 9407 h 777"/>
                <a:gd name="T68" fmla="*/ 20 w 1954"/>
                <a:gd name="T69" fmla="*/ 285 h 77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954" h="777">
                  <a:moveTo>
                    <a:pt x="2" y="23"/>
                  </a:moveTo>
                  <a:cubicBezTo>
                    <a:pt x="2" y="23"/>
                    <a:pt x="74" y="19"/>
                    <a:pt x="115" y="53"/>
                  </a:cubicBezTo>
                  <a:cubicBezTo>
                    <a:pt x="156" y="86"/>
                    <a:pt x="156" y="86"/>
                    <a:pt x="175" y="86"/>
                  </a:cubicBezTo>
                  <a:cubicBezTo>
                    <a:pt x="193" y="86"/>
                    <a:pt x="262" y="12"/>
                    <a:pt x="326" y="17"/>
                  </a:cubicBezTo>
                  <a:cubicBezTo>
                    <a:pt x="389" y="23"/>
                    <a:pt x="411" y="79"/>
                    <a:pt x="443" y="80"/>
                  </a:cubicBezTo>
                  <a:cubicBezTo>
                    <a:pt x="475" y="82"/>
                    <a:pt x="503" y="30"/>
                    <a:pt x="551" y="30"/>
                  </a:cubicBezTo>
                  <a:cubicBezTo>
                    <a:pt x="600" y="30"/>
                    <a:pt x="594" y="69"/>
                    <a:pt x="631" y="67"/>
                  </a:cubicBezTo>
                  <a:cubicBezTo>
                    <a:pt x="668" y="66"/>
                    <a:pt x="683" y="21"/>
                    <a:pt x="732" y="21"/>
                  </a:cubicBezTo>
                  <a:cubicBezTo>
                    <a:pt x="780" y="21"/>
                    <a:pt x="801" y="53"/>
                    <a:pt x="832" y="53"/>
                  </a:cubicBezTo>
                  <a:cubicBezTo>
                    <a:pt x="864" y="53"/>
                    <a:pt x="909" y="9"/>
                    <a:pt x="970" y="9"/>
                  </a:cubicBezTo>
                  <a:cubicBezTo>
                    <a:pt x="1032" y="9"/>
                    <a:pt x="1075" y="73"/>
                    <a:pt x="1114" y="73"/>
                  </a:cubicBezTo>
                  <a:cubicBezTo>
                    <a:pt x="1153" y="73"/>
                    <a:pt x="1175" y="9"/>
                    <a:pt x="1268" y="9"/>
                  </a:cubicBezTo>
                  <a:cubicBezTo>
                    <a:pt x="1300" y="9"/>
                    <a:pt x="1333" y="26"/>
                    <a:pt x="1360" y="26"/>
                  </a:cubicBezTo>
                  <a:cubicBezTo>
                    <a:pt x="1386" y="26"/>
                    <a:pt x="1406" y="0"/>
                    <a:pt x="1443" y="0"/>
                  </a:cubicBezTo>
                  <a:cubicBezTo>
                    <a:pt x="1481" y="0"/>
                    <a:pt x="1518" y="45"/>
                    <a:pt x="1581" y="41"/>
                  </a:cubicBezTo>
                  <a:cubicBezTo>
                    <a:pt x="1645" y="38"/>
                    <a:pt x="1633" y="9"/>
                    <a:pt x="1691" y="9"/>
                  </a:cubicBezTo>
                  <a:cubicBezTo>
                    <a:pt x="1749" y="9"/>
                    <a:pt x="1790" y="49"/>
                    <a:pt x="1840" y="49"/>
                  </a:cubicBezTo>
                  <a:cubicBezTo>
                    <a:pt x="1890" y="49"/>
                    <a:pt x="1883" y="19"/>
                    <a:pt x="1954" y="19"/>
                  </a:cubicBezTo>
                  <a:cubicBezTo>
                    <a:pt x="1954" y="764"/>
                    <a:pt x="1954" y="764"/>
                    <a:pt x="1954" y="764"/>
                  </a:cubicBezTo>
                  <a:cubicBezTo>
                    <a:pt x="1954" y="764"/>
                    <a:pt x="1883" y="777"/>
                    <a:pt x="1827" y="751"/>
                  </a:cubicBezTo>
                  <a:cubicBezTo>
                    <a:pt x="1771" y="724"/>
                    <a:pt x="1702" y="667"/>
                    <a:pt x="1672" y="699"/>
                  </a:cubicBezTo>
                  <a:cubicBezTo>
                    <a:pt x="1642" y="730"/>
                    <a:pt x="1586" y="772"/>
                    <a:pt x="1531" y="771"/>
                  </a:cubicBezTo>
                  <a:cubicBezTo>
                    <a:pt x="1415" y="768"/>
                    <a:pt x="1398" y="705"/>
                    <a:pt x="1369" y="705"/>
                  </a:cubicBezTo>
                  <a:cubicBezTo>
                    <a:pt x="1340" y="705"/>
                    <a:pt x="1362" y="754"/>
                    <a:pt x="1277" y="754"/>
                  </a:cubicBezTo>
                  <a:cubicBezTo>
                    <a:pt x="1192" y="754"/>
                    <a:pt x="1212" y="707"/>
                    <a:pt x="1157" y="707"/>
                  </a:cubicBezTo>
                  <a:cubicBezTo>
                    <a:pt x="1102" y="707"/>
                    <a:pt x="1119" y="765"/>
                    <a:pt x="1007" y="765"/>
                  </a:cubicBezTo>
                  <a:cubicBezTo>
                    <a:pt x="894" y="765"/>
                    <a:pt x="910" y="718"/>
                    <a:pt x="860" y="716"/>
                  </a:cubicBezTo>
                  <a:cubicBezTo>
                    <a:pt x="826" y="714"/>
                    <a:pt x="816" y="754"/>
                    <a:pt x="768" y="754"/>
                  </a:cubicBezTo>
                  <a:cubicBezTo>
                    <a:pt x="721" y="754"/>
                    <a:pt x="717" y="725"/>
                    <a:pt x="682" y="725"/>
                  </a:cubicBezTo>
                  <a:cubicBezTo>
                    <a:pt x="647" y="725"/>
                    <a:pt x="639" y="771"/>
                    <a:pt x="555" y="771"/>
                  </a:cubicBezTo>
                  <a:cubicBezTo>
                    <a:pt x="472" y="771"/>
                    <a:pt x="455" y="716"/>
                    <a:pt x="402" y="716"/>
                  </a:cubicBezTo>
                  <a:cubicBezTo>
                    <a:pt x="350" y="716"/>
                    <a:pt x="356" y="772"/>
                    <a:pt x="266" y="772"/>
                  </a:cubicBezTo>
                  <a:cubicBezTo>
                    <a:pt x="176" y="772"/>
                    <a:pt x="185" y="709"/>
                    <a:pt x="118" y="709"/>
                  </a:cubicBezTo>
                  <a:cubicBezTo>
                    <a:pt x="86" y="709"/>
                    <a:pt x="93" y="748"/>
                    <a:pt x="0" y="754"/>
                  </a:cubicBezTo>
                  <a:lnTo>
                    <a:pt x="2" y="23"/>
                  </a:lnTo>
                  <a:close/>
                </a:path>
              </a:pathLst>
            </a:custGeom>
            <a:solidFill>
              <a:srgbClr val="F9DD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48">
              <a:extLst>
                <a:ext uri="{FF2B5EF4-FFF2-40B4-BE49-F238E27FC236}">
                  <a16:creationId xmlns:a16="http://schemas.microsoft.com/office/drawing/2014/main" id="{8F1FD12B-879B-4F76-B17E-8DBC8D94C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" y="1523"/>
              <a:ext cx="4250" cy="1399"/>
            </a:xfrm>
            <a:custGeom>
              <a:avLst/>
              <a:gdLst>
                <a:gd name="T0" fmla="*/ 18644 w 1954"/>
                <a:gd name="T1" fmla="*/ 7181 h 603"/>
                <a:gd name="T2" fmla="*/ 17513 w 1954"/>
                <a:gd name="T3" fmla="*/ 6605 h 603"/>
                <a:gd name="T4" fmla="*/ 17083 w 1954"/>
                <a:gd name="T5" fmla="*/ 6707 h 603"/>
                <a:gd name="T6" fmla="*/ 15702 w 1954"/>
                <a:gd name="T7" fmla="*/ 7369 h 603"/>
                <a:gd name="T8" fmla="*/ 13152 w 1954"/>
                <a:gd name="T9" fmla="*/ 7283 h 603"/>
                <a:gd name="T10" fmla="*/ 11989 w 1954"/>
                <a:gd name="T11" fmla="*/ 6508 h 603"/>
                <a:gd name="T12" fmla="*/ 11430 w 1954"/>
                <a:gd name="T13" fmla="*/ 7169 h 603"/>
                <a:gd name="T14" fmla="*/ 9179 w 1954"/>
                <a:gd name="T15" fmla="*/ 7009 h 603"/>
                <a:gd name="T16" fmla="*/ 8974 w 1954"/>
                <a:gd name="T17" fmla="*/ 6582 h 603"/>
                <a:gd name="T18" fmla="*/ 8861 w 1954"/>
                <a:gd name="T19" fmla="*/ 6007 h 603"/>
                <a:gd name="T20" fmla="*/ 8459 w 1954"/>
                <a:gd name="T21" fmla="*/ 6756 h 603"/>
                <a:gd name="T22" fmla="*/ 7565 w 1954"/>
                <a:gd name="T23" fmla="*/ 6993 h 603"/>
                <a:gd name="T24" fmla="*/ 7223 w 1954"/>
                <a:gd name="T25" fmla="*/ 6480 h 603"/>
                <a:gd name="T26" fmla="*/ 6954 w 1954"/>
                <a:gd name="T27" fmla="*/ 6283 h 603"/>
                <a:gd name="T28" fmla="*/ 6680 w 1954"/>
                <a:gd name="T29" fmla="*/ 6907 h 603"/>
                <a:gd name="T30" fmla="*/ 4259 w 1954"/>
                <a:gd name="T31" fmla="*/ 6842 h 603"/>
                <a:gd name="T32" fmla="*/ 3845 w 1954"/>
                <a:gd name="T33" fmla="*/ 6631 h 603"/>
                <a:gd name="T34" fmla="*/ 3519 w 1954"/>
                <a:gd name="T35" fmla="*/ 7009 h 603"/>
                <a:gd name="T36" fmla="*/ 1997 w 1954"/>
                <a:gd name="T37" fmla="*/ 7079 h 603"/>
                <a:gd name="T38" fmla="*/ 1575 w 1954"/>
                <a:gd name="T39" fmla="*/ 6406 h 603"/>
                <a:gd name="T40" fmla="*/ 1470 w 1954"/>
                <a:gd name="T41" fmla="*/ 5758 h 603"/>
                <a:gd name="T42" fmla="*/ 937 w 1954"/>
                <a:gd name="T43" fmla="*/ 6830 h 603"/>
                <a:gd name="T44" fmla="*/ 9 w 1954"/>
                <a:gd name="T45" fmla="*/ 787 h 603"/>
                <a:gd name="T46" fmla="*/ 1820 w 1954"/>
                <a:gd name="T47" fmla="*/ 1390 h 603"/>
                <a:gd name="T48" fmla="*/ 4239 w 1954"/>
                <a:gd name="T49" fmla="*/ 1049 h 603"/>
                <a:gd name="T50" fmla="*/ 4570 w 1954"/>
                <a:gd name="T51" fmla="*/ 1761 h 603"/>
                <a:gd name="T52" fmla="*/ 4783 w 1954"/>
                <a:gd name="T53" fmla="*/ 1183 h 603"/>
                <a:gd name="T54" fmla="*/ 5668 w 1954"/>
                <a:gd name="T55" fmla="*/ 835 h 603"/>
                <a:gd name="T56" fmla="*/ 6305 w 1954"/>
                <a:gd name="T57" fmla="*/ 1109 h 603"/>
                <a:gd name="T58" fmla="*/ 6917 w 1954"/>
                <a:gd name="T59" fmla="*/ 986 h 603"/>
                <a:gd name="T60" fmla="*/ 7532 w 1954"/>
                <a:gd name="T61" fmla="*/ 763 h 603"/>
                <a:gd name="T62" fmla="*/ 8250 w 1954"/>
                <a:gd name="T63" fmla="*/ 1088 h 603"/>
                <a:gd name="T64" fmla="*/ 8870 w 1954"/>
                <a:gd name="T65" fmla="*/ 710 h 603"/>
                <a:gd name="T66" fmla="*/ 11245 w 1954"/>
                <a:gd name="T67" fmla="*/ 963 h 603"/>
                <a:gd name="T68" fmla="*/ 11752 w 1954"/>
                <a:gd name="T69" fmla="*/ 1049 h 603"/>
                <a:gd name="T70" fmla="*/ 13013 w 1954"/>
                <a:gd name="T71" fmla="*/ 350 h 603"/>
                <a:gd name="T72" fmla="*/ 13851 w 1954"/>
                <a:gd name="T73" fmla="*/ 1088 h 603"/>
                <a:gd name="T74" fmla="*/ 14377 w 1954"/>
                <a:gd name="T75" fmla="*/ 710 h 603"/>
                <a:gd name="T76" fmla="*/ 16269 w 1954"/>
                <a:gd name="T77" fmla="*/ 909 h 603"/>
                <a:gd name="T78" fmla="*/ 18757 w 1954"/>
                <a:gd name="T79" fmla="*/ 974 h 603"/>
                <a:gd name="T80" fmla="*/ 19027 w 1954"/>
                <a:gd name="T81" fmla="*/ 1684 h 603"/>
                <a:gd name="T82" fmla="*/ 19377 w 1954"/>
                <a:gd name="T83" fmla="*/ 889 h 603"/>
                <a:gd name="T84" fmla="*/ 20106 w 1954"/>
                <a:gd name="T85" fmla="*/ 7169 h 60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954" h="603">
                  <a:moveTo>
                    <a:pt x="1954" y="574"/>
                  </a:moveTo>
                  <a:cubicBezTo>
                    <a:pt x="1954" y="574"/>
                    <a:pt x="1871" y="588"/>
                    <a:pt x="1812" y="575"/>
                  </a:cubicBezTo>
                  <a:cubicBezTo>
                    <a:pt x="1772" y="566"/>
                    <a:pt x="1746" y="555"/>
                    <a:pt x="1726" y="546"/>
                  </a:cubicBezTo>
                  <a:cubicBezTo>
                    <a:pt x="1716" y="542"/>
                    <a:pt x="1709" y="535"/>
                    <a:pt x="1702" y="529"/>
                  </a:cubicBezTo>
                  <a:cubicBezTo>
                    <a:pt x="1697" y="525"/>
                    <a:pt x="1687" y="508"/>
                    <a:pt x="1680" y="509"/>
                  </a:cubicBezTo>
                  <a:cubicBezTo>
                    <a:pt x="1673" y="511"/>
                    <a:pt x="1664" y="531"/>
                    <a:pt x="1660" y="537"/>
                  </a:cubicBezTo>
                  <a:cubicBezTo>
                    <a:pt x="1658" y="540"/>
                    <a:pt x="1656" y="542"/>
                    <a:pt x="1653" y="545"/>
                  </a:cubicBezTo>
                  <a:cubicBezTo>
                    <a:pt x="1623" y="568"/>
                    <a:pt x="1576" y="591"/>
                    <a:pt x="1526" y="590"/>
                  </a:cubicBezTo>
                  <a:cubicBezTo>
                    <a:pt x="1410" y="588"/>
                    <a:pt x="1398" y="525"/>
                    <a:pt x="1369" y="525"/>
                  </a:cubicBezTo>
                  <a:cubicBezTo>
                    <a:pt x="1340" y="525"/>
                    <a:pt x="1362" y="587"/>
                    <a:pt x="1278" y="583"/>
                  </a:cubicBezTo>
                  <a:cubicBezTo>
                    <a:pt x="1215" y="580"/>
                    <a:pt x="1192" y="550"/>
                    <a:pt x="1186" y="544"/>
                  </a:cubicBezTo>
                  <a:cubicBezTo>
                    <a:pt x="1179" y="536"/>
                    <a:pt x="1172" y="529"/>
                    <a:pt x="1165" y="521"/>
                  </a:cubicBezTo>
                  <a:cubicBezTo>
                    <a:pt x="1155" y="511"/>
                    <a:pt x="1152" y="513"/>
                    <a:pt x="1145" y="525"/>
                  </a:cubicBezTo>
                  <a:cubicBezTo>
                    <a:pt x="1136" y="538"/>
                    <a:pt x="1124" y="560"/>
                    <a:pt x="1111" y="574"/>
                  </a:cubicBezTo>
                  <a:cubicBezTo>
                    <a:pt x="1093" y="587"/>
                    <a:pt x="1070" y="603"/>
                    <a:pt x="1005" y="603"/>
                  </a:cubicBezTo>
                  <a:cubicBezTo>
                    <a:pt x="942" y="603"/>
                    <a:pt x="912" y="581"/>
                    <a:pt x="892" y="561"/>
                  </a:cubicBezTo>
                  <a:cubicBezTo>
                    <a:pt x="889" y="556"/>
                    <a:pt x="884" y="551"/>
                    <a:pt x="881" y="547"/>
                  </a:cubicBezTo>
                  <a:cubicBezTo>
                    <a:pt x="877" y="540"/>
                    <a:pt x="874" y="534"/>
                    <a:pt x="872" y="527"/>
                  </a:cubicBezTo>
                  <a:cubicBezTo>
                    <a:pt x="870" y="519"/>
                    <a:pt x="868" y="512"/>
                    <a:pt x="867" y="504"/>
                  </a:cubicBezTo>
                  <a:cubicBezTo>
                    <a:pt x="866" y="497"/>
                    <a:pt x="866" y="485"/>
                    <a:pt x="861" y="481"/>
                  </a:cubicBezTo>
                  <a:cubicBezTo>
                    <a:pt x="849" y="488"/>
                    <a:pt x="844" y="511"/>
                    <a:pt x="837" y="523"/>
                  </a:cubicBezTo>
                  <a:cubicBezTo>
                    <a:pt x="833" y="530"/>
                    <a:pt x="828" y="535"/>
                    <a:pt x="822" y="541"/>
                  </a:cubicBezTo>
                  <a:cubicBezTo>
                    <a:pt x="809" y="551"/>
                    <a:pt x="799" y="565"/>
                    <a:pt x="768" y="565"/>
                  </a:cubicBezTo>
                  <a:cubicBezTo>
                    <a:pt x="754" y="565"/>
                    <a:pt x="743" y="563"/>
                    <a:pt x="735" y="560"/>
                  </a:cubicBezTo>
                  <a:cubicBezTo>
                    <a:pt x="733" y="559"/>
                    <a:pt x="732" y="558"/>
                    <a:pt x="730" y="557"/>
                  </a:cubicBezTo>
                  <a:cubicBezTo>
                    <a:pt x="717" y="547"/>
                    <a:pt x="708" y="535"/>
                    <a:pt x="702" y="519"/>
                  </a:cubicBezTo>
                  <a:cubicBezTo>
                    <a:pt x="698" y="510"/>
                    <a:pt x="697" y="470"/>
                    <a:pt x="684" y="479"/>
                  </a:cubicBezTo>
                  <a:cubicBezTo>
                    <a:pt x="677" y="483"/>
                    <a:pt x="677" y="496"/>
                    <a:pt x="676" y="503"/>
                  </a:cubicBezTo>
                  <a:cubicBezTo>
                    <a:pt x="673" y="513"/>
                    <a:pt x="670" y="522"/>
                    <a:pt x="666" y="531"/>
                  </a:cubicBezTo>
                  <a:cubicBezTo>
                    <a:pt x="662" y="538"/>
                    <a:pt x="656" y="546"/>
                    <a:pt x="649" y="553"/>
                  </a:cubicBezTo>
                  <a:cubicBezTo>
                    <a:pt x="630" y="564"/>
                    <a:pt x="607" y="595"/>
                    <a:pt x="554" y="595"/>
                  </a:cubicBezTo>
                  <a:cubicBezTo>
                    <a:pt x="511" y="595"/>
                    <a:pt x="457" y="586"/>
                    <a:pt x="414" y="548"/>
                  </a:cubicBezTo>
                  <a:cubicBezTo>
                    <a:pt x="405" y="540"/>
                    <a:pt x="404" y="500"/>
                    <a:pt x="389" y="509"/>
                  </a:cubicBezTo>
                  <a:cubicBezTo>
                    <a:pt x="383" y="514"/>
                    <a:pt x="379" y="525"/>
                    <a:pt x="374" y="531"/>
                  </a:cubicBezTo>
                  <a:cubicBezTo>
                    <a:pt x="367" y="538"/>
                    <a:pt x="359" y="547"/>
                    <a:pt x="351" y="554"/>
                  </a:cubicBezTo>
                  <a:cubicBezTo>
                    <a:pt x="348" y="556"/>
                    <a:pt x="345" y="559"/>
                    <a:pt x="342" y="561"/>
                  </a:cubicBezTo>
                  <a:cubicBezTo>
                    <a:pt x="327" y="571"/>
                    <a:pt x="306" y="580"/>
                    <a:pt x="266" y="580"/>
                  </a:cubicBezTo>
                  <a:cubicBezTo>
                    <a:pt x="235" y="580"/>
                    <a:pt x="212" y="575"/>
                    <a:pt x="194" y="567"/>
                  </a:cubicBezTo>
                  <a:cubicBezTo>
                    <a:pt x="186" y="561"/>
                    <a:pt x="178" y="555"/>
                    <a:pt x="175" y="552"/>
                  </a:cubicBezTo>
                  <a:cubicBezTo>
                    <a:pt x="165" y="541"/>
                    <a:pt x="157" y="528"/>
                    <a:pt x="153" y="513"/>
                  </a:cubicBezTo>
                  <a:cubicBezTo>
                    <a:pt x="151" y="504"/>
                    <a:pt x="150" y="496"/>
                    <a:pt x="149" y="487"/>
                  </a:cubicBezTo>
                  <a:cubicBezTo>
                    <a:pt x="148" y="480"/>
                    <a:pt x="149" y="465"/>
                    <a:pt x="143" y="461"/>
                  </a:cubicBezTo>
                  <a:cubicBezTo>
                    <a:pt x="132" y="475"/>
                    <a:pt x="131" y="497"/>
                    <a:pt x="121" y="513"/>
                  </a:cubicBezTo>
                  <a:cubicBezTo>
                    <a:pt x="115" y="525"/>
                    <a:pt x="103" y="538"/>
                    <a:pt x="91" y="547"/>
                  </a:cubicBezTo>
                  <a:cubicBezTo>
                    <a:pt x="74" y="554"/>
                    <a:pt x="49" y="563"/>
                    <a:pt x="0" y="566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70" y="54"/>
                    <a:pt x="112" y="69"/>
                  </a:cubicBezTo>
                  <a:cubicBezTo>
                    <a:pt x="165" y="87"/>
                    <a:pt x="158" y="110"/>
                    <a:pt x="177" y="111"/>
                  </a:cubicBezTo>
                  <a:cubicBezTo>
                    <a:pt x="189" y="112"/>
                    <a:pt x="256" y="42"/>
                    <a:pt x="319" y="46"/>
                  </a:cubicBezTo>
                  <a:cubicBezTo>
                    <a:pt x="362" y="48"/>
                    <a:pt x="389" y="70"/>
                    <a:pt x="412" y="84"/>
                  </a:cubicBezTo>
                  <a:cubicBezTo>
                    <a:pt x="418" y="89"/>
                    <a:pt x="423" y="95"/>
                    <a:pt x="427" y="103"/>
                  </a:cubicBezTo>
                  <a:cubicBezTo>
                    <a:pt x="430" y="110"/>
                    <a:pt x="434" y="143"/>
                    <a:pt x="444" y="141"/>
                  </a:cubicBezTo>
                  <a:cubicBezTo>
                    <a:pt x="452" y="140"/>
                    <a:pt x="452" y="119"/>
                    <a:pt x="454" y="113"/>
                  </a:cubicBezTo>
                  <a:cubicBezTo>
                    <a:pt x="456" y="106"/>
                    <a:pt x="459" y="100"/>
                    <a:pt x="465" y="95"/>
                  </a:cubicBezTo>
                  <a:cubicBezTo>
                    <a:pt x="467" y="93"/>
                    <a:pt x="470" y="91"/>
                    <a:pt x="472" y="89"/>
                  </a:cubicBezTo>
                  <a:cubicBezTo>
                    <a:pt x="494" y="81"/>
                    <a:pt x="518" y="67"/>
                    <a:pt x="551" y="67"/>
                  </a:cubicBezTo>
                  <a:cubicBezTo>
                    <a:pt x="587" y="67"/>
                    <a:pt x="593" y="79"/>
                    <a:pt x="609" y="85"/>
                  </a:cubicBezTo>
                  <a:cubicBezTo>
                    <a:pt x="610" y="86"/>
                    <a:pt x="611" y="88"/>
                    <a:pt x="613" y="89"/>
                  </a:cubicBezTo>
                  <a:cubicBezTo>
                    <a:pt x="620" y="99"/>
                    <a:pt x="630" y="111"/>
                    <a:pt x="644" y="105"/>
                  </a:cubicBezTo>
                  <a:cubicBezTo>
                    <a:pt x="655" y="100"/>
                    <a:pt x="664" y="87"/>
                    <a:pt x="672" y="79"/>
                  </a:cubicBezTo>
                  <a:cubicBezTo>
                    <a:pt x="674" y="77"/>
                    <a:pt x="675" y="76"/>
                    <a:pt x="677" y="74"/>
                  </a:cubicBezTo>
                  <a:cubicBezTo>
                    <a:pt x="692" y="68"/>
                    <a:pt x="707" y="61"/>
                    <a:pt x="732" y="61"/>
                  </a:cubicBezTo>
                  <a:cubicBezTo>
                    <a:pt x="753" y="61"/>
                    <a:pt x="768" y="65"/>
                    <a:pt x="782" y="69"/>
                  </a:cubicBezTo>
                  <a:cubicBezTo>
                    <a:pt x="790" y="73"/>
                    <a:pt x="797" y="79"/>
                    <a:pt x="802" y="87"/>
                  </a:cubicBezTo>
                  <a:cubicBezTo>
                    <a:pt x="808" y="96"/>
                    <a:pt x="811" y="116"/>
                    <a:pt x="824" y="114"/>
                  </a:cubicBezTo>
                  <a:cubicBezTo>
                    <a:pt x="847" y="111"/>
                    <a:pt x="847" y="75"/>
                    <a:pt x="862" y="57"/>
                  </a:cubicBezTo>
                  <a:cubicBezTo>
                    <a:pt x="899" y="8"/>
                    <a:pt x="929" y="0"/>
                    <a:pt x="969" y="1"/>
                  </a:cubicBezTo>
                  <a:cubicBezTo>
                    <a:pt x="1050" y="1"/>
                    <a:pt x="1074" y="52"/>
                    <a:pt x="1093" y="77"/>
                  </a:cubicBezTo>
                  <a:cubicBezTo>
                    <a:pt x="1100" y="93"/>
                    <a:pt x="1095" y="113"/>
                    <a:pt x="1105" y="126"/>
                  </a:cubicBezTo>
                  <a:cubicBezTo>
                    <a:pt x="1123" y="136"/>
                    <a:pt x="1135" y="96"/>
                    <a:pt x="1142" y="84"/>
                  </a:cubicBezTo>
                  <a:cubicBezTo>
                    <a:pt x="1145" y="80"/>
                    <a:pt x="1148" y="76"/>
                    <a:pt x="1151" y="72"/>
                  </a:cubicBezTo>
                  <a:cubicBezTo>
                    <a:pt x="1175" y="54"/>
                    <a:pt x="1204" y="28"/>
                    <a:pt x="1265" y="28"/>
                  </a:cubicBezTo>
                  <a:cubicBezTo>
                    <a:pt x="1282" y="28"/>
                    <a:pt x="1301" y="39"/>
                    <a:pt x="1319" y="49"/>
                  </a:cubicBezTo>
                  <a:cubicBezTo>
                    <a:pt x="1331" y="61"/>
                    <a:pt x="1342" y="79"/>
                    <a:pt x="1346" y="87"/>
                  </a:cubicBezTo>
                  <a:cubicBezTo>
                    <a:pt x="1354" y="100"/>
                    <a:pt x="1363" y="142"/>
                    <a:pt x="1377" y="112"/>
                  </a:cubicBezTo>
                  <a:cubicBezTo>
                    <a:pt x="1386" y="94"/>
                    <a:pt x="1388" y="75"/>
                    <a:pt x="1397" y="57"/>
                  </a:cubicBezTo>
                  <a:cubicBezTo>
                    <a:pt x="1410" y="54"/>
                    <a:pt x="1424" y="50"/>
                    <a:pt x="1443" y="50"/>
                  </a:cubicBezTo>
                  <a:cubicBezTo>
                    <a:pt x="1481" y="50"/>
                    <a:pt x="1518" y="75"/>
                    <a:pt x="1581" y="73"/>
                  </a:cubicBezTo>
                  <a:cubicBezTo>
                    <a:pt x="1644" y="71"/>
                    <a:pt x="1633" y="55"/>
                    <a:pt x="1691" y="55"/>
                  </a:cubicBezTo>
                  <a:cubicBezTo>
                    <a:pt x="1742" y="55"/>
                    <a:pt x="1823" y="78"/>
                    <a:pt x="1823" y="78"/>
                  </a:cubicBezTo>
                  <a:cubicBezTo>
                    <a:pt x="1841" y="75"/>
                    <a:pt x="1838" y="111"/>
                    <a:pt x="1838" y="122"/>
                  </a:cubicBezTo>
                  <a:cubicBezTo>
                    <a:pt x="1838" y="129"/>
                    <a:pt x="1838" y="142"/>
                    <a:pt x="1849" y="135"/>
                  </a:cubicBezTo>
                  <a:cubicBezTo>
                    <a:pt x="1856" y="131"/>
                    <a:pt x="1860" y="114"/>
                    <a:pt x="1863" y="107"/>
                  </a:cubicBezTo>
                  <a:cubicBezTo>
                    <a:pt x="1869" y="94"/>
                    <a:pt x="1874" y="81"/>
                    <a:pt x="1883" y="71"/>
                  </a:cubicBezTo>
                  <a:cubicBezTo>
                    <a:pt x="1904" y="53"/>
                    <a:pt x="1913" y="60"/>
                    <a:pt x="1954" y="60"/>
                  </a:cubicBezTo>
                  <a:lnTo>
                    <a:pt x="1954" y="574"/>
                  </a:lnTo>
                  <a:close/>
                </a:path>
              </a:pathLst>
            </a:custGeom>
            <a:solidFill>
              <a:srgbClr val="F9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5ABEFBC-0B66-4C68-ACCE-37D98884A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" y="2846"/>
              <a:ext cx="4250" cy="318"/>
            </a:xfrm>
            <a:custGeom>
              <a:avLst/>
              <a:gdLst>
                <a:gd name="T0" fmla="*/ 18531 w 1954"/>
                <a:gd name="T1" fmla="*/ 1100 h 137"/>
                <a:gd name="T2" fmla="*/ 17207 w 1954"/>
                <a:gd name="T3" fmla="*/ 388 h 137"/>
                <a:gd name="T4" fmla="*/ 15754 w 1954"/>
                <a:gd name="T5" fmla="*/ 1288 h 137"/>
                <a:gd name="T6" fmla="*/ 14107 w 1954"/>
                <a:gd name="T7" fmla="*/ 587 h 137"/>
                <a:gd name="T8" fmla="*/ 13152 w 1954"/>
                <a:gd name="T9" fmla="*/ 1202 h 137"/>
                <a:gd name="T10" fmla="*/ 11908 w 1954"/>
                <a:gd name="T11" fmla="*/ 710 h 137"/>
                <a:gd name="T12" fmla="*/ 10360 w 1954"/>
                <a:gd name="T13" fmla="*/ 1223 h 137"/>
                <a:gd name="T14" fmla="*/ 8696 w 1954"/>
                <a:gd name="T15" fmla="*/ 522 h 137"/>
                <a:gd name="T16" fmla="*/ 7915 w 1954"/>
                <a:gd name="T17" fmla="*/ 1202 h 137"/>
                <a:gd name="T18" fmla="*/ 7017 w 1954"/>
                <a:gd name="T19" fmla="*/ 624 h 137"/>
                <a:gd name="T20" fmla="*/ 5720 w 1954"/>
                <a:gd name="T21" fmla="*/ 1488 h 137"/>
                <a:gd name="T22" fmla="*/ 4135 w 1954"/>
                <a:gd name="T23" fmla="*/ 599 h 137"/>
                <a:gd name="T24" fmla="*/ 2749 w 1954"/>
                <a:gd name="T25" fmla="*/ 1363 h 137"/>
                <a:gd name="T26" fmla="*/ 1244 w 1954"/>
                <a:gd name="T27" fmla="*/ 313 h 137"/>
                <a:gd name="T28" fmla="*/ 0 w 1954"/>
                <a:gd name="T29" fmla="*/ 1089 h 137"/>
                <a:gd name="T30" fmla="*/ 0 w 1954"/>
                <a:gd name="T31" fmla="*/ 1428 h 137"/>
                <a:gd name="T32" fmla="*/ 1216 w 1954"/>
                <a:gd name="T33" fmla="*/ 861 h 137"/>
                <a:gd name="T34" fmla="*/ 2738 w 1954"/>
                <a:gd name="T35" fmla="*/ 1648 h 137"/>
                <a:gd name="T36" fmla="*/ 4135 w 1954"/>
                <a:gd name="T37" fmla="*/ 949 h 137"/>
                <a:gd name="T38" fmla="*/ 5709 w 1954"/>
                <a:gd name="T39" fmla="*/ 1639 h 137"/>
                <a:gd name="T40" fmla="*/ 7017 w 1954"/>
                <a:gd name="T41" fmla="*/ 1061 h 137"/>
                <a:gd name="T42" fmla="*/ 7900 w 1954"/>
                <a:gd name="T43" fmla="*/ 1428 h 137"/>
                <a:gd name="T44" fmla="*/ 8850 w 1954"/>
                <a:gd name="T45" fmla="*/ 949 h 137"/>
                <a:gd name="T46" fmla="*/ 10360 w 1954"/>
                <a:gd name="T47" fmla="*/ 1562 h 137"/>
                <a:gd name="T48" fmla="*/ 11908 w 1954"/>
                <a:gd name="T49" fmla="*/ 840 h 137"/>
                <a:gd name="T50" fmla="*/ 13142 w 1954"/>
                <a:gd name="T51" fmla="*/ 1428 h 137"/>
                <a:gd name="T52" fmla="*/ 14088 w 1954"/>
                <a:gd name="T53" fmla="*/ 812 h 137"/>
                <a:gd name="T54" fmla="*/ 15754 w 1954"/>
                <a:gd name="T55" fmla="*/ 1639 h 137"/>
                <a:gd name="T56" fmla="*/ 17207 w 1954"/>
                <a:gd name="T57" fmla="*/ 738 h 137"/>
                <a:gd name="T58" fmla="*/ 18801 w 1954"/>
                <a:gd name="T59" fmla="*/ 1390 h 137"/>
                <a:gd name="T60" fmla="*/ 20106 w 1954"/>
                <a:gd name="T61" fmla="*/ 1551 h 137"/>
                <a:gd name="T62" fmla="*/ 20106 w 1954"/>
                <a:gd name="T63" fmla="*/ 1212 h 137"/>
                <a:gd name="T64" fmla="*/ 18531 w 1954"/>
                <a:gd name="T65" fmla="*/ 1100 h 1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954" h="137">
                  <a:moveTo>
                    <a:pt x="1801" y="88"/>
                  </a:moveTo>
                  <a:cubicBezTo>
                    <a:pt x="1745" y="62"/>
                    <a:pt x="1702" y="0"/>
                    <a:pt x="1672" y="31"/>
                  </a:cubicBezTo>
                  <a:cubicBezTo>
                    <a:pt x="1642" y="63"/>
                    <a:pt x="1586" y="105"/>
                    <a:pt x="1531" y="103"/>
                  </a:cubicBezTo>
                  <a:cubicBezTo>
                    <a:pt x="1415" y="101"/>
                    <a:pt x="1400" y="47"/>
                    <a:pt x="1371" y="47"/>
                  </a:cubicBezTo>
                  <a:cubicBezTo>
                    <a:pt x="1342" y="47"/>
                    <a:pt x="1363" y="96"/>
                    <a:pt x="1278" y="96"/>
                  </a:cubicBezTo>
                  <a:cubicBezTo>
                    <a:pt x="1193" y="96"/>
                    <a:pt x="1212" y="57"/>
                    <a:pt x="1157" y="57"/>
                  </a:cubicBezTo>
                  <a:cubicBezTo>
                    <a:pt x="1102" y="57"/>
                    <a:pt x="1119" y="98"/>
                    <a:pt x="1007" y="98"/>
                  </a:cubicBezTo>
                  <a:cubicBezTo>
                    <a:pt x="894" y="98"/>
                    <a:pt x="895" y="44"/>
                    <a:pt x="845" y="42"/>
                  </a:cubicBezTo>
                  <a:cubicBezTo>
                    <a:pt x="811" y="41"/>
                    <a:pt x="816" y="96"/>
                    <a:pt x="769" y="96"/>
                  </a:cubicBezTo>
                  <a:cubicBezTo>
                    <a:pt x="722" y="96"/>
                    <a:pt x="717" y="50"/>
                    <a:pt x="682" y="50"/>
                  </a:cubicBezTo>
                  <a:cubicBezTo>
                    <a:pt x="646" y="50"/>
                    <a:pt x="640" y="119"/>
                    <a:pt x="556" y="119"/>
                  </a:cubicBezTo>
                  <a:cubicBezTo>
                    <a:pt x="472" y="119"/>
                    <a:pt x="455" y="48"/>
                    <a:pt x="402" y="48"/>
                  </a:cubicBezTo>
                  <a:cubicBezTo>
                    <a:pt x="350" y="48"/>
                    <a:pt x="357" y="108"/>
                    <a:pt x="267" y="109"/>
                  </a:cubicBezTo>
                  <a:cubicBezTo>
                    <a:pt x="201" y="110"/>
                    <a:pt x="187" y="25"/>
                    <a:pt x="121" y="25"/>
                  </a:cubicBezTo>
                  <a:cubicBezTo>
                    <a:pt x="89" y="25"/>
                    <a:pt x="93" y="80"/>
                    <a:pt x="0" y="87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93" y="108"/>
                    <a:pt x="86" y="69"/>
                    <a:pt x="118" y="69"/>
                  </a:cubicBezTo>
                  <a:cubicBezTo>
                    <a:pt x="185" y="69"/>
                    <a:pt x="176" y="132"/>
                    <a:pt x="266" y="132"/>
                  </a:cubicBezTo>
                  <a:cubicBezTo>
                    <a:pt x="356" y="132"/>
                    <a:pt x="350" y="76"/>
                    <a:pt x="402" y="76"/>
                  </a:cubicBezTo>
                  <a:cubicBezTo>
                    <a:pt x="455" y="76"/>
                    <a:pt x="472" y="131"/>
                    <a:pt x="555" y="131"/>
                  </a:cubicBezTo>
                  <a:cubicBezTo>
                    <a:pt x="639" y="131"/>
                    <a:pt x="647" y="85"/>
                    <a:pt x="682" y="85"/>
                  </a:cubicBezTo>
                  <a:cubicBezTo>
                    <a:pt x="717" y="85"/>
                    <a:pt x="721" y="114"/>
                    <a:pt x="768" y="114"/>
                  </a:cubicBezTo>
                  <a:cubicBezTo>
                    <a:pt x="816" y="114"/>
                    <a:pt x="826" y="74"/>
                    <a:pt x="860" y="76"/>
                  </a:cubicBezTo>
                  <a:cubicBezTo>
                    <a:pt x="910" y="78"/>
                    <a:pt x="894" y="125"/>
                    <a:pt x="1007" y="125"/>
                  </a:cubicBezTo>
                  <a:cubicBezTo>
                    <a:pt x="1119" y="125"/>
                    <a:pt x="1102" y="67"/>
                    <a:pt x="1157" y="67"/>
                  </a:cubicBezTo>
                  <a:cubicBezTo>
                    <a:pt x="1212" y="67"/>
                    <a:pt x="1192" y="114"/>
                    <a:pt x="1277" y="114"/>
                  </a:cubicBezTo>
                  <a:cubicBezTo>
                    <a:pt x="1362" y="114"/>
                    <a:pt x="1340" y="65"/>
                    <a:pt x="1369" y="65"/>
                  </a:cubicBezTo>
                  <a:cubicBezTo>
                    <a:pt x="1398" y="65"/>
                    <a:pt x="1415" y="128"/>
                    <a:pt x="1531" y="131"/>
                  </a:cubicBezTo>
                  <a:cubicBezTo>
                    <a:pt x="1586" y="132"/>
                    <a:pt x="1642" y="90"/>
                    <a:pt x="1672" y="59"/>
                  </a:cubicBezTo>
                  <a:cubicBezTo>
                    <a:pt x="1702" y="27"/>
                    <a:pt x="1771" y="84"/>
                    <a:pt x="1827" y="111"/>
                  </a:cubicBezTo>
                  <a:cubicBezTo>
                    <a:pt x="1883" y="137"/>
                    <a:pt x="1954" y="124"/>
                    <a:pt x="1954" y="124"/>
                  </a:cubicBezTo>
                  <a:cubicBezTo>
                    <a:pt x="1954" y="97"/>
                    <a:pt x="1954" y="97"/>
                    <a:pt x="1954" y="97"/>
                  </a:cubicBezTo>
                  <a:cubicBezTo>
                    <a:pt x="1954" y="97"/>
                    <a:pt x="1857" y="115"/>
                    <a:pt x="1801" y="88"/>
                  </a:cubicBezTo>
                  <a:close/>
                </a:path>
              </a:pathLst>
            </a:custGeom>
            <a:solidFill>
              <a:srgbClr val="EE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50">
              <a:extLst>
                <a:ext uri="{FF2B5EF4-FFF2-40B4-BE49-F238E27FC236}">
                  <a16:creationId xmlns:a16="http://schemas.microsoft.com/office/drawing/2014/main" id="{2179FD40-882C-4027-A1B8-D2E104808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" y="2591"/>
              <a:ext cx="4250" cy="422"/>
            </a:xfrm>
            <a:custGeom>
              <a:avLst/>
              <a:gdLst>
                <a:gd name="T0" fmla="*/ 18644 w 1954"/>
                <a:gd name="T1" fmla="*/ 1419 h 182"/>
                <a:gd name="T2" fmla="*/ 17768 w 1954"/>
                <a:gd name="T3" fmla="*/ 1060 h 182"/>
                <a:gd name="T4" fmla="*/ 17513 w 1954"/>
                <a:gd name="T5" fmla="*/ 849 h 182"/>
                <a:gd name="T6" fmla="*/ 17287 w 1954"/>
                <a:gd name="T7" fmla="*/ 596 h 182"/>
                <a:gd name="T8" fmla="*/ 17083 w 1954"/>
                <a:gd name="T9" fmla="*/ 946 h 182"/>
                <a:gd name="T10" fmla="*/ 17017 w 1954"/>
                <a:gd name="T11" fmla="*/ 1032 h 182"/>
                <a:gd name="T12" fmla="*/ 15710 w 1954"/>
                <a:gd name="T13" fmla="*/ 1607 h 182"/>
                <a:gd name="T14" fmla="*/ 14088 w 1954"/>
                <a:gd name="T15" fmla="*/ 795 h 182"/>
                <a:gd name="T16" fmla="*/ 13152 w 1954"/>
                <a:gd name="T17" fmla="*/ 1521 h 182"/>
                <a:gd name="T18" fmla="*/ 12206 w 1954"/>
                <a:gd name="T19" fmla="*/ 1023 h 182"/>
                <a:gd name="T20" fmla="*/ 11989 w 1954"/>
                <a:gd name="T21" fmla="*/ 747 h 182"/>
                <a:gd name="T22" fmla="*/ 11780 w 1954"/>
                <a:gd name="T23" fmla="*/ 795 h 182"/>
                <a:gd name="T24" fmla="*/ 11430 w 1954"/>
                <a:gd name="T25" fmla="*/ 1407 h 182"/>
                <a:gd name="T26" fmla="*/ 10342 w 1954"/>
                <a:gd name="T27" fmla="*/ 1769 h 182"/>
                <a:gd name="T28" fmla="*/ 9179 w 1954"/>
                <a:gd name="T29" fmla="*/ 1247 h 182"/>
                <a:gd name="T30" fmla="*/ 9063 w 1954"/>
                <a:gd name="T31" fmla="*/ 1060 h 182"/>
                <a:gd name="T32" fmla="*/ 8974 w 1954"/>
                <a:gd name="T33" fmla="*/ 823 h 182"/>
                <a:gd name="T34" fmla="*/ 8922 w 1954"/>
                <a:gd name="T35" fmla="*/ 522 h 182"/>
                <a:gd name="T36" fmla="*/ 8861 w 1954"/>
                <a:gd name="T37" fmla="*/ 248 h 182"/>
                <a:gd name="T38" fmla="*/ 8611 w 1954"/>
                <a:gd name="T39" fmla="*/ 774 h 182"/>
                <a:gd name="T40" fmla="*/ 8459 w 1954"/>
                <a:gd name="T41" fmla="*/ 995 h 182"/>
                <a:gd name="T42" fmla="*/ 7900 w 1954"/>
                <a:gd name="T43" fmla="*/ 1296 h 182"/>
                <a:gd name="T44" fmla="*/ 7565 w 1954"/>
                <a:gd name="T45" fmla="*/ 1220 h 182"/>
                <a:gd name="T46" fmla="*/ 7521 w 1954"/>
                <a:gd name="T47" fmla="*/ 1183 h 182"/>
                <a:gd name="T48" fmla="*/ 7223 w 1954"/>
                <a:gd name="T49" fmla="*/ 710 h 182"/>
                <a:gd name="T50" fmla="*/ 7038 w 1954"/>
                <a:gd name="T51" fmla="*/ 209 h 182"/>
                <a:gd name="T52" fmla="*/ 6954 w 1954"/>
                <a:gd name="T53" fmla="*/ 522 h 182"/>
                <a:gd name="T54" fmla="*/ 6856 w 1954"/>
                <a:gd name="T55" fmla="*/ 860 h 182"/>
                <a:gd name="T56" fmla="*/ 6680 w 1954"/>
                <a:gd name="T57" fmla="*/ 1145 h 182"/>
                <a:gd name="T58" fmla="*/ 5701 w 1954"/>
                <a:gd name="T59" fmla="*/ 1656 h 182"/>
                <a:gd name="T60" fmla="*/ 4259 w 1954"/>
                <a:gd name="T61" fmla="*/ 1069 h 182"/>
                <a:gd name="T62" fmla="*/ 4011 w 1954"/>
                <a:gd name="T63" fmla="*/ 596 h 182"/>
                <a:gd name="T64" fmla="*/ 3845 w 1954"/>
                <a:gd name="T65" fmla="*/ 860 h 182"/>
                <a:gd name="T66" fmla="*/ 3624 w 1954"/>
                <a:gd name="T67" fmla="*/ 1145 h 182"/>
                <a:gd name="T68" fmla="*/ 3519 w 1954"/>
                <a:gd name="T69" fmla="*/ 1247 h 182"/>
                <a:gd name="T70" fmla="*/ 2738 w 1954"/>
                <a:gd name="T71" fmla="*/ 1484 h 182"/>
                <a:gd name="T72" fmla="*/ 2005 w 1954"/>
                <a:gd name="T73" fmla="*/ 1322 h 182"/>
                <a:gd name="T74" fmla="*/ 1803 w 1954"/>
                <a:gd name="T75" fmla="*/ 1134 h 182"/>
                <a:gd name="T76" fmla="*/ 1575 w 1954"/>
                <a:gd name="T77" fmla="*/ 652 h 182"/>
                <a:gd name="T78" fmla="*/ 1533 w 1954"/>
                <a:gd name="T79" fmla="*/ 322 h 182"/>
                <a:gd name="T80" fmla="*/ 1470 w 1954"/>
                <a:gd name="T81" fmla="*/ 0 h 182"/>
                <a:gd name="T82" fmla="*/ 1253 w 1954"/>
                <a:gd name="T83" fmla="*/ 652 h 182"/>
                <a:gd name="T84" fmla="*/ 937 w 1954"/>
                <a:gd name="T85" fmla="*/ 1069 h 182"/>
                <a:gd name="T86" fmla="*/ 0 w 1954"/>
                <a:gd name="T87" fmla="*/ 1296 h 182"/>
                <a:gd name="T88" fmla="*/ 0 w 1954"/>
                <a:gd name="T89" fmla="*/ 1969 h 182"/>
                <a:gd name="T90" fmla="*/ 1216 w 1954"/>
                <a:gd name="T91" fmla="*/ 1512 h 182"/>
                <a:gd name="T92" fmla="*/ 2725 w 1954"/>
                <a:gd name="T93" fmla="*/ 2268 h 182"/>
                <a:gd name="T94" fmla="*/ 4046 w 1954"/>
                <a:gd name="T95" fmla="*/ 1758 h 182"/>
                <a:gd name="T96" fmla="*/ 5709 w 1954"/>
                <a:gd name="T97" fmla="*/ 2145 h 182"/>
                <a:gd name="T98" fmla="*/ 7017 w 1954"/>
                <a:gd name="T99" fmla="*/ 1672 h 182"/>
                <a:gd name="T100" fmla="*/ 7900 w 1954"/>
                <a:gd name="T101" fmla="*/ 1969 h 182"/>
                <a:gd name="T102" fmla="*/ 8624 w 1954"/>
                <a:gd name="T103" fmla="*/ 1732 h 182"/>
                <a:gd name="T104" fmla="*/ 10384 w 1954"/>
                <a:gd name="T105" fmla="*/ 2268 h 182"/>
                <a:gd name="T106" fmla="*/ 11893 w 1954"/>
                <a:gd name="T107" fmla="*/ 1855 h 182"/>
                <a:gd name="T108" fmla="*/ 13109 w 1954"/>
                <a:gd name="T109" fmla="*/ 2119 h 182"/>
                <a:gd name="T110" fmla="*/ 14107 w 1954"/>
                <a:gd name="T111" fmla="*/ 1748 h 182"/>
                <a:gd name="T112" fmla="*/ 15754 w 1954"/>
                <a:gd name="T113" fmla="*/ 2145 h 182"/>
                <a:gd name="T114" fmla="*/ 17172 w 1954"/>
                <a:gd name="T115" fmla="*/ 1549 h 182"/>
                <a:gd name="T116" fmla="*/ 18479 w 1954"/>
                <a:gd name="T117" fmla="*/ 1969 h 182"/>
                <a:gd name="T118" fmla="*/ 20106 w 1954"/>
                <a:gd name="T119" fmla="*/ 2071 h 182"/>
                <a:gd name="T120" fmla="*/ 20106 w 1954"/>
                <a:gd name="T121" fmla="*/ 1398 h 182"/>
                <a:gd name="T122" fmla="*/ 18644 w 1954"/>
                <a:gd name="T123" fmla="*/ 1419 h 18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954" h="182">
                  <a:moveTo>
                    <a:pt x="1812" y="114"/>
                  </a:moveTo>
                  <a:cubicBezTo>
                    <a:pt x="1773" y="105"/>
                    <a:pt x="1746" y="94"/>
                    <a:pt x="1727" y="85"/>
                  </a:cubicBezTo>
                  <a:cubicBezTo>
                    <a:pt x="1716" y="81"/>
                    <a:pt x="1709" y="74"/>
                    <a:pt x="1702" y="68"/>
                  </a:cubicBezTo>
                  <a:cubicBezTo>
                    <a:pt x="1697" y="64"/>
                    <a:pt x="1688" y="47"/>
                    <a:pt x="1680" y="48"/>
                  </a:cubicBezTo>
                  <a:cubicBezTo>
                    <a:pt x="1673" y="49"/>
                    <a:pt x="1665" y="70"/>
                    <a:pt x="1660" y="76"/>
                  </a:cubicBezTo>
                  <a:cubicBezTo>
                    <a:pt x="1658" y="78"/>
                    <a:pt x="1656" y="81"/>
                    <a:pt x="1654" y="83"/>
                  </a:cubicBezTo>
                  <a:cubicBezTo>
                    <a:pt x="1623" y="107"/>
                    <a:pt x="1576" y="130"/>
                    <a:pt x="1527" y="129"/>
                  </a:cubicBezTo>
                  <a:cubicBezTo>
                    <a:pt x="1410" y="126"/>
                    <a:pt x="1398" y="64"/>
                    <a:pt x="1369" y="64"/>
                  </a:cubicBezTo>
                  <a:cubicBezTo>
                    <a:pt x="1340" y="64"/>
                    <a:pt x="1363" y="126"/>
                    <a:pt x="1278" y="122"/>
                  </a:cubicBezTo>
                  <a:cubicBezTo>
                    <a:pt x="1216" y="119"/>
                    <a:pt x="1192" y="89"/>
                    <a:pt x="1186" y="82"/>
                  </a:cubicBezTo>
                  <a:cubicBezTo>
                    <a:pt x="1180" y="75"/>
                    <a:pt x="1173" y="67"/>
                    <a:pt x="1165" y="60"/>
                  </a:cubicBezTo>
                  <a:cubicBezTo>
                    <a:pt x="1155" y="50"/>
                    <a:pt x="1152" y="52"/>
                    <a:pt x="1145" y="64"/>
                  </a:cubicBezTo>
                  <a:cubicBezTo>
                    <a:pt x="1136" y="77"/>
                    <a:pt x="1124" y="98"/>
                    <a:pt x="1111" y="113"/>
                  </a:cubicBezTo>
                  <a:cubicBezTo>
                    <a:pt x="1093" y="126"/>
                    <a:pt x="1070" y="142"/>
                    <a:pt x="1005" y="142"/>
                  </a:cubicBezTo>
                  <a:cubicBezTo>
                    <a:pt x="942" y="142"/>
                    <a:pt x="912" y="120"/>
                    <a:pt x="892" y="100"/>
                  </a:cubicBezTo>
                  <a:cubicBezTo>
                    <a:pt x="889" y="95"/>
                    <a:pt x="884" y="90"/>
                    <a:pt x="881" y="85"/>
                  </a:cubicBezTo>
                  <a:cubicBezTo>
                    <a:pt x="878" y="79"/>
                    <a:pt x="875" y="72"/>
                    <a:pt x="872" y="66"/>
                  </a:cubicBezTo>
                  <a:cubicBezTo>
                    <a:pt x="870" y="58"/>
                    <a:pt x="868" y="51"/>
                    <a:pt x="867" y="42"/>
                  </a:cubicBezTo>
                  <a:cubicBezTo>
                    <a:pt x="866" y="36"/>
                    <a:pt x="867" y="24"/>
                    <a:pt x="861" y="20"/>
                  </a:cubicBezTo>
                  <a:cubicBezTo>
                    <a:pt x="849" y="26"/>
                    <a:pt x="844" y="50"/>
                    <a:pt x="837" y="62"/>
                  </a:cubicBezTo>
                  <a:cubicBezTo>
                    <a:pt x="833" y="68"/>
                    <a:pt x="828" y="74"/>
                    <a:pt x="822" y="80"/>
                  </a:cubicBezTo>
                  <a:cubicBezTo>
                    <a:pt x="809" y="89"/>
                    <a:pt x="799" y="104"/>
                    <a:pt x="768" y="104"/>
                  </a:cubicBezTo>
                  <a:cubicBezTo>
                    <a:pt x="754" y="104"/>
                    <a:pt x="743" y="101"/>
                    <a:pt x="735" y="98"/>
                  </a:cubicBezTo>
                  <a:cubicBezTo>
                    <a:pt x="733" y="97"/>
                    <a:pt x="732" y="96"/>
                    <a:pt x="731" y="95"/>
                  </a:cubicBezTo>
                  <a:cubicBezTo>
                    <a:pt x="717" y="86"/>
                    <a:pt x="708" y="74"/>
                    <a:pt x="702" y="57"/>
                  </a:cubicBezTo>
                  <a:cubicBezTo>
                    <a:pt x="698" y="48"/>
                    <a:pt x="697" y="9"/>
                    <a:pt x="684" y="17"/>
                  </a:cubicBezTo>
                  <a:cubicBezTo>
                    <a:pt x="677" y="22"/>
                    <a:pt x="677" y="34"/>
                    <a:pt x="676" y="42"/>
                  </a:cubicBezTo>
                  <a:cubicBezTo>
                    <a:pt x="673" y="51"/>
                    <a:pt x="670" y="60"/>
                    <a:pt x="666" y="69"/>
                  </a:cubicBezTo>
                  <a:cubicBezTo>
                    <a:pt x="662" y="76"/>
                    <a:pt x="656" y="85"/>
                    <a:pt x="649" y="92"/>
                  </a:cubicBezTo>
                  <a:cubicBezTo>
                    <a:pt x="630" y="103"/>
                    <a:pt x="607" y="133"/>
                    <a:pt x="554" y="133"/>
                  </a:cubicBezTo>
                  <a:cubicBezTo>
                    <a:pt x="511" y="133"/>
                    <a:pt x="457" y="124"/>
                    <a:pt x="414" y="86"/>
                  </a:cubicBezTo>
                  <a:cubicBezTo>
                    <a:pt x="405" y="78"/>
                    <a:pt x="404" y="38"/>
                    <a:pt x="390" y="48"/>
                  </a:cubicBezTo>
                  <a:cubicBezTo>
                    <a:pt x="383" y="52"/>
                    <a:pt x="379" y="63"/>
                    <a:pt x="374" y="69"/>
                  </a:cubicBezTo>
                  <a:cubicBezTo>
                    <a:pt x="367" y="77"/>
                    <a:pt x="360" y="85"/>
                    <a:pt x="352" y="92"/>
                  </a:cubicBezTo>
                  <a:cubicBezTo>
                    <a:pt x="349" y="95"/>
                    <a:pt x="345" y="97"/>
                    <a:pt x="342" y="100"/>
                  </a:cubicBezTo>
                  <a:cubicBezTo>
                    <a:pt x="327" y="110"/>
                    <a:pt x="306" y="119"/>
                    <a:pt x="266" y="119"/>
                  </a:cubicBezTo>
                  <a:cubicBezTo>
                    <a:pt x="235" y="119"/>
                    <a:pt x="212" y="113"/>
                    <a:pt x="195" y="106"/>
                  </a:cubicBezTo>
                  <a:cubicBezTo>
                    <a:pt x="187" y="100"/>
                    <a:pt x="178" y="94"/>
                    <a:pt x="175" y="91"/>
                  </a:cubicBezTo>
                  <a:cubicBezTo>
                    <a:pt x="165" y="80"/>
                    <a:pt x="157" y="66"/>
                    <a:pt x="153" y="52"/>
                  </a:cubicBezTo>
                  <a:cubicBezTo>
                    <a:pt x="151" y="43"/>
                    <a:pt x="150" y="35"/>
                    <a:pt x="149" y="26"/>
                  </a:cubicBezTo>
                  <a:cubicBezTo>
                    <a:pt x="149" y="19"/>
                    <a:pt x="149" y="4"/>
                    <a:pt x="143" y="0"/>
                  </a:cubicBezTo>
                  <a:cubicBezTo>
                    <a:pt x="132" y="14"/>
                    <a:pt x="131" y="36"/>
                    <a:pt x="122" y="52"/>
                  </a:cubicBezTo>
                  <a:cubicBezTo>
                    <a:pt x="115" y="63"/>
                    <a:pt x="103" y="77"/>
                    <a:pt x="91" y="86"/>
                  </a:cubicBezTo>
                  <a:cubicBezTo>
                    <a:pt x="74" y="93"/>
                    <a:pt x="50" y="101"/>
                    <a:pt x="0" y="10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93" y="153"/>
                    <a:pt x="86" y="121"/>
                    <a:pt x="118" y="121"/>
                  </a:cubicBezTo>
                  <a:cubicBezTo>
                    <a:pt x="185" y="121"/>
                    <a:pt x="175" y="182"/>
                    <a:pt x="265" y="182"/>
                  </a:cubicBezTo>
                  <a:cubicBezTo>
                    <a:pt x="356" y="182"/>
                    <a:pt x="341" y="141"/>
                    <a:pt x="393" y="141"/>
                  </a:cubicBezTo>
                  <a:cubicBezTo>
                    <a:pt x="446" y="141"/>
                    <a:pt x="472" y="172"/>
                    <a:pt x="555" y="172"/>
                  </a:cubicBezTo>
                  <a:cubicBezTo>
                    <a:pt x="639" y="172"/>
                    <a:pt x="647" y="134"/>
                    <a:pt x="682" y="134"/>
                  </a:cubicBezTo>
                  <a:cubicBezTo>
                    <a:pt x="717" y="134"/>
                    <a:pt x="721" y="158"/>
                    <a:pt x="768" y="158"/>
                  </a:cubicBezTo>
                  <a:cubicBezTo>
                    <a:pt x="816" y="158"/>
                    <a:pt x="804" y="138"/>
                    <a:pt x="838" y="139"/>
                  </a:cubicBezTo>
                  <a:cubicBezTo>
                    <a:pt x="888" y="140"/>
                    <a:pt x="897" y="182"/>
                    <a:pt x="1009" y="182"/>
                  </a:cubicBezTo>
                  <a:cubicBezTo>
                    <a:pt x="1122" y="182"/>
                    <a:pt x="1101" y="149"/>
                    <a:pt x="1156" y="149"/>
                  </a:cubicBezTo>
                  <a:cubicBezTo>
                    <a:pt x="1211" y="149"/>
                    <a:pt x="1189" y="171"/>
                    <a:pt x="1274" y="170"/>
                  </a:cubicBezTo>
                  <a:cubicBezTo>
                    <a:pt x="1343" y="169"/>
                    <a:pt x="1342" y="140"/>
                    <a:pt x="1371" y="140"/>
                  </a:cubicBezTo>
                  <a:cubicBezTo>
                    <a:pt x="1400" y="140"/>
                    <a:pt x="1415" y="170"/>
                    <a:pt x="1531" y="172"/>
                  </a:cubicBezTo>
                  <a:cubicBezTo>
                    <a:pt x="1586" y="173"/>
                    <a:pt x="1639" y="150"/>
                    <a:pt x="1669" y="124"/>
                  </a:cubicBezTo>
                  <a:cubicBezTo>
                    <a:pt x="1699" y="98"/>
                    <a:pt x="1740" y="136"/>
                    <a:pt x="1796" y="158"/>
                  </a:cubicBezTo>
                  <a:cubicBezTo>
                    <a:pt x="1852" y="180"/>
                    <a:pt x="1954" y="166"/>
                    <a:pt x="1954" y="166"/>
                  </a:cubicBezTo>
                  <a:cubicBezTo>
                    <a:pt x="1954" y="112"/>
                    <a:pt x="1954" y="112"/>
                    <a:pt x="1954" y="112"/>
                  </a:cubicBezTo>
                  <a:cubicBezTo>
                    <a:pt x="1954" y="112"/>
                    <a:pt x="1871" y="127"/>
                    <a:pt x="1812" y="114"/>
                  </a:cubicBezTo>
                  <a:close/>
                </a:path>
              </a:pathLst>
            </a:custGeom>
            <a:solidFill>
              <a:srgbClr val="F9E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48207FEB-0652-4BA9-8E3D-EA5F57AC2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" y="2591"/>
              <a:ext cx="4250" cy="422"/>
            </a:xfrm>
            <a:custGeom>
              <a:avLst/>
              <a:gdLst>
                <a:gd name="T0" fmla="*/ 18644 w 1954"/>
                <a:gd name="T1" fmla="*/ 1419 h 182"/>
                <a:gd name="T2" fmla="*/ 17768 w 1954"/>
                <a:gd name="T3" fmla="*/ 1060 h 182"/>
                <a:gd name="T4" fmla="*/ 17513 w 1954"/>
                <a:gd name="T5" fmla="*/ 849 h 182"/>
                <a:gd name="T6" fmla="*/ 17287 w 1954"/>
                <a:gd name="T7" fmla="*/ 596 h 182"/>
                <a:gd name="T8" fmla="*/ 17083 w 1954"/>
                <a:gd name="T9" fmla="*/ 946 h 182"/>
                <a:gd name="T10" fmla="*/ 17017 w 1954"/>
                <a:gd name="T11" fmla="*/ 1032 h 182"/>
                <a:gd name="T12" fmla="*/ 15710 w 1954"/>
                <a:gd name="T13" fmla="*/ 1607 h 182"/>
                <a:gd name="T14" fmla="*/ 14088 w 1954"/>
                <a:gd name="T15" fmla="*/ 795 h 182"/>
                <a:gd name="T16" fmla="*/ 13152 w 1954"/>
                <a:gd name="T17" fmla="*/ 1521 h 182"/>
                <a:gd name="T18" fmla="*/ 12206 w 1954"/>
                <a:gd name="T19" fmla="*/ 1023 h 182"/>
                <a:gd name="T20" fmla="*/ 11989 w 1954"/>
                <a:gd name="T21" fmla="*/ 747 h 182"/>
                <a:gd name="T22" fmla="*/ 11780 w 1954"/>
                <a:gd name="T23" fmla="*/ 795 h 182"/>
                <a:gd name="T24" fmla="*/ 11430 w 1954"/>
                <a:gd name="T25" fmla="*/ 1407 h 182"/>
                <a:gd name="T26" fmla="*/ 10342 w 1954"/>
                <a:gd name="T27" fmla="*/ 1769 h 182"/>
                <a:gd name="T28" fmla="*/ 9179 w 1954"/>
                <a:gd name="T29" fmla="*/ 1247 h 182"/>
                <a:gd name="T30" fmla="*/ 9063 w 1954"/>
                <a:gd name="T31" fmla="*/ 1060 h 182"/>
                <a:gd name="T32" fmla="*/ 8974 w 1954"/>
                <a:gd name="T33" fmla="*/ 823 h 182"/>
                <a:gd name="T34" fmla="*/ 8922 w 1954"/>
                <a:gd name="T35" fmla="*/ 522 h 182"/>
                <a:gd name="T36" fmla="*/ 8861 w 1954"/>
                <a:gd name="T37" fmla="*/ 248 h 182"/>
                <a:gd name="T38" fmla="*/ 8611 w 1954"/>
                <a:gd name="T39" fmla="*/ 774 h 182"/>
                <a:gd name="T40" fmla="*/ 8459 w 1954"/>
                <a:gd name="T41" fmla="*/ 995 h 182"/>
                <a:gd name="T42" fmla="*/ 7900 w 1954"/>
                <a:gd name="T43" fmla="*/ 1296 h 182"/>
                <a:gd name="T44" fmla="*/ 7565 w 1954"/>
                <a:gd name="T45" fmla="*/ 1220 h 182"/>
                <a:gd name="T46" fmla="*/ 7521 w 1954"/>
                <a:gd name="T47" fmla="*/ 1183 h 182"/>
                <a:gd name="T48" fmla="*/ 7223 w 1954"/>
                <a:gd name="T49" fmla="*/ 710 h 182"/>
                <a:gd name="T50" fmla="*/ 7038 w 1954"/>
                <a:gd name="T51" fmla="*/ 209 h 182"/>
                <a:gd name="T52" fmla="*/ 6954 w 1954"/>
                <a:gd name="T53" fmla="*/ 522 h 182"/>
                <a:gd name="T54" fmla="*/ 6856 w 1954"/>
                <a:gd name="T55" fmla="*/ 860 h 182"/>
                <a:gd name="T56" fmla="*/ 6680 w 1954"/>
                <a:gd name="T57" fmla="*/ 1145 h 182"/>
                <a:gd name="T58" fmla="*/ 5701 w 1954"/>
                <a:gd name="T59" fmla="*/ 1656 h 182"/>
                <a:gd name="T60" fmla="*/ 4259 w 1954"/>
                <a:gd name="T61" fmla="*/ 1069 h 182"/>
                <a:gd name="T62" fmla="*/ 4011 w 1954"/>
                <a:gd name="T63" fmla="*/ 596 h 182"/>
                <a:gd name="T64" fmla="*/ 3845 w 1954"/>
                <a:gd name="T65" fmla="*/ 860 h 182"/>
                <a:gd name="T66" fmla="*/ 3624 w 1954"/>
                <a:gd name="T67" fmla="*/ 1145 h 182"/>
                <a:gd name="T68" fmla="*/ 3519 w 1954"/>
                <a:gd name="T69" fmla="*/ 1247 h 182"/>
                <a:gd name="T70" fmla="*/ 2738 w 1954"/>
                <a:gd name="T71" fmla="*/ 1484 h 182"/>
                <a:gd name="T72" fmla="*/ 2005 w 1954"/>
                <a:gd name="T73" fmla="*/ 1322 h 182"/>
                <a:gd name="T74" fmla="*/ 1803 w 1954"/>
                <a:gd name="T75" fmla="*/ 1134 h 182"/>
                <a:gd name="T76" fmla="*/ 1575 w 1954"/>
                <a:gd name="T77" fmla="*/ 652 h 182"/>
                <a:gd name="T78" fmla="*/ 1533 w 1954"/>
                <a:gd name="T79" fmla="*/ 322 h 182"/>
                <a:gd name="T80" fmla="*/ 1470 w 1954"/>
                <a:gd name="T81" fmla="*/ 0 h 182"/>
                <a:gd name="T82" fmla="*/ 1253 w 1954"/>
                <a:gd name="T83" fmla="*/ 652 h 182"/>
                <a:gd name="T84" fmla="*/ 937 w 1954"/>
                <a:gd name="T85" fmla="*/ 1069 h 182"/>
                <a:gd name="T86" fmla="*/ 0 w 1954"/>
                <a:gd name="T87" fmla="*/ 1296 h 182"/>
                <a:gd name="T88" fmla="*/ 0 w 1954"/>
                <a:gd name="T89" fmla="*/ 1969 h 182"/>
                <a:gd name="T90" fmla="*/ 1216 w 1954"/>
                <a:gd name="T91" fmla="*/ 1512 h 182"/>
                <a:gd name="T92" fmla="*/ 2725 w 1954"/>
                <a:gd name="T93" fmla="*/ 2268 h 182"/>
                <a:gd name="T94" fmla="*/ 4046 w 1954"/>
                <a:gd name="T95" fmla="*/ 1758 h 182"/>
                <a:gd name="T96" fmla="*/ 5709 w 1954"/>
                <a:gd name="T97" fmla="*/ 2145 h 182"/>
                <a:gd name="T98" fmla="*/ 7017 w 1954"/>
                <a:gd name="T99" fmla="*/ 1672 h 182"/>
                <a:gd name="T100" fmla="*/ 7900 w 1954"/>
                <a:gd name="T101" fmla="*/ 1969 h 182"/>
                <a:gd name="T102" fmla="*/ 8624 w 1954"/>
                <a:gd name="T103" fmla="*/ 1732 h 182"/>
                <a:gd name="T104" fmla="*/ 10384 w 1954"/>
                <a:gd name="T105" fmla="*/ 2268 h 182"/>
                <a:gd name="T106" fmla="*/ 11893 w 1954"/>
                <a:gd name="T107" fmla="*/ 1855 h 182"/>
                <a:gd name="T108" fmla="*/ 13109 w 1954"/>
                <a:gd name="T109" fmla="*/ 2119 h 182"/>
                <a:gd name="T110" fmla="*/ 14107 w 1954"/>
                <a:gd name="T111" fmla="*/ 1748 h 182"/>
                <a:gd name="T112" fmla="*/ 15754 w 1954"/>
                <a:gd name="T113" fmla="*/ 2145 h 182"/>
                <a:gd name="T114" fmla="*/ 17172 w 1954"/>
                <a:gd name="T115" fmla="*/ 1549 h 182"/>
                <a:gd name="T116" fmla="*/ 18479 w 1954"/>
                <a:gd name="T117" fmla="*/ 1969 h 182"/>
                <a:gd name="T118" fmla="*/ 20106 w 1954"/>
                <a:gd name="T119" fmla="*/ 2071 h 182"/>
                <a:gd name="T120" fmla="*/ 20106 w 1954"/>
                <a:gd name="T121" fmla="*/ 1398 h 182"/>
                <a:gd name="T122" fmla="*/ 18644 w 1954"/>
                <a:gd name="T123" fmla="*/ 1419 h 18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954" h="182">
                  <a:moveTo>
                    <a:pt x="1812" y="114"/>
                  </a:moveTo>
                  <a:cubicBezTo>
                    <a:pt x="1773" y="105"/>
                    <a:pt x="1746" y="94"/>
                    <a:pt x="1727" y="85"/>
                  </a:cubicBezTo>
                  <a:cubicBezTo>
                    <a:pt x="1716" y="81"/>
                    <a:pt x="1709" y="74"/>
                    <a:pt x="1702" y="68"/>
                  </a:cubicBezTo>
                  <a:cubicBezTo>
                    <a:pt x="1697" y="64"/>
                    <a:pt x="1688" y="47"/>
                    <a:pt x="1680" y="48"/>
                  </a:cubicBezTo>
                  <a:cubicBezTo>
                    <a:pt x="1673" y="49"/>
                    <a:pt x="1665" y="70"/>
                    <a:pt x="1660" y="76"/>
                  </a:cubicBezTo>
                  <a:cubicBezTo>
                    <a:pt x="1658" y="78"/>
                    <a:pt x="1656" y="81"/>
                    <a:pt x="1654" y="83"/>
                  </a:cubicBezTo>
                  <a:cubicBezTo>
                    <a:pt x="1623" y="107"/>
                    <a:pt x="1576" y="130"/>
                    <a:pt x="1527" y="129"/>
                  </a:cubicBezTo>
                  <a:cubicBezTo>
                    <a:pt x="1410" y="126"/>
                    <a:pt x="1398" y="64"/>
                    <a:pt x="1369" y="64"/>
                  </a:cubicBezTo>
                  <a:cubicBezTo>
                    <a:pt x="1340" y="64"/>
                    <a:pt x="1363" y="126"/>
                    <a:pt x="1278" y="122"/>
                  </a:cubicBezTo>
                  <a:cubicBezTo>
                    <a:pt x="1216" y="119"/>
                    <a:pt x="1192" y="89"/>
                    <a:pt x="1186" y="82"/>
                  </a:cubicBezTo>
                  <a:cubicBezTo>
                    <a:pt x="1180" y="75"/>
                    <a:pt x="1173" y="67"/>
                    <a:pt x="1165" y="60"/>
                  </a:cubicBezTo>
                  <a:cubicBezTo>
                    <a:pt x="1155" y="50"/>
                    <a:pt x="1152" y="52"/>
                    <a:pt x="1145" y="64"/>
                  </a:cubicBezTo>
                  <a:cubicBezTo>
                    <a:pt x="1136" y="77"/>
                    <a:pt x="1124" y="98"/>
                    <a:pt x="1111" y="113"/>
                  </a:cubicBezTo>
                  <a:cubicBezTo>
                    <a:pt x="1093" y="126"/>
                    <a:pt x="1070" y="142"/>
                    <a:pt x="1005" y="142"/>
                  </a:cubicBezTo>
                  <a:cubicBezTo>
                    <a:pt x="942" y="142"/>
                    <a:pt x="912" y="120"/>
                    <a:pt x="892" y="100"/>
                  </a:cubicBezTo>
                  <a:cubicBezTo>
                    <a:pt x="889" y="95"/>
                    <a:pt x="884" y="90"/>
                    <a:pt x="881" y="85"/>
                  </a:cubicBezTo>
                  <a:cubicBezTo>
                    <a:pt x="878" y="79"/>
                    <a:pt x="875" y="72"/>
                    <a:pt x="872" y="66"/>
                  </a:cubicBezTo>
                  <a:cubicBezTo>
                    <a:pt x="870" y="58"/>
                    <a:pt x="868" y="51"/>
                    <a:pt x="867" y="42"/>
                  </a:cubicBezTo>
                  <a:cubicBezTo>
                    <a:pt x="866" y="36"/>
                    <a:pt x="867" y="24"/>
                    <a:pt x="861" y="20"/>
                  </a:cubicBezTo>
                  <a:cubicBezTo>
                    <a:pt x="849" y="26"/>
                    <a:pt x="844" y="50"/>
                    <a:pt x="837" y="62"/>
                  </a:cubicBezTo>
                  <a:cubicBezTo>
                    <a:pt x="833" y="68"/>
                    <a:pt x="828" y="74"/>
                    <a:pt x="822" y="80"/>
                  </a:cubicBezTo>
                  <a:cubicBezTo>
                    <a:pt x="809" y="89"/>
                    <a:pt x="799" y="104"/>
                    <a:pt x="768" y="104"/>
                  </a:cubicBezTo>
                  <a:cubicBezTo>
                    <a:pt x="754" y="104"/>
                    <a:pt x="743" y="101"/>
                    <a:pt x="735" y="98"/>
                  </a:cubicBezTo>
                  <a:cubicBezTo>
                    <a:pt x="733" y="97"/>
                    <a:pt x="732" y="96"/>
                    <a:pt x="731" y="95"/>
                  </a:cubicBezTo>
                  <a:cubicBezTo>
                    <a:pt x="717" y="86"/>
                    <a:pt x="708" y="74"/>
                    <a:pt x="702" y="57"/>
                  </a:cubicBezTo>
                  <a:cubicBezTo>
                    <a:pt x="698" y="48"/>
                    <a:pt x="697" y="9"/>
                    <a:pt x="684" y="17"/>
                  </a:cubicBezTo>
                  <a:cubicBezTo>
                    <a:pt x="677" y="22"/>
                    <a:pt x="677" y="34"/>
                    <a:pt x="676" y="42"/>
                  </a:cubicBezTo>
                  <a:cubicBezTo>
                    <a:pt x="673" y="51"/>
                    <a:pt x="670" y="60"/>
                    <a:pt x="666" y="69"/>
                  </a:cubicBezTo>
                  <a:cubicBezTo>
                    <a:pt x="662" y="76"/>
                    <a:pt x="656" y="85"/>
                    <a:pt x="649" y="92"/>
                  </a:cubicBezTo>
                  <a:cubicBezTo>
                    <a:pt x="630" y="103"/>
                    <a:pt x="607" y="133"/>
                    <a:pt x="554" y="133"/>
                  </a:cubicBezTo>
                  <a:cubicBezTo>
                    <a:pt x="511" y="133"/>
                    <a:pt x="457" y="124"/>
                    <a:pt x="414" y="86"/>
                  </a:cubicBezTo>
                  <a:cubicBezTo>
                    <a:pt x="405" y="78"/>
                    <a:pt x="404" y="38"/>
                    <a:pt x="390" y="48"/>
                  </a:cubicBezTo>
                  <a:cubicBezTo>
                    <a:pt x="383" y="52"/>
                    <a:pt x="379" y="63"/>
                    <a:pt x="374" y="69"/>
                  </a:cubicBezTo>
                  <a:cubicBezTo>
                    <a:pt x="367" y="77"/>
                    <a:pt x="360" y="85"/>
                    <a:pt x="352" y="92"/>
                  </a:cubicBezTo>
                  <a:cubicBezTo>
                    <a:pt x="349" y="95"/>
                    <a:pt x="345" y="97"/>
                    <a:pt x="342" y="100"/>
                  </a:cubicBezTo>
                  <a:cubicBezTo>
                    <a:pt x="327" y="110"/>
                    <a:pt x="306" y="119"/>
                    <a:pt x="266" y="119"/>
                  </a:cubicBezTo>
                  <a:cubicBezTo>
                    <a:pt x="235" y="119"/>
                    <a:pt x="212" y="113"/>
                    <a:pt x="195" y="106"/>
                  </a:cubicBezTo>
                  <a:cubicBezTo>
                    <a:pt x="187" y="100"/>
                    <a:pt x="178" y="94"/>
                    <a:pt x="175" y="91"/>
                  </a:cubicBezTo>
                  <a:cubicBezTo>
                    <a:pt x="165" y="80"/>
                    <a:pt x="157" y="66"/>
                    <a:pt x="153" y="52"/>
                  </a:cubicBezTo>
                  <a:cubicBezTo>
                    <a:pt x="151" y="43"/>
                    <a:pt x="150" y="35"/>
                    <a:pt x="149" y="26"/>
                  </a:cubicBezTo>
                  <a:cubicBezTo>
                    <a:pt x="149" y="19"/>
                    <a:pt x="149" y="4"/>
                    <a:pt x="143" y="0"/>
                  </a:cubicBezTo>
                  <a:cubicBezTo>
                    <a:pt x="132" y="14"/>
                    <a:pt x="131" y="36"/>
                    <a:pt x="122" y="52"/>
                  </a:cubicBezTo>
                  <a:cubicBezTo>
                    <a:pt x="115" y="63"/>
                    <a:pt x="103" y="77"/>
                    <a:pt x="91" y="86"/>
                  </a:cubicBezTo>
                  <a:cubicBezTo>
                    <a:pt x="74" y="93"/>
                    <a:pt x="50" y="101"/>
                    <a:pt x="0" y="10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93" y="153"/>
                    <a:pt x="86" y="121"/>
                    <a:pt x="118" y="121"/>
                  </a:cubicBezTo>
                  <a:cubicBezTo>
                    <a:pt x="185" y="121"/>
                    <a:pt x="175" y="182"/>
                    <a:pt x="265" y="182"/>
                  </a:cubicBezTo>
                  <a:cubicBezTo>
                    <a:pt x="356" y="182"/>
                    <a:pt x="341" y="141"/>
                    <a:pt x="393" y="141"/>
                  </a:cubicBezTo>
                  <a:cubicBezTo>
                    <a:pt x="446" y="141"/>
                    <a:pt x="472" y="172"/>
                    <a:pt x="555" y="172"/>
                  </a:cubicBezTo>
                  <a:cubicBezTo>
                    <a:pt x="639" y="172"/>
                    <a:pt x="647" y="134"/>
                    <a:pt x="682" y="134"/>
                  </a:cubicBezTo>
                  <a:cubicBezTo>
                    <a:pt x="717" y="134"/>
                    <a:pt x="721" y="158"/>
                    <a:pt x="768" y="158"/>
                  </a:cubicBezTo>
                  <a:cubicBezTo>
                    <a:pt x="816" y="158"/>
                    <a:pt x="804" y="138"/>
                    <a:pt x="838" y="139"/>
                  </a:cubicBezTo>
                  <a:cubicBezTo>
                    <a:pt x="888" y="140"/>
                    <a:pt x="897" y="182"/>
                    <a:pt x="1009" y="182"/>
                  </a:cubicBezTo>
                  <a:cubicBezTo>
                    <a:pt x="1122" y="182"/>
                    <a:pt x="1101" y="149"/>
                    <a:pt x="1156" y="149"/>
                  </a:cubicBezTo>
                  <a:cubicBezTo>
                    <a:pt x="1211" y="149"/>
                    <a:pt x="1189" y="171"/>
                    <a:pt x="1274" y="170"/>
                  </a:cubicBezTo>
                  <a:cubicBezTo>
                    <a:pt x="1343" y="169"/>
                    <a:pt x="1342" y="140"/>
                    <a:pt x="1371" y="140"/>
                  </a:cubicBezTo>
                  <a:cubicBezTo>
                    <a:pt x="1400" y="140"/>
                    <a:pt x="1415" y="170"/>
                    <a:pt x="1531" y="172"/>
                  </a:cubicBezTo>
                  <a:cubicBezTo>
                    <a:pt x="1586" y="173"/>
                    <a:pt x="1639" y="150"/>
                    <a:pt x="1669" y="124"/>
                  </a:cubicBezTo>
                  <a:cubicBezTo>
                    <a:pt x="1699" y="98"/>
                    <a:pt x="1740" y="136"/>
                    <a:pt x="1796" y="158"/>
                  </a:cubicBezTo>
                  <a:cubicBezTo>
                    <a:pt x="1852" y="180"/>
                    <a:pt x="1954" y="166"/>
                    <a:pt x="1954" y="166"/>
                  </a:cubicBezTo>
                  <a:cubicBezTo>
                    <a:pt x="1954" y="112"/>
                    <a:pt x="1954" y="112"/>
                    <a:pt x="1954" y="112"/>
                  </a:cubicBezTo>
                  <a:cubicBezTo>
                    <a:pt x="1954" y="112"/>
                    <a:pt x="1871" y="127"/>
                    <a:pt x="1812" y="114"/>
                  </a:cubicBez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52">
              <a:extLst>
                <a:ext uri="{FF2B5EF4-FFF2-40B4-BE49-F238E27FC236}">
                  <a16:creationId xmlns:a16="http://schemas.microsoft.com/office/drawing/2014/main" id="{482D3168-21C1-4F01-B4DA-A023756B0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1" y="1563"/>
              <a:ext cx="292" cy="355"/>
            </a:xfrm>
            <a:custGeom>
              <a:avLst/>
              <a:gdLst>
                <a:gd name="T0" fmla="*/ 1273 w 134"/>
                <a:gd name="T1" fmla="*/ 485 h 153"/>
                <a:gd name="T2" fmla="*/ 1281 w 134"/>
                <a:gd name="T3" fmla="*/ 538 h 153"/>
                <a:gd name="T4" fmla="*/ 1325 w 134"/>
                <a:gd name="T5" fmla="*/ 701 h 153"/>
                <a:gd name="T6" fmla="*/ 1368 w 134"/>
                <a:gd name="T7" fmla="*/ 898 h 153"/>
                <a:gd name="T8" fmla="*/ 1386 w 134"/>
                <a:gd name="T9" fmla="*/ 1097 h 153"/>
                <a:gd name="T10" fmla="*/ 1325 w 134"/>
                <a:gd name="T11" fmla="*/ 1350 h 153"/>
                <a:gd name="T12" fmla="*/ 1079 w 134"/>
                <a:gd name="T13" fmla="*/ 1798 h 153"/>
                <a:gd name="T14" fmla="*/ 859 w 134"/>
                <a:gd name="T15" fmla="*/ 1900 h 153"/>
                <a:gd name="T16" fmla="*/ 726 w 134"/>
                <a:gd name="T17" fmla="*/ 1872 h 153"/>
                <a:gd name="T18" fmla="*/ 588 w 134"/>
                <a:gd name="T19" fmla="*/ 1912 h 153"/>
                <a:gd name="T20" fmla="*/ 475 w 134"/>
                <a:gd name="T21" fmla="*/ 1900 h 153"/>
                <a:gd name="T22" fmla="*/ 323 w 134"/>
                <a:gd name="T23" fmla="*/ 1787 h 153"/>
                <a:gd name="T24" fmla="*/ 194 w 134"/>
                <a:gd name="T25" fmla="*/ 1297 h 153"/>
                <a:gd name="T26" fmla="*/ 166 w 134"/>
                <a:gd name="T27" fmla="*/ 1097 h 153"/>
                <a:gd name="T28" fmla="*/ 81 w 134"/>
                <a:gd name="T29" fmla="*/ 872 h 153"/>
                <a:gd name="T30" fmla="*/ 81 w 134"/>
                <a:gd name="T31" fmla="*/ 812 h 153"/>
                <a:gd name="T32" fmla="*/ 9 w 134"/>
                <a:gd name="T33" fmla="*/ 689 h 153"/>
                <a:gd name="T34" fmla="*/ 20 w 134"/>
                <a:gd name="T35" fmla="*/ 510 h 153"/>
                <a:gd name="T36" fmla="*/ 1273 w 134"/>
                <a:gd name="T37" fmla="*/ 485 h 1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34" h="153">
                  <a:moveTo>
                    <a:pt x="123" y="39"/>
                  </a:moveTo>
                  <a:cubicBezTo>
                    <a:pt x="124" y="40"/>
                    <a:pt x="124" y="41"/>
                    <a:pt x="124" y="43"/>
                  </a:cubicBezTo>
                  <a:cubicBezTo>
                    <a:pt x="125" y="47"/>
                    <a:pt x="126" y="52"/>
                    <a:pt x="128" y="56"/>
                  </a:cubicBezTo>
                  <a:cubicBezTo>
                    <a:pt x="130" y="61"/>
                    <a:pt x="131" y="66"/>
                    <a:pt x="132" y="72"/>
                  </a:cubicBezTo>
                  <a:cubicBezTo>
                    <a:pt x="133" y="77"/>
                    <a:pt x="134" y="83"/>
                    <a:pt x="134" y="88"/>
                  </a:cubicBezTo>
                  <a:cubicBezTo>
                    <a:pt x="134" y="95"/>
                    <a:pt x="130" y="102"/>
                    <a:pt x="128" y="108"/>
                  </a:cubicBezTo>
                  <a:cubicBezTo>
                    <a:pt x="122" y="121"/>
                    <a:pt x="116" y="134"/>
                    <a:pt x="104" y="144"/>
                  </a:cubicBezTo>
                  <a:cubicBezTo>
                    <a:pt x="98" y="148"/>
                    <a:pt x="91" y="153"/>
                    <a:pt x="83" y="152"/>
                  </a:cubicBezTo>
                  <a:cubicBezTo>
                    <a:pt x="78" y="152"/>
                    <a:pt x="75" y="150"/>
                    <a:pt x="70" y="150"/>
                  </a:cubicBezTo>
                  <a:cubicBezTo>
                    <a:pt x="65" y="151"/>
                    <a:pt x="62" y="153"/>
                    <a:pt x="57" y="153"/>
                  </a:cubicBezTo>
                  <a:cubicBezTo>
                    <a:pt x="53" y="153"/>
                    <a:pt x="49" y="153"/>
                    <a:pt x="46" y="152"/>
                  </a:cubicBezTo>
                  <a:cubicBezTo>
                    <a:pt x="40" y="150"/>
                    <a:pt x="35" y="147"/>
                    <a:pt x="31" y="143"/>
                  </a:cubicBezTo>
                  <a:cubicBezTo>
                    <a:pt x="21" y="132"/>
                    <a:pt x="19" y="117"/>
                    <a:pt x="19" y="104"/>
                  </a:cubicBezTo>
                  <a:cubicBezTo>
                    <a:pt x="19" y="98"/>
                    <a:pt x="18" y="94"/>
                    <a:pt x="16" y="88"/>
                  </a:cubicBezTo>
                  <a:cubicBezTo>
                    <a:pt x="14" y="82"/>
                    <a:pt x="9" y="77"/>
                    <a:pt x="8" y="70"/>
                  </a:cubicBezTo>
                  <a:cubicBezTo>
                    <a:pt x="8" y="68"/>
                    <a:pt x="8" y="67"/>
                    <a:pt x="8" y="65"/>
                  </a:cubicBezTo>
                  <a:cubicBezTo>
                    <a:pt x="6" y="61"/>
                    <a:pt x="3" y="59"/>
                    <a:pt x="1" y="55"/>
                  </a:cubicBezTo>
                  <a:cubicBezTo>
                    <a:pt x="0" y="50"/>
                    <a:pt x="1" y="46"/>
                    <a:pt x="2" y="41"/>
                  </a:cubicBezTo>
                  <a:cubicBezTo>
                    <a:pt x="2" y="41"/>
                    <a:pt x="54" y="0"/>
                    <a:pt x="123" y="39"/>
                  </a:cubicBezTo>
                  <a:close/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496E3880-C891-4072-98F1-467508C68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579"/>
              <a:ext cx="378" cy="381"/>
            </a:xfrm>
            <a:custGeom>
              <a:avLst/>
              <a:gdLst>
                <a:gd name="T0" fmla="*/ 1566 w 174"/>
                <a:gd name="T1" fmla="*/ 502 h 164"/>
                <a:gd name="T2" fmla="*/ 1590 w 174"/>
                <a:gd name="T3" fmla="*/ 567 h 164"/>
                <a:gd name="T4" fmla="*/ 1703 w 174"/>
                <a:gd name="T5" fmla="*/ 713 h 164"/>
                <a:gd name="T6" fmla="*/ 1764 w 174"/>
                <a:gd name="T7" fmla="*/ 929 h 164"/>
                <a:gd name="T8" fmla="*/ 1784 w 174"/>
                <a:gd name="T9" fmla="*/ 1101 h 164"/>
                <a:gd name="T10" fmla="*/ 1627 w 174"/>
                <a:gd name="T11" fmla="*/ 1403 h 164"/>
                <a:gd name="T12" fmla="*/ 1332 w 174"/>
                <a:gd name="T13" fmla="*/ 1868 h 164"/>
                <a:gd name="T14" fmla="*/ 1075 w 174"/>
                <a:gd name="T15" fmla="*/ 2019 h 164"/>
                <a:gd name="T16" fmla="*/ 902 w 174"/>
                <a:gd name="T17" fmla="*/ 1954 h 164"/>
                <a:gd name="T18" fmla="*/ 728 w 174"/>
                <a:gd name="T19" fmla="*/ 2019 h 164"/>
                <a:gd name="T20" fmla="*/ 576 w 174"/>
                <a:gd name="T21" fmla="*/ 2030 h 164"/>
                <a:gd name="T22" fmla="*/ 402 w 174"/>
                <a:gd name="T23" fmla="*/ 1856 h 164"/>
                <a:gd name="T24" fmla="*/ 245 w 174"/>
                <a:gd name="T25" fmla="*/ 1354 h 164"/>
                <a:gd name="T26" fmla="*/ 217 w 174"/>
                <a:gd name="T27" fmla="*/ 1155 h 164"/>
                <a:gd name="T28" fmla="*/ 113 w 174"/>
                <a:gd name="T29" fmla="*/ 918 h 164"/>
                <a:gd name="T30" fmla="*/ 104 w 174"/>
                <a:gd name="T31" fmla="*/ 841 h 164"/>
                <a:gd name="T32" fmla="*/ 33 w 174"/>
                <a:gd name="T33" fmla="*/ 713 h 164"/>
                <a:gd name="T34" fmla="*/ 33 w 174"/>
                <a:gd name="T35" fmla="*/ 539 h 164"/>
                <a:gd name="T36" fmla="*/ 1566 w 174"/>
                <a:gd name="T37" fmla="*/ 502 h 16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74" h="164">
                  <a:moveTo>
                    <a:pt x="153" y="40"/>
                  </a:moveTo>
                  <a:cubicBezTo>
                    <a:pt x="155" y="41"/>
                    <a:pt x="154" y="43"/>
                    <a:pt x="155" y="45"/>
                  </a:cubicBezTo>
                  <a:cubicBezTo>
                    <a:pt x="156" y="49"/>
                    <a:pt x="164" y="53"/>
                    <a:pt x="166" y="57"/>
                  </a:cubicBezTo>
                  <a:cubicBezTo>
                    <a:pt x="168" y="63"/>
                    <a:pt x="171" y="68"/>
                    <a:pt x="172" y="74"/>
                  </a:cubicBezTo>
                  <a:cubicBezTo>
                    <a:pt x="172" y="80"/>
                    <a:pt x="174" y="82"/>
                    <a:pt x="174" y="88"/>
                  </a:cubicBezTo>
                  <a:cubicBezTo>
                    <a:pt x="174" y="95"/>
                    <a:pt x="162" y="106"/>
                    <a:pt x="159" y="112"/>
                  </a:cubicBezTo>
                  <a:cubicBezTo>
                    <a:pt x="152" y="126"/>
                    <a:pt x="144" y="140"/>
                    <a:pt x="130" y="149"/>
                  </a:cubicBezTo>
                  <a:cubicBezTo>
                    <a:pt x="122" y="154"/>
                    <a:pt x="114" y="162"/>
                    <a:pt x="105" y="161"/>
                  </a:cubicBezTo>
                  <a:cubicBezTo>
                    <a:pt x="99" y="160"/>
                    <a:pt x="93" y="156"/>
                    <a:pt x="88" y="156"/>
                  </a:cubicBezTo>
                  <a:cubicBezTo>
                    <a:pt x="82" y="157"/>
                    <a:pt x="77" y="161"/>
                    <a:pt x="71" y="161"/>
                  </a:cubicBezTo>
                  <a:cubicBezTo>
                    <a:pt x="66" y="161"/>
                    <a:pt x="62" y="164"/>
                    <a:pt x="56" y="162"/>
                  </a:cubicBezTo>
                  <a:cubicBezTo>
                    <a:pt x="50" y="160"/>
                    <a:pt x="44" y="153"/>
                    <a:pt x="39" y="148"/>
                  </a:cubicBezTo>
                  <a:cubicBezTo>
                    <a:pt x="27" y="137"/>
                    <a:pt x="24" y="122"/>
                    <a:pt x="24" y="108"/>
                  </a:cubicBezTo>
                  <a:cubicBezTo>
                    <a:pt x="24" y="102"/>
                    <a:pt x="23" y="98"/>
                    <a:pt x="21" y="92"/>
                  </a:cubicBezTo>
                  <a:cubicBezTo>
                    <a:pt x="18" y="85"/>
                    <a:pt x="12" y="80"/>
                    <a:pt x="11" y="73"/>
                  </a:cubicBezTo>
                  <a:cubicBezTo>
                    <a:pt x="11" y="71"/>
                    <a:pt x="11" y="69"/>
                    <a:pt x="10" y="67"/>
                  </a:cubicBezTo>
                  <a:cubicBezTo>
                    <a:pt x="8" y="64"/>
                    <a:pt x="4" y="61"/>
                    <a:pt x="3" y="57"/>
                  </a:cubicBezTo>
                  <a:cubicBezTo>
                    <a:pt x="0" y="52"/>
                    <a:pt x="2" y="48"/>
                    <a:pt x="3" y="43"/>
                  </a:cubicBezTo>
                  <a:cubicBezTo>
                    <a:pt x="3" y="43"/>
                    <a:pt x="68" y="0"/>
                    <a:pt x="153" y="40"/>
                  </a:cubicBezTo>
                  <a:close/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E836FBBA-BC02-498E-81E8-0016AA8D2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9" y="1582"/>
              <a:ext cx="352" cy="362"/>
            </a:xfrm>
            <a:custGeom>
              <a:avLst/>
              <a:gdLst>
                <a:gd name="T0" fmla="*/ 1497 w 162"/>
                <a:gd name="T1" fmla="*/ 473 h 156"/>
                <a:gd name="T2" fmla="*/ 1558 w 162"/>
                <a:gd name="T3" fmla="*/ 522 h 156"/>
                <a:gd name="T4" fmla="*/ 1610 w 162"/>
                <a:gd name="T5" fmla="*/ 701 h 156"/>
                <a:gd name="T6" fmla="*/ 1643 w 162"/>
                <a:gd name="T7" fmla="*/ 910 h 156"/>
                <a:gd name="T8" fmla="*/ 1662 w 162"/>
                <a:gd name="T9" fmla="*/ 1098 h 156"/>
                <a:gd name="T10" fmla="*/ 1549 w 162"/>
                <a:gd name="T11" fmla="*/ 1334 h 156"/>
                <a:gd name="T12" fmla="*/ 1260 w 162"/>
                <a:gd name="T13" fmla="*/ 1787 h 156"/>
                <a:gd name="T14" fmla="*/ 1006 w 162"/>
                <a:gd name="T15" fmla="*/ 1901 h 156"/>
                <a:gd name="T16" fmla="*/ 850 w 162"/>
                <a:gd name="T17" fmla="*/ 1875 h 156"/>
                <a:gd name="T18" fmla="*/ 700 w 162"/>
                <a:gd name="T19" fmla="*/ 1912 h 156"/>
                <a:gd name="T20" fmla="*/ 552 w 162"/>
                <a:gd name="T21" fmla="*/ 1938 h 156"/>
                <a:gd name="T22" fmla="*/ 378 w 162"/>
                <a:gd name="T23" fmla="*/ 1778 h 156"/>
                <a:gd name="T24" fmla="*/ 237 w 162"/>
                <a:gd name="T25" fmla="*/ 1297 h 156"/>
                <a:gd name="T26" fmla="*/ 193 w 162"/>
                <a:gd name="T27" fmla="*/ 1098 h 156"/>
                <a:gd name="T28" fmla="*/ 104 w 162"/>
                <a:gd name="T29" fmla="*/ 861 h 156"/>
                <a:gd name="T30" fmla="*/ 93 w 162"/>
                <a:gd name="T31" fmla="*/ 803 h 156"/>
                <a:gd name="T32" fmla="*/ 20 w 162"/>
                <a:gd name="T33" fmla="*/ 673 h 156"/>
                <a:gd name="T34" fmla="*/ 20 w 162"/>
                <a:gd name="T35" fmla="*/ 501 h 156"/>
                <a:gd name="T36" fmla="*/ 1497 w 162"/>
                <a:gd name="T37" fmla="*/ 473 h 1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62" h="156">
                  <a:moveTo>
                    <a:pt x="146" y="38"/>
                  </a:moveTo>
                  <a:cubicBezTo>
                    <a:pt x="147" y="39"/>
                    <a:pt x="152" y="41"/>
                    <a:pt x="152" y="42"/>
                  </a:cubicBezTo>
                  <a:cubicBezTo>
                    <a:pt x="153" y="47"/>
                    <a:pt x="155" y="51"/>
                    <a:pt x="157" y="56"/>
                  </a:cubicBezTo>
                  <a:cubicBezTo>
                    <a:pt x="159" y="61"/>
                    <a:pt x="159" y="67"/>
                    <a:pt x="160" y="73"/>
                  </a:cubicBezTo>
                  <a:cubicBezTo>
                    <a:pt x="161" y="78"/>
                    <a:pt x="162" y="83"/>
                    <a:pt x="162" y="88"/>
                  </a:cubicBezTo>
                  <a:cubicBezTo>
                    <a:pt x="162" y="95"/>
                    <a:pt x="155" y="101"/>
                    <a:pt x="151" y="107"/>
                  </a:cubicBezTo>
                  <a:cubicBezTo>
                    <a:pt x="145" y="121"/>
                    <a:pt x="137" y="134"/>
                    <a:pt x="123" y="143"/>
                  </a:cubicBezTo>
                  <a:cubicBezTo>
                    <a:pt x="116" y="148"/>
                    <a:pt x="108" y="152"/>
                    <a:pt x="98" y="152"/>
                  </a:cubicBezTo>
                  <a:cubicBezTo>
                    <a:pt x="93" y="151"/>
                    <a:pt x="89" y="149"/>
                    <a:pt x="83" y="150"/>
                  </a:cubicBezTo>
                  <a:cubicBezTo>
                    <a:pt x="78" y="151"/>
                    <a:pt x="73" y="153"/>
                    <a:pt x="68" y="153"/>
                  </a:cubicBezTo>
                  <a:cubicBezTo>
                    <a:pt x="63" y="153"/>
                    <a:pt x="59" y="156"/>
                    <a:pt x="54" y="155"/>
                  </a:cubicBezTo>
                  <a:cubicBezTo>
                    <a:pt x="48" y="153"/>
                    <a:pt x="41" y="146"/>
                    <a:pt x="37" y="142"/>
                  </a:cubicBezTo>
                  <a:cubicBezTo>
                    <a:pt x="26" y="132"/>
                    <a:pt x="23" y="117"/>
                    <a:pt x="23" y="104"/>
                  </a:cubicBezTo>
                  <a:cubicBezTo>
                    <a:pt x="23" y="97"/>
                    <a:pt x="22" y="93"/>
                    <a:pt x="19" y="88"/>
                  </a:cubicBezTo>
                  <a:cubicBezTo>
                    <a:pt x="16" y="81"/>
                    <a:pt x="11" y="76"/>
                    <a:pt x="10" y="69"/>
                  </a:cubicBezTo>
                  <a:cubicBezTo>
                    <a:pt x="10" y="68"/>
                    <a:pt x="10" y="66"/>
                    <a:pt x="9" y="64"/>
                  </a:cubicBezTo>
                  <a:cubicBezTo>
                    <a:pt x="8" y="61"/>
                    <a:pt x="4" y="58"/>
                    <a:pt x="2" y="54"/>
                  </a:cubicBezTo>
                  <a:cubicBezTo>
                    <a:pt x="0" y="49"/>
                    <a:pt x="1" y="45"/>
                    <a:pt x="2" y="40"/>
                  </a:cubicBezTo>
                  <a:cubicBezTo>
                    <a:pt x="2" y="40"/>
                    <a:pt x="64" y="0"/>
                    <a:pt x="146" y="38"/>
                  </a:cubicBezTo>
                  <a:close/>
                </a:path>
              </a:pathLst>
            </a:custGeom>
            <a:solidFill>
              <a:srgbClr val="F3A6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id="{F23AE133-5A88-448F-8966-2BD071B59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" y="1568"/>
              <a:ext cx="326" cy="362"/>
            </a:xfrm>
            <a:custGeom>
              <a:avLst/>
              <a:gdLst>
                <a:gd name="T0" fmla="*/ 1397 w 150"/>
                <a:gd name="T1" fmla="*/ 490 h 156"/>
                <a:gd name="T2" fmla="*/ 1408 w 150"/>
                <a:gd name="T3" fmla="*/ 538 h 156"/>
                <a:gd name="T4" fmla="*/ 1489 w 150"/>
                <a:gd name="T5" fmla="*/ 701 h 156"/>
                <a:gd name="T6" fmla="*/ 1521 w 150"/>
                <a:gd name="T7" fmla="*/ 900 h 156"/>
                <a:gd name="T8" fmla="*/ 1541 w 150"/>
                <a:gd name="T9" fmla="*/ 1098 h 156"/>
                <a:gd name="T10" fmla="*/ 1445 w 150"/>
                <a:gd name="T11" fmla="*/ 1351 h 156"/>
                <a:gd name="T12" fmla="*/ 1180 w 150"/>
                <a:gd name="T13" fmla="*/ 1787 h 156"/>
                <a:gd name="T14" fmla="*/ 954 w 150"/>
                <a:gd name="T15" fmla="*/ 1921 h 156"/>
                <a:gd name="T16" fmla="*/ 802 w 150"/>
                <a:gd name="T17" fmla="*/ 1875 h 156"/>
                <a:gd name="T18" fmla="*/ 648 w 150"/>
                <a:gd name="T19" fmla="*/ 1912 h 156"/>
                <a:gd name="T20" fmla="*/ 500 w 150"/>
                <a:gd name="T21" fmla="*/ 1938 h 156"/>
                <a:gd name="T22" fmla="*/ 350 w 150"/>
                <a:gd name="T23" fmla="*/ 1778 h 156"/>
                <a:gd name="T24" fmla="*/ 217 w 150"/>
                <a:gd name="T25" fmla="*/ 1297 h 156"/>
                <a:gd name="T26" fmla="*/ 185 w 150"/>
                <a:gd name="T27" fmla="*/ 1098 h 156"/>
                <a:gd name="T28" fmla="*/ 104 w 150"/>
                <a:gd name="T29" fmla="*/ 873 h 156"/>
                <a:gd name="T30" fmla="*/ 93 w 150"/>
                <a:gd name="T31" fmla="*/ 812 h 156"/>
                <a:gd name="T32" fmla="*/ 20 w 150"/>
                <a:gd name="T33" fmla="*/ 689 h 156"/>
                <a:gd name="T34" fmla="*/ 20 w 150"/>
                <a:gd name="T35" fmla="*/ 511 h 156"/>
                <a:gd name="T36" fmla="*/ 1397 w 150"/>
                <a:gd name="T37" fmla="*/ 490 h 1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0" h="156">
                  <a:moveTo>
                    <a:pt x="136" y="39"/>
                  </a:moveTo>
                  <a:cubicBezTo>
                    <a:pt x="137" y="39"/>
                    <a:pt x="137" y="41"/>
                    <a:pt x="137" y="43"/>
                  </a:cubicBezTo>
                  <a:cubicBezTo>
                    <a:pt x="138" y="47"/>
                    <a:pt x="143" y="52"/>
                    <a:pt x="145" y="56"/>
                  </a:cubicBezTo>
                  <a:cubicBezTo>
                    <a:pt x="147" y="61"/>
                    <a:pt x="147" y="66"/>
                    <a:pt x="148" y="72"/>
                  </a:cubicBezTo>
                  <a:cubicBezTo>
                    <a:pt x="148" y="77"/>
                    <a:pt x="150" y="83"/>
                    <a:pt x="150" y="88"/>
                  </a:cubicBezTo>
                  <a:cubicBezTo>
                    <a:pt x="150" y="95"/>
                    <a:pt x="144" y="102"/>
                    <a:pt x="141" y="108"/>
                  </a:cubicBezTo>
                  <a:cubicBezTo>
                    <a:pt x="135" y="121"/>
                    <a:pt x="128" y="134"/>
                    <a:pt x="115" y="143"/>
                  </a:cubicBezTo>
                  <a:cubicBezTo>
                    <a:pt x="108" y="148"/>
                    <a:pt x="102" y="155"/>
                    <a:pt x="93" y="154"/>
                  </a:cubicBezTo>
                  <a:cubicBezTo>
                    <a:pt x="88" y="154"/>
                    <a:pt x="83" y="150"/>
                    <a:pt x="78" y="150"/>
                  </a:cubicBezTo>
                  <a:cubicBezTo>
                    <a:pt x="72" y="151"/>
                    <a:pt x="68" y="153"/>
                    <a:pt x="63" y="153"/>
                  </a:cubicBezTo>
                  <a:cubicBezTo>
                    <a:pt x="59" y="153"/>
                    <a:pt x="53" y="156"/>
                    <a:pt x="49" y="155"/>
                  </a:cubicBezTo>
                  <a:cubicBezTo>
                    <a:pt x="43" y="153"/>
                    <a:pt x="39" y="147"/>
                    <a:pt x="34" y="142"/>
                  </a:cubicBezTo>
                  <a:cubicBezTo>
                    <a:pt x="24" y="132"/>
                    <a:pt x="21" y="117"/>
                    <a:pt x="21" y="104"/>
                  </a:cubicBezTo>
                  <a:cubicBezTo>
                    <a:pt x="22" y="97"/>
                    <a:pt x="21" y="94"/>
                    <a:pt x="18" y="88"/>
                  </a:cubicBezTo>
                  <a:cubicBezTo>
                    <a:pt x="16" y="82"/>
                    <a:pt x="11" y="77"/>
                    <a:pt x="10" y="70"/>
                  </a:cubicBezTo>
                  <a:cubicBezTo>
                    <a:pt x="9" y="68"/>
                    <a:pt x="10" y="66"/>
                    <a:pt x="9" y="65"/>
                  </a:cubicBezTo>
                  <a:cubicBezTo>
                    <a:pt x="7" y="61"/>
                    <a:pt x="4" y="58"/>
                    <a:pt x="2" y="55"/>
                  </a:cubicBezTo>
                  <a:cubicBezTo>
                    <a:pt x="0" y="50"/>
                    <a:pt x="2" y="46"/>
                    <a:pt x="2" y="41"/>
                  </a:cubicBezTo>
                  <a:cubicBezTo>
                    <a:pt x="2" y="41"/>
                    <a:pt x="60" y="0"/>
                    <a:pt x="136" y="39"/>
                  </a:cubicBezTo>
                  <a:close/>
                </a:path>
              </a:pathLst>
            </a:custGeom>
            <a:solidFill>
              <a:srgbClr val="EF89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6C392F1A-312B-4899-8952-5BCF1B7FF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5" y="1554"/>
              <a:ext cx="293" cy="355"/>
            </a:xfrm>
            <a:custGeom>
              <a:avLst/>
              <a:gdLst>
                <a:gd name="T0" fmla="*/ 1267 w 135"/>
                <a:gd name="T1" fmla="*/ 485 h 153"/>
                <a:gd name="T2" fmla="*/ 1276 w 135"/>
                <a:gd name="T3" fmla="*/ 538 h 153"/>
                <a:gd name="T4" fmla="*/ 1320 w 135"/>
                <a:gd name="T5" fmla="*/ 689 h 153"/>
                <a:gd name="T6" fmla="*/ 1361 w 135"/>
                <a:gd name="T7" fmla="*/ 898 h 153"/>
                <a:gd name="T8" fmla="*/ 1372 w 135"/>
                <a:gd name="T9" fmla="*/ 1097 h 153"/>
                <a:gd name="T10" fmla="*/ 1309 w 135"/>
                <a:gd name="T11" fmla="*/ 1350 h 153"/>
                <a:gd name="T12" fmla="*/ 1074 w 135"/>
                <a:gd name="T13" fmla="*/ 1787 h 153"/>
                <a:gd name="T14" fmla="*/ 849 w 135"/>
                <a:gd name="T15" fmla="*/ 1900 h 153"/>
                <a:gd name="T16" fmla="*/ 725 w 135"/>
                <a:gd name="T17" fmla="*/ 1872 h 153"/>
                <a:gd name="T18" fmla="*/ 593 w 135"/>
                <a:gd name="T19" fmla="*/ 1912 h 153"/>
                <a:gd name="T20" fmla="*/ 480 w 135"/>
                <a:gd name="T21" fmla="*/ 1884 h 153"/>
                <a:gd name="T22" fmla="*/ 315 w 135"/>
                <a:gd name="T23" fmla="*/ 1770 h 153"/>
                <a:gd name="T24" fmla="*/ 202 w 135"/>
                <a:gd name="T25" fmla="*/ 1297 h 153"/>
                <a:gd name="T26" fmla="*/ 174 w 135"/>
                <a:gd name="T27" fmla="*/ 1097 h 153"/>
                <a:gd name="T28" fmla="*/ 93 w 135"/>
                <a:gd name="T29" fmla="*/ 872 h 153"/>
                <a:gd name="T30" fmla="*/ 80 w 135"/>
                <a:gd name="T31" fmla="*/ 796 h 153"/>
                <a:gd name="T32" fmla="*/ 20 w 135"/>
                <a:gd name="T33" fmla="*/ 689 h 153"/>
                <a:gd name="T34" fmla="*/ 20 w 135"/>
                <a:gd name="T35" fmla="*/ 510 h 153"/>
                <a:gd name="T36" fmla="*/ 1267 w 135"/>
                <a:gd name="T37" fmla="*/ 485 h 1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35" h="153">
                  <a:moveTo>
                    <a:pt x="124" y="39"/>
                  </a:moveTo>
                  <a:cubicBezTo>
                    <a:pt x="125" y="39"/>
                    <a:pt x="125" y="41"/>
                    <a:pt x="125" y="43"/>
                  </a:cubicBezTo>
                  <a:cubicBezTo>
                    <a:pt x="126" y="47"/>
                    <a:pt x="127" y="51"/>
                    <a:pt x="129" y="55"/>
                  </a:cubicBezTo>
                  <a:cubicBezTo>
                    <a:pt x="131" y="61"/>
                    <a:pt x="132" y="66"/>
                    <a:pt x="133" y="72"/>
                  </a:cubicBezTo>
                  <a:cubicBezTo>
                    <a:pt x="134" y="77"/>
                    <a:pt x="135" y="83"/>
                    <a:pt x="134" y="88"/>
                  </a:cubicBezTo>
                  <a:cubicBezTo>
                    <a:pt x="134" y="95"/>
                    <a:pt x="131" y="102"/>
                    <a:pt x="128" y="108"/>
                  </a:cubicBezTo>
                  <a:cubicBezTo>
                    <a:pt x="123" y="121"/>
                    <a:pt x="116" y="134"/>
                    <a:pt x="105" y="143"/>
                  </a:cubicBezTo>
                  <a:cubicBezTo>
                    <a:pt x="99" y="148"/>
                    <a:pt x="91" y="153"/>
                    <a:pt x="83" y="152"/>
                  </a:cubicBezTo>
                  <a:cubicBezTo>
                    <a:pt x="79" y="151"/>
                    <a:pt x="75" y="150"/>
                    <a:pt x="71" y="150"/>
                  </a:cubicBezTo>
                  <a:cubicBezTo>
                    <a:pt x="66" y="151"/>
                    <a:pt x="62" y="153"/>
                    <a:pt x="58" y="153"/>
                  </a:cubicBezTo>
                  <a:cubicBezTo>
                    <a:pt x="54" y="153"/>
                    <a:pt x="50" y="153"/>
                    <a:pt x="47" y="151"/>
                  </a:cubicBezTo>
                  <a:cubicBezTo>
                    <a:pt x="41" y="150"/>
                    <a:pt x="35" y="147"/>
                    <a:pt x="31" y="142"/>
                  </a:cubicBezTo>
                  <a:cubicBezTo>
                    <a:pt x="22" y="132"/>
                    <a:pt x="20" y="117"/>
                    <a:pt x="20" y="104"/>
                  </a:cubicBezTo>
                  <a:cubicBezTo>
                    <a:pt x="20" y="97"/>
                    <a:pt x="19" y="94"/>
                    <a:pt x="17" y="88"/>
                  </a:cubicBezTo>
                  <a:cubicBezTo>
                    <a:pt x="14" y="82"/>
                    <a:pt x="10" y="77"/>
                    <a:pt x="9" y="70"/>
                  </a:cubicBezTo>
                  <a:cubicBezTo>
                    <a:pt x="9" y="68"/>
                    <a:pt x="9" y="66"/>
                    <a:pt x="8" y="64"/>
                  </a:cubicBezTo>
                  <a:cubicBezTo>
                    <a:pt x="7" y="61"/>
                    <a:pt x="4" y="58"/>
                    <a:pt x="2" y="55"/>
                  </a:cubicBezTo>
                  <a:cubicBezTo>
                    <a:pt x="0" y="50"/>
                    <a:pt x="2" y="46"/>
                    <a:pt x="2" y="41"/>
                  </a:cubicBezTo>
                  <a:cubicBezTo>
                    <a:pt x="2" y="41"/>
                    <a:pt x="55" y="0"/>
                    <a:pt x="124" y="39"/>
                  </a:cubicBezTo>
                  <a:close/>
                </a:path>
              </a:pathLst>
            </a:custGeom>
            <a:solidFill>
              <a:srgbClr val="A350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DDC71A45-6A6D-497C-BE0C-158C8BE00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5" y="1554"/>
              <a:ext cx="293" cy="355"/>
            </a:xfrm>
            <a:custGeom>
              <a:avLst/>
              <a:gdLst>
                <a:gd name="T0" fmla="*/ 1267 w 135"/>
                <a:gd name="T1" fmla="*/ 485 h 153"/>
                <a:gd name="T2" fmla="*/ 1276 w 135"/>
                <a:gd name="T3" fmla="*/ 538 h 153"/>
                <a:gd name="T4" fmla="*/ 1320 w 135"/>
                <a:gd name="T5" fmla="*/ 689 h 153"/>
                <a:gd name="T6" fmla="*/ 1361 w 135"/>
                <a:gd name="T7" fmla="*/ 898 h 153"/>
                <a:gd name="T8" fmla="*/ 1372 w 135"/>
                <a:gd name="T9" fmla="*/ 1097 h 153"/>
                <a:gd name="T10" fmla="*/ 1309 w 135"/>
                <a:gd name="T11" fmla="*/ 1350 h 153"/>
                <a:gd name="T12" fmla="*/ 1074 w 135"/>
                <a:gd name="T13" fmla="*/ 1787 h 153"/>
                <a:gd name="T14" fmla="*/ 849 w 135"/>
                <a:gd name="T15" fmla="*/ 1900 h 153"/>
                <a:gd name="T16" fmla="*/ 725 w 135"/>
                <a:gd name="T17" fmla="*/ 1872 h 153"/>
                <a:gd name="T18" fmla="*/ 593 w 135"/>
                <a:gd name="T19" fmla="*/ 1912 h 153"/>
                <a:gd name="T20" fmla="*/ 480 w 135"/>
                <a:gd name="T21" fmla="*/ 1884 h 153"/>
                <a:gd name="T22" fmla="*/ 315 w 135"/>
                <a:gd name="T23" fmla="*/ 1770 h 153"/>
                <a:gd name="T24" fmla="*/ 202 w 135"/>
                <a:gd name="T25" fmla="*/ 1297 h 153"/>
                <a:gd name="T26" fmla="*/ 174 w 135"/>
                <a:gd name="T27" fmla="*/ 1097 h 153"/>
                <a:gd name="T28" fmla="*/ 93 w 135"/>
                <a:gd name="T29" fmla="*/ 872 h 153"/>
                <a:gd name="T30" fmla="*/ 80 w 135"/>
                <a:gd name="T31" fmla="*/ 796 h 153"/>
                <a:gd name="T32" fmla="*/ 20 w 135"/>
                <a:gd name="T33" fmla="*/ 689 h 153"/>
                <a:gd name="T34" fmla="*/ 20 w 135"/>
                <a:gd name="T35" fmla="*/ 510 h 153"/>
                <a:gd name="T36" fmla="*/ 1267 w 135"/>
                <a:gd name="T37" fmla="*/ 485 h 1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35" h="153">
                  <a:moveTo>
                    <a:pt x="124" y="39"/>
                  </a:moveTo>
                  <a:cubicBezTo>
                    <a:pt x="125" y="39"/>
                    <a:pt x="125" y="41"/>
                    <a:pt x="125" y="43"/>
                  </a:cubicBezTo>
                  <a:cubicBezTo>
                    <a:pt x="126" y="47"/>
                    <a:pt x="127" y="51"/>
                    <a:pt x="129" y="55"/>
                  </a:cubicBezTo>
                  <a:cubicBezTo>
                    <a:pt x="131" y="61"/>
                    <a:pt x="132" y="66"/>
                    <a:pt x="133" y="72"/>
                  </a:cubicBezTo>
                  <a:cubicBezTo>
                    <a:pt x="134" y="77"/>
                    <a:pt x="135" y="83"/>
                    <a:pt x="134" y="88"/>
                  </a:cubicBezTo>
                  <a:cubicBezTo>
                    <a:pt x="134" y="95"/>
                    <a:pt x="131" y="102"/>
                    <a:pt x="128" y="108"/>
                  </a:cubicBezTo>
                  <a:cubicBezTo>
                    <a:pt x="123" y="121"/>
                    <a:pt x="116" y="134"/>
                    <a:pt x="105" y="143"/>
                  </a:cubicBezTo>
                  <a:cubicBezTo>
                    <a:pt x="99" y="148"/>
                    <a:pt x="91" y="153"/>
                    <a:pt x="83" y="152"/>
                  </a:cubicBezTo>
                  <a:cubicBezTo>
                    <a:pt x="79" y="151"/>
                    <a:pt x="75" y="150"/>
                    <a:pt x="71" y="150"/>
                  </a:cubicBezTo>
                  <a:cubicBezTo>
                    <a:pt x="66" y="151"/>
                    <a:pt x="62" y="153"/>
                    <a:pt x="58" y="153"/>
                  </a:cubicBezTo>
                  <a:cubicBezTo>
                    <a:pt x="54" y="153"/>
                    <a:pt x="50" y="153"/>
                    <a:pt x="47" y="151"/>
                  </a:cubicBezTo>
                  <a:cubicBezTo>
                    <a:pt x="41" y="150"/>
                    <a:pt x="35" y="147"/>
                    <a:pt x="31" y="142"/>
                  </a:cubicBezTo>
                  <a:cubicBezTo>
                    <a:pt x="22" y="132"/>
                    <a:pt x="20" y="117"/>
                    <a:pt x="20" y="104"/>
                  </a:cubicBezTo>
                  <a:cubicBezTo>
                    <a:pt x="20" y="97"/>
                    <a:pt x="19" y="94"/>
                    <a:pt x="17" y="88"/>
                  </a:cubicBezTo>
                  <a:cubicBezTo>
                    <a:pt x="14" y="82"/>
                    <a:pt x="10" y="77"/>
                    <a:pt x="9" y="70"/>
                  </a:cubicBezTo>
                  <a:cubicBezTo>
                    <a:pt x="9" y="68"/>
                    <a:pt x="9" y="66"/>
                    <a:pt x="8" y="64"/>
                  </a:cubicBezTo>
                  <a:cubicBezTo>
                    <a:pt x="7" y="61"/>
                    <a:pt x="4" y="58"/>
                    <a:pt x="2" y="55"/>
                  </a:cubicBezTo>
                  <a:cubicBezTo>
                    <a:pt x="0" y="50"/>
                    <a:pt x="2" y="46"/>
                    <a:pt x="2" y="41"/>
                  </a:cubicBezTo>
                  <a:cubicBezTo>
                    <a:pt x="2" y="41"/>
                    <a:pt x="55" y="0"/>
                    <a:pt x="124" y="39"/>
                  </a:cubicBezTo>
                  <a:close/>
                </a:path>
              </a:pathLst>
            </a:custGeom>
            <a:noFill/>
            <a:ln w="7938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58">
              <a:extLst>
                <a:ext uri="{FF2B5EF4-FFF2-40B4-BE49-F238E27FC236}">
                  <a16:creationId xmlns:a16="http://schemas.microsoft.com/office/drawing/2014/main" id="{E2302209-230D-4F82-9B4A-8030551A9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600"/>
              <a:ext cx="626" cy="576"/>
            </a:xfrm>
            <a:custGeom>
              <a:avLst/>
              <a:gdLst>
                <a:gd name="T0" fmla="*/ 2958 w 288"/>
                <a:gd name="T1" fmla="*/ 1240 h 248"/>
                <a:gd name="T2" fmla="*/ 2887 w 288"/>
                <a:gd name="T3" fmla="*/ 1414 h 248"/>
                <a:gd name="T4" fmla="*/ 2730 w 288"/>
                <a:gd name="T5" fmla="*/ 1603 h 248"/>
                <a:gd name="T6" fmla="*/ 2678 w 288"/>
                <a:gd name="T7" fmla="*/ 1656 h 248"/>
                <a:gd name="T8" fmla="*/ 2628 w 288"/>
                <a:gd name="T9" fmla="*/ 1763 h 248"/>
                <a:gd name="T10" fmla="*/ 2504 w 288"/>
                <a:gd name="T11" fmla="*/ 1839 h 248"/>
                <a:gd name="T12" fmla="*/ 2484 w 288"/>
                <a:gd name="T13" fmla="*/ 1953 h 248"/>
                <a:gd name="T14" fmla="*/ 2391 w 288"/>
                <a:gd name="T15" fmla="*/ 2130 h 248"/>
                <a:gd name="T16" fmla="*/ 2239 w 288"/>
                <a:gd name="T17" fmla="*/ 2508 h 248"/>
                <a:gd name="T18" fmla="*/ 2065 w 288"/>
                <a:gd name="T19" fmla="*/ 2655 h 248"/>
                <a:gd name="T20" fmla="*/ 1952 w 288"/>
                <a:gd name="T21" fmla="*/ 2929 h 248"/>
                <a:gd name="T22" fmla="*/ 1513 w 288"/>
                <a:gd name="T23" fmla="*/ 2982 h 248"/>
                <a:gd name="T24" fmla="*/ 1324 w 288"/>
                <a:gd name="T25" fmla="*/ 3043 h 248"/>
                <a:gd name="T26" fmla="*/ 1172 w 288"/>
                <a:gd name="T27" fmla="*/ 3080 h 248"/>
                <a:gd name="T28" fmla="*/ 709 w 288"/>
                <a:gd name="T29" fmla="*/ 2766 h 248"/>
                <a:gd name="T30" fmla="*/ 604 w 288"/>
                <a:gd name="T31" fmla="*/ 2615 h 248"/>
                <a:gd name="T32" fmla="*/ 543 w 288"/>
                <a:gd name="T33" fmla="*/ 2481 h 248"/>
                <a:gd name="T34" fmla="*/ 420 w 288"/>
                <a:gd name="T35" fmla="*/ 2455 h 248"/>
                <a:gd name="T36" fmla="*/ 226 w 288"/>
                <a:gd name="T37" fmla="*/ 2179 h 248"/>
                <a:gd name="T38" fmla="*/ 174 w 288"/>
                <a:gd name="T39" fmla="*/ 2007 h 248"/>
                <a:gd name="T40" fmla="*/ 141 w 288"/>
                <a:gd name="T41" fmla="*/ 1819 h 248"/>
                <a:gd name="T42" fmla="*/ 43 w 288"/>
                <a:gd name="T43" fmla="*/ 1326 h 248"/>
                <a:gd name="T44" fmla="*/ 1489 w 288"/>
                <a:gd name="T45" fmla="*/ 12 h 248"/>
                <a:gd name="T46" fmla="*/ 2958 w 288"/>
                <a:gd name="T47" fmla="*/ 1240 h 24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88" h="248">
                  <a:moveTo>
                    <a:pt x="288" y="99"/>
                  </a:moveTo>
                  <a:cubicBezTo>
                    <a:pt x="287" y="98"/>
                    <a:pt x="283" y="110"/>
                    <a:pt x="281" y="113"/>
                  </a:cubicBezTo>
                  <a:cubicBezTo>
                    <a:pt x="278" y="116"/>
                    <a:pt x="267" y="126"/>
                    <a:pt x="266" y="128"/>
                  </a:cubicBezTo>
                  <a:cubicBezTo>
                    <a:pt x="264" y="132"/>
                    <a:pt x="263" y="131"/>
                    <a:pt x="261" y="132"/>
                  </a:cubicBezTo>
                  <a:cubicBezTo>
                    <a:pt x="259" y="134"/>
                    <a:pt x="260" y="137"/>
                    <a:pt x="256" y="141"/>
                  </a:cubicBezTo>
                  <a:cubicBezTo>
                    <a:pt x="252" y="146"/>
                    <a:pt x="248" y="143"/>
                    <a:pt x="244" y="147"/>
                  </a:cubicBezTo>
                  <a:cubicBezTo>
                    <a:pt x="246" y="150"/>
                    <a:pt x="242" y="152"/>
                    <a:pt x="242" y="156"/>
                  </a:cubicBezTo>
                  <a:cubicBezTo>
                    <a:pt x="242" y="166"/>
                    <a:pt x="239" y="165"/>
                    <a:pt x="233" y="170"/>
                  </a:cubicBezTo>
                  <a:cubicBezTo>
                    <a:pt x="228" y="175"/>
                    <a:pt x="221" y="196"/>
                    <a:pt x="218" y="200"/>
                  </a:cubicBezTo>
                  <a:cubicBezTo>
                    <a:pt x="212" y="209"/>
                    <a:pt x="213" y="211"/>
                    <a:pt x="201" y="212"/>
                  </a:cubicBezTo>
                  <a:cubicBezTo>
                    <a:pt x="208" y="220"/>
                    <a:pt x="198" y="232"/>
                    <a:pt x="190" y="234"/>
                  </a:cubicBezTo>
                  <a:cubicBezTo>
                    <a:pt x="181" y="236"/>
                    <a:pt x="154" y="243"/>
                    <a:pt x="147" y="238"/>
                  </a:cubicBezTo>
                  <a:cubicBezTo>
                    <a:pt x="142" y="245"/>
                    <a:pt x="136" y="241"/>
                    <a:pt x="129" y="243"/>
                  </a:cubicBezTo>
                  <a:cubicBezTo>
                    <a:pt x="124" y="244"/>
                    <a:pt x="121" y="248"/>
                    <a:pt x="114" y="246"/>
                  </a:cubicBezTo>
                  <a:cubicBezTo>
                    <a:pt x="104" y="242"/>
                    <a:pt x="73" y="222"/>
                    <a:pt x="69" y="221"/>
                  </a:cubicBezTo>
                  <a:cubicBezTo>
                    <a:pt x="61" y="220"/>
                    <a:pt x="60" y="217"/>
                    <a:pt x="59" y="209"/>
                  </a:cubicBezTo>
                  <a:cubicBezTo>
                    <a:pt x="58" y="202"/>
                    <a:pt x="60" y="198"/>
                    <a:pt x="53" y="198"/>
                  </a:cubicBezTo>
                  <a:cubicBezTo>
                    <a:pt x="47" y="198"/>
                    <a:pt x="45" y="204"/>
                    <a:pt x="41" y="196"/>
                  </a:cubicBezTo>
                  <a:cubicBezTo>
                    <a:pt x="40" y="194"/>
                    <a:pt x="24" y="176"/>
                    <a:pt x="22" y="174"/>
                  </a:cubicBezTo>
                  <a:cubicBezTo>
                    <a:pt x="18" y="171"/>
                    <a:pt x="18" y="166"/>
                    <a:pt x="17" y="160"/>
                  </a:cubicBezTo>
                  <a:cubicBezTo>
                    <a:pt x="17" y="155"/>
                    <a:pt x="16" y="150"/>
                    <a:pt x="14" y="145"/>
                  </a:cubicBezTo>
                  <a:cubicBezTo>
                    <a:pt x="12" y="139"/>
                    <a:pt x="0" y="115"/>
                    <a:pt x="4" y="106"/>
                  </a:cubicBezTo>
                  <a:cubicBezTo>
                    <a:pt x="4" y="106"/>
                    <a:pt x="40" y="0"/>
                    <a:pt x="145" y="1"/>
                  </a:cubicBezTo>
                  <a:cubicBezTo>
                    <a:pt x="249" y="2"/>
                    <a:pt x="288" y="99"/>
                    <a:pt x="288" y="99"/>
                  </a:cubicBezTo>
                  <a:close/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1169F54A-1A1B-440D-BCB1-E9BF1B264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3" y="1570"/>
              <a:ext cx="627" cy="575"/>
            </a:xfrm>
            <a:custGeom>
              <a:avLst/>
              <a:gdLst>
                <a:gd name="T0" fmla="*/ 2972 w 288"/>
                <a:gd name="T1" fmla="*/ 1236 h 248"/>
                <a:gd name="T2" fmla="*/ 2900 w 288"/>
                <a:gd name="T3" fmla="*/ 1407 h 248"/>
                <a:gd name="T4" fmla="*/ 2745 w 288"/>
                <a:gd name="T5" fmla="*/ 1597 h 248"/>
                <a:gd name="T6" fmla="*/ 2693 w 288"/>
                <a:gd name="T7" fmla="*/ 1644 h 248"/>
                <a:gd name="T8" fmla="*/ 2641 w 288"/>
                <a:gd name="T9" fmla="*/ 1757 h 248"/>
                <a:gd name="T10" fmla="*/ 2497 w 288"/>
                <a:gd name="T11" fmla="*/ 1945 h 248"/>
                <a:gd name="T12" fmla="*/ 2404 w 288"/>
                <a:gd name="T13" fmla="*/ 2119 h 248"/>
                <a:gd name="T14" fmla="*/ 2251 w 288"/>
                <a:gd name="T15" fmla="*/ 2479 h 248"/>
                <a:gd name="T16" fmla="*/ 2077 w 288"/>
                <a:gd name="T17" fmla="*/ 2805 h 248"/>
                <a:gd name="T18" fmla="*/ 1962 w 288"/>
                <a:gd name="T19" fmla="*/ 2919 h 248"/>
                <a:gd name="T20" fmla="*/ 1517 w 288"/>
                <a:gd name="T21" fmla="*/ 2968 h 248"/>
                <a:gd name="T22" fmla="*/ 1332 w 288"/>
                <a:gd name="T23" fmla="*/ 3026 h 248"/>
                <a:gd name="T24" fmla="*/ 1184 w 288"/>
                <a:gd name="T25" fmla="*/ 3065 h 248"/>
                <a:gd name="T26" fmla="*/ 712 w 288"/>
                <a:gd name="T27" fmla="*/ 2752 h 248"/>
                <a:gd name="T28" fmla="*/ 607 w 288"/>
                <a:gd name="T29" fmla="*/ 2592 h 248"/>
                <a:gd name="T30" fmla="*/ 422 w 288"/>
                <a:gd name="T31" fmla="*/ 2430 h 248"/>
                <a:gd name="T32" fmla="*/ 394 w 288"/>
                <a:gd name="T33" fmla="*/ 2332 h 248"/>
                <a:gd name="T34" fmla="*/ 185 w 288"/>
                <a:gd name="T35" fmla="*/ 2006 h 248"/>
                <a:gd name="T36" fmla="*/ 157 w 288"/>
                <a:gd name="T37" fmla="*/ 1795 h 248"/>
                <a:gd name="T38" fmla="*/ 142 w 288"/>
                <a:gd name="T39" fmla="*/ 1607 h 248"/>
                <a:gd name="T40" fmla="*/ 52 w 288"/>
                <a:gd name="T41" fmla="*/ 1322 h 248"/>
                <a:gd name="T42" fmla="*/ 1498 w 288"/>
                <a:gd name="T43" fmla="*/ 12 h 248"/>
                <a:gd name="T44" fmla="*/ 2972 w 288"/>
                <a:gd name="T45" fmla="*/ 1236 h 24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88" h="248">
                  <a:moveTo>
                    <a:pt x="288" y="99"/>
                  </a:moveTo>
                  <a:cubicBezTo>
                    <a:pt x="287" y="98"/>
                    <a:pt x="284" y="110"/>
                    <a:pt x="281" y="113"/>
                  </a:cubicBezTo>
                  <a:cubicBezTo>
                    <a:pt x="278" y="116"/>
                    <a:pt x="267" y="126"/>
                    <a:pt x="266" y="128"/>
                  </a:cubicBezTo>
                  <a:cubicBezTo>
                    <a:pt x="264" y="131"/>
                    <a:pt x="263" y="130"/>
                    <a:pt x="261" y="132"/>
                  </a:cubicBezTo>
                  <a:cubicBezTo>
                    <a:pt x="259" y="133"/>
                    <a:pt x="260" y="137"/>
                    <a:pt x="256" y="141"/>
                  </a:cubicBezTo>
                  <a:cubicBezTo>
                    <a:pt x="252" y="145"/>
                    <a:pt x="242" y="152"/>
                    <a:pt x="242" y="156"/>
                  </a:cubicBezTo>
                  <a:cubicBezTo>
                    <a:pt x="242" y="166"/>
                    <a:pt x="239" y="165"/>
                    <a:pt x="233" y="170"/>
                  </a:cubicBezTo>
                  <a:cubicBezTo>
                    <a:pt x="228" y="174"/>
                    <a:pt x="221" y="196"/>
                    <a:pt x="218" y="199"/>
                  </a:cubicBezTo>
                  <a:cubicBezTo>
                    <a:pt x="212" y="209"/>
                    <a:pt x="214" y="224"/>
                    <a:pt x="201" y="225"/>
                  </a:cubicBezTo>
                  <a:cubicBezTo>
                    <a:pt x="208" y="233"/>
                    <a:pt x="198" y="232"/>
                    <a:pt x="190" y="234"/>
                  </a:cubicBezTo>
                  <a:cubicBezTo>
                    <a:pt x="181" y="236"/>
                    <a:pt x="155" y="243"/>
                    <a:pt x="147" y="238"/>
                  </a:cubicBezTo>
                  <a:cubicBezTo>
                    <a:pt x="142" y="245"/>
                    <a:pt x="137" y="241"/>
                    <a:pt x="129" y="243"/>
                  </a:cubicBezTo>
                  <a:cubicBezTo>
                    <a:pt x="125" y="244"/>
                    <a:pt x="121" y="248"/>
                    <a:pt x="115" y="246"/>
                  </a:cubicBezTo>
                  <a:cubicBezTo>
                    <a:pt x="104" y="242"/>
                    <a:pt x="73" y="222"/>
                    <a:pt x="69" y="221"/>
                  </a:cubicBezTo>
                  <a:cubicBezTo>
                    <a:pt x="61" y="220"/>
                    <a:pt x="60" y="216"/>
                    <a:pt x="59" y="208"/>
                  </a:cubicBezTo>
                  <a:cubicBezTo>
                    <a:pt x="58" y="202"/>
                    <a:pt x="45" y="204"/>
                    <a:pt x="41" y="195"/>
                  </a:cubicBezTo>
                  <a:cubicBezTo>
                    <a:pt x="40" y="194"/>
                    <a:pt x="38" y="188"/>
                    <a:pt x="38" y="187"/>
                  </a:cubicBezTo>
                  <a:cubicBezTo>
                    <a:pt x="37" y="185"/>
                    <a:pt x="19" y="166"/>
                    <a:pt x="18" y="161"/>
                  </a:cubicBezTo>
                  <a:cubicBezTo>
                    <a:pt x="18" y="155"/>
                    <a:pt x="17" y="149"/>
                    <a:pt x="15" y="144"/>
                  </a:cubicBezTo>
                  <a:cubicBezTo>
                    <a:pt x="13" y="138"/>
                    <a:pt x="12" y="137"/>
                    <a:pt x="14" y="129"/>
                  </a:cubicBezTo>
                  <a:cubicBezTo>
                    <a:pt x="6" y="126"/>
                    <a:pt x="0" y="115"/>
                    <a:pt x="5" y="106"/>
                  </a:cubicBezTo>
                  <a:cubicBezTo>
                    <a:pt x="5" y="106"/>
                    <a:pt x="41" y="0"/>
                    <a:pt x="145" y="1"/>
                  </a:cubicBezTo>
                  <a:cubicBezTo>
                    <a:pt x="249" y="2"/>
                    <a:pt x="288" y="99"/>
                    <a:pt x="288" y="99"/>
                  </a:cubicBezTo>
                  <a:close/>
                </a:path>
              </a:pathLst>
            </a:custGeom>
            <a:solidFill>
              <a:srgbClr val="F3A6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A1842FB8-E676-41F3-9E81-69CA812CB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3" y="1544"/>
              <a:ext cx="624" cy="576"/>
            </a:xfrm>
            <a:custGeom>
              <a:avLst/>
              <a:gdLst>
                <a:gd name="T0" fmla="*/ 2950 w 287"/>
                <a:gd name="T1" fmla="*/ 1240 h 248"/>
                <a:gd name="T2" fmla="*/ 2887 w 287"/>
                <a:gd name="T3" fmla="*/ 1403 h 248"/>
                <a:gd name="T4" fmla="*/ 2766 w 287"/>
                <a:gd name="T5" fmla="*/ 1526 h 248"/>
                <a:gd name="T6" fmla="*/ 2722 w 287"/>
                <a:gd name="T7" fmla="*/ 1603 h 248"/>
                <a:gd name="T8" fmla="*/ 2670 w 287"/>
                <a:gd name="T9" fmla="*/ 1656 h 248"/>
                <a:gd name="T10" fmla="*/ 2620 w 287"/>
                <a:gd name="T11" fmla="*/ 1763 h 248"/>
                <a:gd name="T12" fmla="*/ 2476 w 287"/>
                <a:gd name="T13" fmla="*/ 1942 h 248"/>
                <a:gd name="T14" fmla="*/ 2383 w 287"/>
                <a:gd name="T15" fmla="*/ 2130 h 248"/>
                <a:gd name="T16" fmla="*/ 2242 w 287"/>
                <a:gd name="T17" fmla="*/ 2492 h 248"/>
                <a:gd name="T18" fmla="*/ 1944 w 287"/>
                <a:gd name="T19" fmla="*/ 2919 h 248"/>
                <a:gd name="T20" fmla="*/ 1687 w 287"/>
                <a:gd name="T21" fmla="*/ 2896 h 248"/>
                <a:gd name="T22" fmla="*/ 1498 w 287"/>
                <a:gd name="T23" fmla="*/ 2966 h 248"/>
                <a:gd name="T24" fmla="*/ 1324 w 287"/>
                <a:gd name="T25" fmla="*/ 3031 h 248"/>
                <a:gd name="T26" fmla="*/ 1172 w 287"/>
                <a:gd name="T27" fmla="*/ 3080 h 248"/>
                <a:gd name="T28" fmla="*/ 965 w 287"/>
                <a:gd name="T29" fmla="*/ 2766 h 248"/>
                <a:gd name="T30" fmla="*/ 804 w 287"/>
                <a:gd name="T31" fmla="*/ 2729 h 248"/>
                <a:gd name="T32" fmla="*/ 700 w 287"/>
                <a:gd name="T33" fmla="*/ 2766 h 248"/>
                <a:gd name="T34" fmla="*/ 411 w 287"/>
                <a:gd name="T35" fmla="*/ 2443 h 248"/>
                <a:gd name="T36" fmla="*/ 411 w 287"/>
                <a:gd name="T37" fmla="*/ 2378 h 248"/>
                <a:gd name="T38" fmla="*/ 378 w 287"/>
                <a:gd name="T39" fmla="*/ 2341 h 248"/>
                <a:gd name="T40" fmla="*/ 359 w 287"/>
                <a:gd name="T41" fmla="*/ 2265 h 248"/>
                <a:gd name="T42" fmla="*/ 307 w 287"/>
                <a:gd name="T43" fmla="*/ 2190 h 248"/>
                <a:gd name="T44" fmla="*/ 289 w 287"/>
                <a:gd name="T45" fmla="*/ 2121 h 248"/>
                <a:gd name="T46" fmla="*/ 226 w 287"/>
                <a:gd name="T47" fmla="*/ 1970 h 248"/>
                <a:gd name="T48" fmla="*/ 174 w 287"/>
                <a:gd name="T49" fmla="*/ 1867 h 248"/>
                <a:gd name="T50" fmla="*/ 43 w 287"/>
                <a:gd name="T51" fmla="*/ 1317 h 248"/>
                <a:gd name="T52" fmla="*/ 1481 w 287"/>
                <a:gd name="T53" fmla="*/ 12 h 248"/>
                <a:gd name="T54" fmla="*/ 2950 w 287"/>
                <a:gd name="T55" fmla="*/ 1240 h 24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87" h="248">
                  <a:moveTo>
                    <a:pt x="287" y="99"/>
                  </a:moveTo>
                  <a:cubicBezTo>
                    <a:pt x="287" y="98"/>
                    <a:pt x="283" y="110"/>
                    <a:pt x="281" y="112"/>
                  </a:cubicBezTo>
                  <a:cubicBezTo>
                    <a:pt x="277" y="115"/>
                    <a:pt x="274" y="123"/>
                    <a:pt x="269" y="122"/>
                  </a:cubicBezTo>
                  <a:cubicBezTo>
                    <a:pt x="269" y="125"/>
                    <a:pt x="267" y="125"/>
                    <a:pt x="265" y="128"/>
                  </a:cubicBezTo>
                  <a:cubicBezTo>
                    <a:pt x="264" y="131"/>
                    <a:pt x="262" y="130"/>
                    <a:pt x="260" y="132"/>
                  </a:cubicBezTo>
                  <a:cubicBezTo>
                    <a:pt x="259" y="133"/>
                    <a:pt x="259" y="136"/>
                    <a:pt x="255" y="141"/>
                  </a:cubicBezTo>
                  <a:cubicBezTo>
                    <a:pt x="251" y="145"/>
                    <a:pt x="242" y="151"/>
                    <a:pt x="241" y="155"/>
                  </a:cubicBezTo>
                  <a:cubicBezTo>
                    <a:pt x="241" y="165"/>
                    <a:pt x="238" y="164"/>
                    <a:pt x="232" y="170"/>
                  </a:cubicBezTo>
                  <a:cubicBezTo>
                    <a:pt x="228" y="174"/>
                    <a:pt x="220" y="195"/>
                    <a:pt x="218" y="199"/>
                  </a:cubicBezTo>
                  <a:cubicBezTo>
                    <a:pt x="212" y="208"/>
                    <a:pt x="197" y="231"/>
                    <a:pt x="189" y="233"/>
                  </a:cubicBezTo>
                  <a:cubicBezTo>
                    <a:pt x="180" y="235"/>
                    <a:pt x="173" y="230"/>
                    <a:pt x="164" y="231"/>
                  </a:cubicBezTo>
                  <a:cubicBezTo>
                    <a:pt x="166" y="244"/>
                    <a:pt x="154" y="243"/>
                    <a:pt x="146" y="237"/>
                  </a:cubicBezTo>
                  <a:cubicBezTo>
                    <a:pt x="141" y="245"/>
                    <a:pt x="136" y="241"/>
                    <a:pt x="129" y="242"/>
                  </a:cubicBezTo>
                  <a:cubicBezTo>
                    <a:pt x="124" y="243"/>
                    <a:pt x="120" y="248"/>
                    <a:pt x="114" y="246"/>
                  </a:cubicBezTo>
                  <a:cubicBezTo>
                    <a:pt x="103" y="242"/>
                    <a:pt x="105" y="224"/>
                    <a:pt x="94" y="221"/>
                  </a:cubicBezTo>
                  <a:cubicBezTo>
                    <a:pt x="91" y="232"/>
                    <a:pt x="82" y="221"/>
                    <a:pt x="78" y="218"/>
                  </a:cubicBezTo>
                  <a:cubicBezTo>
                    <a:pt x="76" y="222"/>
                    <a:pt x="72" y="221"/>
                    <a:pt x="68" y="221"/>
                  </a:cubicBezTo>
                  <a:cubicBezTo>
                    <a:pt x="60" y="219"/>
                    <a:pt x="45" y="203"/>
                    <a:pt x="40" y="195"/>
                  </a:cubicBezTo>
                  <a:cubicBezTo>
                    <a:pt x="39" y="193"/>
                    <a:pt x="41" y="191"/>
                    <a:pt x="40" y="190"/>
                  </a:cubicBezTo>
                  <a:cubicBezTo>
                    <a:pt x="39" y="189"/>
                    <a:pt x="37" y="187"/>
                    <a:pt x="37" y="187"/>
                  </a:cubicBezTo>
                  <a:cubicBezTo>
                    <a:pt x="36" y="184"/>
                    <a:pt x="35" y="183"/>
                    <a:pt x="35" y="181"/>
                  </a:cubicBezTo>
                  <a:cubicBezTo>
                    <a:pt x="34" y="178"/>
                    <a:pt x="31" y="177"/>
                    <a:pt x="30" y="175"/>
                  </a:cubicBezTo>
                  <a:cubicBezTo>
                    <a:pt x="28" y="172"/>
                    <a:pt x="30" y="171"/>
                    <a:pt x="28" y="169"/>
                  </a:cubicBezTo>
                  <a:cubicBezTo>
                    <a:pt x="23" y="166"/>
                    <a:pt x="22" y="162"/>
                    <a:pt x="22" y="157"/>
                  </a:cubicBezTo>
                  <a:cubicBezTo>
                    <a:pt x="21" y="151"/>
                    <a:pt x="19" y="154"/>
                    <a:pt x="17" y="149"/>
                  </a:cubicBezTo>
                  <a:cubicBezTo>
                    <a:pt x="14" y="143"/>
                    <a:pt x="0" y="114"/>
                    <a:pt x="4" y="105"/>
                  </a:cubicBezTo>
                  <a:cubicBezTo>
                    <a:pt x="4" y="105"/>
                    <a:pt x="40" y="0"/>
                    <a:pt x="144" y="1"/>
                  </a:cubicBezTo>
                  <a:cubicBezTo>
                    <a:pt x="248" y="1"/>
                    <a:pt x="287" y="99"/>
                    <a:pt x="287" y="99"/>
                  </a:cubicBezTo>
                  <a:close/>
                </a:path>
              </a:pathLst>
            </a:custGeom>
            <a:solidFill>
              <a:srgbClr val="EF89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2BDCE31B-60FF-4C0B-915E-E76B50548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" y="1516"/>
              <a:ext cx="624" cy="576"/>
            </a:xfrm>
            <a:custGeom>
              <a:avLst/>
              <a:gdLst>
                <a:gd name="T0" fmla="*/ 2950 w 287"/>
                <a:gd name="T1" fmla="*/ 1240 h 248"/>
                <a:gd name="T2" fmla="*/ 2879 w 287"/>
                <a:gd name="T3" fmla="*/ 1403 h 248"/>
                <a:gd name="T4" fmla="*/ 2722 w 287"/>
                <a:gd name="T5" fmla="*/ 1452 h 248"/>
                <a:gd name="T6" fmla="*/ 2722 w 287"/>
                <a:gd name="T7" fmla="*/ 1603 h 248"/>
                <a:gd name="T8" fmla="*/ 2670 w 287"/>
                <a:gd name="T9" fmla="*/ 1656 h 248"/>
                <a:gd name="T10" fmla="*/ 2620 w 287"/>
                <a:gd name="T11" fmla="*/ 1668 h 248"/>
                <a:gd name="T12" fmla="*/ 2620 w 287"/>
                <a:gd name="T13" fmla="*/ 1763 h 248"/>
                <a:gd name="T14" fmla="*/ 2459 w 287"/>
                <a:gd name="T15" fmla="*/ 1819 h 248"/>
                <a:gd name="T16" fmla="*/ 2476 w 287"/>
                <a:gd name="T17" fmla="*/ 1942 h 248"/>
                <a:gd name="T18" fmla="*/ 2383 w 287"/>
                <a:gd name="T19" fmla="*/ 2130 h 248"/>
                <a:gd name="T20" fmla="*/ 2242 w 287"/>
                <a:gd name="T21" fmla="*/ 2320 h 248"/>
                <a:gd name="T22" fmla="*/ 2242 w 287"/>
                <a:gd name="T23" fmla="*/ 2492 h 248"/>
                <a:gd name="T24" fmla="*/ 2057 w 287"/>
                <a:gd name="T25" fmla="*/ 2643 h 248"/>
                <a:gd name="T26" fmla="*/ 1944 w 287"/>
                <a:gd name="T27" fmla="*/ 2919 h 248"/>
                <a:gd name="T28" fmla="*/ 1687 w 287"/>
                <a:gd name="T29" fmla="*/ 2896 h 248"/>
                <a:gd name="T30" fmla="*/ 1498 w 287"/>
                <a:gd name="T31" fmla="*/ 2966 h 248"/>
                <a:gd name="T32" fmla="*/ 1313 w 287"/>
                <a:gd name="T33" fmla="*/ 3043 h 248"/>
                <a:gd name="T34" fmla="*/ 1172 w 287"/>
                <a:gd name="T35" fmla="*/ 3080 h 248"/>
                <a:gd name="T36" fmla="*/ 954 w 287"/>
                <a:gd name="T37" fmla="*/ 2766 h 248"/>
                <a:gd name="T38" fmla="*/ 804 w 287"/>
                <a:gd name="T39" fmla="*/ 2729 h 248"/>
                <a:gd name="T40" fmla="*/ 700 w 287"/>
                <a:gd name="T41" fmla="*/ 2766 h 248"/>
                <a:gd name="T42" fmla="*/ 596 w 287"/>
                <a:gd name="T43" fmla="*/ 2606 h 248"/>
                <a:gd name="T44" fmla="*/ 535 w 287"/>
                <a:gd name="T45" fmla="*/ 2471 h 248"/>
                <a:gd name="T46" fmla="*/ 411 w 287"/>
                <a:gd name="T47" fmla="*/ 2443 h 248"/>
                <a:gd name="T48" fmla="*/ 411 w 287"/>
                <a:gd name="T49" fmla="*/ 2378 h 248"/>
                <a:gd name="T50" fmla="*/ 378 w 287"/>
                <a:gd name="T51" fmla="*/ 2341 h 248"/>
                <a:gd name="T52" fmla="*/ 350 w 287"/>
                <a:gd name="T53" fmla="*/ 2265 h 248"/>
                <a:gd name="T54" fmla="*/ 350 w 287"/>
                <a:gd name="T55" fmla="*/ 2153 h 248"/>
                <a:gd name="T56" fmla="*/ 278 w 287"/>
                <a:gd name="T57" fmla="*/ 2121 h 248"/>
                <a:gd name="T58" fmla="*/ 217 w 287"/>
                <a:gd name="T59" fmla="*/ 1970 h 248"/>
                <a:gd name="T60" fmla="*/ 217 w 287"/>
                <a:gd name="T61" fmla="*/ 1779 h 248"/>
                <a:gd name="T62" fmla="*/ 174 w 287"/>
                <a:gd name="T63" fmla="*/ 1619 h 248"/>
                <a:gd name="T64" fmla="*/ 43 w 287"/>
                <a:gd name="T65" fmla="*/ 1326 h 248"/>
                <a:gd name="T66" fmla="*/ 1481 w 287"/>
                <a:gd name="T67" fmla="*/ 12 h 248"/>
                <a:gd name="T68" fmla="*/ 2950 w 287"/>
                <a:gd name="T69" fmla="*/ 1240 h 24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87" h="248">
                  <a:moveTo>
                    <a:pt x="287" y="99"/>
                  </a:moveTo>
                  <a:cubicBezTo>
                    <a:pt x="287" y="98"/>
                    <a:pt x="283" y="110"/>
                    <a:pt x="280" y="112"/>
                  </a:cubicBezTo>
                  <a:cubicBezTo>
                    <a:pt x="277" y="116"/>
                    <a:pt x="270" y="118"/>
                    <a:pt x="265" y="116"/>
                  </a:cubicBezTo>
                  <a:cubicBezTo>
                    <a:pt x="265" y="119"/>
                    <a:pt x="266" y="126"/>
                    <a:pt x="265" y="128"/>
                  </a:cubicBezTo>
                  <a:cubicBezTo>
                    <a:pt x="263" y="131"/>
                    <a:pt x="262" y="130"/>
                    <a:pt x="260" y="132"/>
                  </a:cubicBezTo>
                  <a:cubicBezTo>
                    <a:pt x="259" y="133"/>
                    <a:pt x="257" y="131"/>
                    <a:pt x="255" y="133"/>
                  </a:cubicBezTo>
                  <a:cubicBezTo>
                    <a:pt x="254" y="134"/>
                    <a:pt x="259" y="136"/>
                    <a:pt x="255" y="141"/>
                  </a:cubicBezTo>
                  <a:cubicBezTo>
                    <a:pt x="251" y="145"/>
                    <a:pt x="243" y="141"/>
                    <a:pt x="239" y="145"/>
                  </a:cubicBezTo>
                  <a:cubicBezTo>
                    <a:pt x="241" y="148"/>
                    <a:pt x="241" y="151"/>
                    <a:pt x="241" y="155"/>
                  </a:cubicBezTo>
                  <a:cubicBezTo>
                    <a:pt x="241" y="165"/>
                    <a:pt x="238" y="164"/>
                    <a:pt x="232" y="170"/>
                  </a:cubicBezTo>
                  <a:cubicBezTo>
                    <a:pt x="228" y="174"/>
                    <a:pt x="225" y="181"/>
                    <a:pt x="218" y="185"/>
                  </a:cubicBezTo>
                  <a:cubicBezTo>
                    <a:pt x="228" y="188"/>
                    <a:pt x="220" y="196"/>
                    <a:pt x="218" y="199"/>
                  </a:cubicBezTo>
                  <a:cubicBezTo>
                    <a:pt x="211" y="208"/>
                    <a:pt x="212" y="210"/>
                    <a:pt x="200" y="211"/>
                  </a:cubicBezTo>
                  <a:cubicBezTo>
                    <a:pt x="207" y="220"/>
                    <a:pt x="197" y="232"/>
                    <a:pt x="189" y="233"/>
                  </a:cubicBezTo>
                  <a:cubicBezTo>
                    <a:pt x="180" y="235"/>
                    <a:pt x="172" y="230"/>
                    <a:pt x="164" y="231"/>
                  </a:cubicBezTo>
                  <a:cubicBezTo>
                    <a:pt x="166" y="244"/>
                    <a:pt x="154" y="243"/>
                    <a:pt x="146" y="237"/>
                  </a:cubicBezTo>
                  <a:cubicBezTo>
                    <a:pt x="141" y="245"/>
                    <a:pt x="136" y="241"/>
                    <a:pt x="128" y="243"/>
                  </a:cubicBezTo>
                  <a:cubicBezTo>
                    <a:pt x="124" y="244"/>
                    <a:pt x="120" y="248"/>
                    <a:pt x="114" y="246"/>
                  </a:cubicBezTo>
                  <a:cubicBezTo>
                    <a:pt x="103" y="242"/>
                    <a:pt x="105" y="224"/>
                    <a:pt x="93" y="221"/>
                  </a:cubicBezTo>
                  <a:cubicBezTo>
                    <a:pt x="91" y="232"/>
                    <a:pt x="82" y="221"/>
                    <a:pt x="78" y="218"/>
                  </a:cubicBezTo>
                  <a:cubicBezTo>
                    <a:pt x="76" y="222"/>
                    <a:pt x="72" y="221"/>
                    <a:pt x="68" y="221"/>
                  </a:cubicBezTo>
                  <a:cubicBezTo>
                    <a:pt x="60" y="219"/>
                    <a:pt x="59" y="216"/>
                    <a:pt x="58" y="208"/>
                  </a:cubicBezTo>
                  <a:cubicBezTo>
                    <a:pt x="57" y="202"/>
                    <a:pt x="60" y="198"/>
                    <a:pt x="52" y="197"/>
                  </a:cubicBezTo>
                  <a:cubicBezTo>
                    <a:pt x="46" y="197"/>
                    <a:pt x="45" y="203"/>
                    <a:pt x="40" y="195"/>
                  </a:cubicBezTo>
                  <a:cubicBezTo>
                    <a:pt x="39" y="194"/>
                    <a:pt x="40" y="191"/>
                    <a:pt x="40" y="190"/>
                  </a:cubicBezTo>
                  <a:cubicBezTo>
                    <a:pt x="39" y="189"/>
                    <a:pt x="37" y="187"/>
                    <a:pt x="37" y="187"/>
                  </a:cubicBezTo>
                  <a:cubicBezTo>
                    <a:pt x="36" y="184"/>
                    <a:pt x="35" y="183"/>
                    <a:pt x="34" y="181"/>
                  </a:cubicBezTo>
                  <a:cubicBezTo>
                    <a:pt x="34" y="179"/>
                    <a:pt x="35" y="174"/>
                    <a:pt x="34" y="172"/>
                  </a:cubicBezTo>
                  <a:cubicBezTo>
                    <a:pt x="32" y="170"/>
                    <a:pt x="30" y="171"/>
                    <a:pt x="27" y="169"/>
                  </a:cubicBezTo>
                  <a:cubicBezTo>
                    <a:pt x="23" y="166"/>
                    <a:pt x="22" y="162"/>
                    <a:pt x="21" y="157"/>
                  </a:cubicBezTo>
                  <a:cubicBezTo>
                    <a:pt x="21" y="151"/>
                    <a:pt x="23" y="147"/>
                    <a:pt x="21" y="142"/>
                  </a:cubicBezTo>
                  <a:cubicBezTo>
                    <a:pt x="19" y="136"/>
                    <a:pt x="16" y="136"/>
                    <a:pt x="17" y="129"/>
                  </a:cubicBezTo>
                  <a:cubicBezTo>
                    <a:pt x="10" y="126"/>
                    <a:pt x="0" y="114"/>
                    <a:pt x="4" y="106"/>
                  </a:cubicBezTo>
                  <a:cubicBezTo>
                    <a:pt x="4" y="106"/>
                    <a:pt x="40" y="0"/>
                    <a:pt x="144" y="1"/>
                  </a:cubicBezTo>
                  <a:cubicBezTo>
                    <a:pt x="248" y="1"/>
                    <a:pt x="287" y="99"/>
                    <a:pt x="287" y="99"/>
                  </a:cubicBezTo>
                  <a:close/>
                </a:path>
              </a:pathLst>
            </a:custGeom>
            <a:solidFill>
              <a:srgbClr val="A350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62">
              <a:extLst>
                <a:ext uri="{FF2B5EF4-FFF2-40B4-BE49-F238E27FC236}">
                  <a16:creationId xmlns:a16="http://schemas.microsoft.com/office/drawing/2014/main" id="{036C5202-1598-4E8D-8719-F4B14B84C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" y="1516"/>
              <a:ext cx="624" cy="576"/>
            </a:xfrm>
            <a:custGeom>
              <a:avLst/>
              <a:gdLst>
                <a:gd name="T0" fmla="*/ 2950 w 287"/>
                <a:gd name="T1" fmla="*/ 1240 h 248"/>
                <a:gd name="T2" fmla="*/ 2879 w 287"/>
                <a:gd name="T3" fmla="*/ 1403 h 248"/>
                <a:gd name="T4" fmla="*/ 2722 w 287"/>
                <a:gd name="T5" fmla="*/ 1452 h 248"/>
                <a:gd name="T6" fmla="*/ 2722 w 287"/>
                <a:gd name="T7" fmla="*/ 1603 h 248"/>
                <a:gd name="T8" fmla="*/ 2670 w 287"/>
                <a:gd name="T9" fmla="*/ 1656 h 248"/>
                <a:gd name="T10" fmla="*/ 2620 w 287"/>
                <a:gd name="T11" fmla="*/ 1668 h 248"/>
                <a:gd name="T12" fmla="*/ 2620 w 287"/>
                <a:gd name="T13" fmla="*/ 1763 h 248"/>
                <a:gd name="T14" fmla="*/ 2459 w 287"/>
                <a:gd name="T15" fmla="*/ 1819 h 248"/>
                <a:gd name="T16" fmla="*/ 2476 w 287"/>
                <a:gd name="T17" fmla="*/ 1942 h 248"/>
                <a:gd name="T18" fmla="*/ 2383 w 287"/>
                <a:gd name="T19" fmla="*/ 2130 h 248"/>
                <a:gd name="T20" fmla="*/ 2242 w 287"/>
                <a:gd name="T21" fmla="*/ 2320 h 248"/>
                <a:gd name="T22" fmla="*/ 2242 w 287"/>
                <a:gd name="T23" fmla="*/ 2492 h 248"/>
                <a:gd name="T24" fmla="*/ 2057 w 287"/>
                <a:gd name="T25" fmla="*/ 2643 h 248"/>
                <a:gd name="T26" fmla="*/ 1944 w 287"/>
                <a:gd name="T27" fmla="*/ 2919 h 248"/>
                <a:gd name="T28" fmla="*/ 1687 w 287"/>
                <a:gd name="T29" fmla="*/ 2896 h 248"/>
                <a:gd name="T30" fmla="*/ 1498 w 287"/>
                <a:gd name="T31" fmla="*/ 2966 h 248"/>
                <a:gd name="T32" fmla="*/ 1313 w 287"/>
                <a:gd name="T33" fmla="*/ 3043 h 248"/>
                <a:gd name="T34" fmla="*/ 1172 w 287"/>
                <a:gd name="T35" fmla="*/ 3080 h 248"/>
                <a:gd name="T36" fmla="*/ 954 w 287"/>
                <a:gd name="T37" fmla="*/ 2766 h 248"/>
                <a:gd name="T38" fmla="*/ 804 w 287"/>
                <a:gd name="T39" fmla="*/ 2729 h 248"/>
                <a:gd name="T40" fmla="*/ 700 w 287"/>
                <a:gd name="T41" fmla="*/ 2766 h 248"/>
                <a:gd name="T42" fmla="*/ 596 w 287"/>
                <a:gd name="T43" fmla="*/ 2606 h 248"/>
                <a:gd name="T44" fmla="*/ 535 w 287"/>
                <a:gd name="T45" fmla="*/ 2471 h 248"/>
                <a:gd name="T46" fmla="*/ 411 w 287"/>
                <a:gd name="T47" fmla="*/ 2443 h 248"/>
                <a:gd name="T48" fmla="*/ 411 w 287"/>
                <a:gd name="T49" fmla="*/ 2378 h 248"/>
                <a:gd name="T50" fmla="*/ 378 w 287"/>
                <a:gd name="T51" fmla="*/ 2341 h 248"/>
                <a:gd name="T52" fmla="*/ 350 w 287"/>
                <a:gd name="T53" fmla="*/ 2265 h 248"/>
                <a:gd name="T54" fmla="*/ 350 w 287"/>
                <a:gd name="T55" fmla="*/ 2153 h 248"/>
                <a:gd name="T56" fmla="*/ 278 w 287"/>
                <a:gd name="T57" fmla="*/ 2121 h 248"/>
                <a:gd name="T58" fmla="*/ 217 w 287"/>
                <a:gd name="T59" fmla="*/ 1970 h 248"/>
                <a:gd name="T60" fmla="*/ 217 w 287"/>
                <a:gd name="T61" fmla="*/ 1779 h 248"/>
                <a:gd name="T62" fmla="*/ 174 w 287"/>
                <a:gd name="T63" fmla="*/ 1619 h 248"/>
                <a:gd name="T64" fmla="*/ 43 w 287"/>
                <a:gd name="T65" fmla="*/ 1326 h 248"/>
                <a:gd name="T66" fmla="*/ 1481 w 287"/>
                <a:gd name="T67" fmla="*/ 12 h 248"/>
                <a:gd name="T68" fmla="*/ 2950 w 287"/>
                <a:gd name="T69" fmla="*/ 1240 h 24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87" h="248">
                  <a:moveTo>
                    <a:pt x="287" y="99"/>
                  </a:moveTo>
                  <a:cubicBezTo>
                    <a:pt x="287" y="98"/>
                    <a:pt x="283" y="110"/>
                    <a:pt x="280" y="112"/>
                  </a:cubicBezTo>
                  <a:cubicBezTo>
                    <a:pt x="277" y="116"/>
                    <a:pt x="270" y="118"/>
                    <a:pt x="265" y="116"/>
                  </a:cubicBezTo>
                  <a:cubicBezTo>
                    <a:pt x="265" y="119"/>
                    <a:pt x="266" y="126"/>
                    <a:pt x="265" y="128"/>
                  </a:cubicBezTo>
                  <a:cubicBezTo>
                    <a:pt x="263" y="131"/>
                    <a:pt x="262" y="130"/>
                    <a:pt x="260" y="132"/>
                  </a:cubicBezTo>
                  <a:cubicBezTo>
                    <a:pt x="259" y="133"/>
                    <a:pt x="257" y="131"/>
                    <a:pt x="255" y="133"/>
                  </a:cubicBezTo>
                  <a:cubicBezTo>
                    <a:pt x="254" y="134"/>
                    <a:pt x="259" y="136"/>
                    <a:pt x="255" y="141"/>
                  </a:cubicBezTo>
                  <a:cubicBezTo>
                    <a:pt x="251" y="145"/>
                    <a:pt x="243" y="141"/>
                    <a:pt x="239" y="145"/>
                  </a:cubicBezTo>
                  <a:cubicBezTo>
                    <a:pt x="241" y="148"/>
                    <a:pt x="241" y="151"/>
                    <a:pt x="241" y="155"/>
                  </a:cubicBezTo>
                  <a:cubicBezTo>
                    <a:pt x="241" y="165"/>
                    <a:pt x="238" y="164"/>
                    <a:pt x="232" y="170"/>
                  </a:cubicBezTo>
                  <a:cubicBezTo>
                    <a:pt x="228" y="174"/>
                    <a:pt x="225" y="181"/>
                    <a:pt x="218" y="185"/>
                  </a:cubicBezTo>
                  <a:cubicBezTo>
                    <a:pt x="228" y="188"/>
                    <a:pt x="220" y="196"/>
                    <a:pt x="218" y="199"/>
                  </a:cubicBezTo>
                  <a:cubicBezTo>
                    <a:pt x="211" y="208"/>
                    <a:pt x="212" y="210"/>
                    <a:pt x="200" y="211"/>
                  </a:cubicBezTo>
                  <a:cubicBezTo>
                    <a:pt x="207" y="220"/>
                    <a:pt x="197" y="232"/>
                    <a:pt x="189" y="233"/>
                  </a:cubicBezTo>
                  <a:cubicBezTo>
                    <a:pt x="180" y="235"/>
                    <a:pt x="172" y="230"/>
                    <a:pt x="164" y="231"/>
                  </a:cubicBezTo>
                  <a:cubicBezTo>
                    <a:pt x="166" y="244"/>
                    <a:pt x="154" y="243"/>
                    <a:pt x="146" y="237"/>
                  </a:cubicBezTo>
                  <a:cubicBezTo>
                    <a:pt x="141" y="245"/>
                    <a:pt x="136" y="241"/>
                    <a:pt x="128" y="243"/>
                  </a:cubicBezTo>
                  <a:cubicBezTo>
                    <a:pt x="124" y="244"/>
                    <a:pt x="120" y="248"/>
                    <a:pt x="114" y="246"/>
                  </a:cubicBezTo>
                  <a:cubicBezTo>
                    <a:pt x="103" y="242"/>
                    <a:pt x="105" y="224"/>
                    <a:pt x="93" y="221"/>
                  </a:cubicBezTo>
                  <a:cubicBezTo>
                    <a:pt x="91" y="232"/>
                    <a:pt x="82" y="221"/>
                    <a:pt x="78" y="218"/>
                  </a:cubicBezTo>
                  <a:cubicBezTo>
                    <a:pt x="76" y="222"/>
                    <a:pt x="72" y="221"/>
                    <a:pt x="68" y="221"/>
                  </a:cubicBezTo>
                  <a:cubicBezTo>
                    <a:pt x="60" y="219"/>
                    <a:pt x="59" y="216"/>
                    <a:pt x="58" y="208"/>
                  </a:cubicBezTo>
                  <a:cubicBezTo>
                    <a:pt x="57" y="202"/>
                    <a:pt x="60" y="198"/>
                    <a:pt x="52" y="197"/>
                  </a:cubicBezTo>
                  <a:cubicBezTo>
                    <a:pt x="46" y="197"/>
                    <a:pt x="45" y="203"/>
                    <a:pt x="40" y="195"/>
                  </a:cubicBezTo>
                  <a:cubicBezTo>
                    <a:pt x="39" y="194"/>
                    <a:pt x="40" y="191"/>
                    <a:pt x="40" y="190"/>
                  </a:cubicBezTo>
                  <a:cubicBezTo>
                    <a:pt x="39" y="189"/>
                    <a:pt x="37" y="187"/>
                    <a:pt x="37" y="187"/>
                  </a:cubicBezTo>
                  <a:cubicBezTo>
                    <a:pt x="36" y="184"/>
                    <a:pt x="35" y="183"/>
                    <a:pt x="34" y="181"/>
                  </a:cubicBezTo>
                  <a:cubicBezTo>
                    <a:pt x="34" y="179"/>
                    <a:pt x="35" y="174"/>
                    <a:pt x="34" y="172"/>
                  </a:cubicBezTo>
                  <a:cubicBezTo>
                    <a:pt x="32" y="170"/>
                    <a:pt x="30" y="171"/>
                    <a:pt x="27" y="169"/>
                  </a:cubicBezTo>
                  <a:cubicBezTo>
                    <a:pt x="23" y="166"/>
                    <a:pt x="22" y="162"/>
                    <a:pt x="21" y="157"/>
                  </a:cubicBezTo>
                  <a:cubicBezTo>
                    <a:pt x="21" y="151"/>
                    <a:pt x="23" y="147"/>
                    <a:pt x="21" y="142"/>
                  </a:cubicBezTo>
                  <a:cubicBezTo>
                    <a:pt x="19" y="136"/>
                    <a:pt x="16" y="136"/>
                    <a:pt x="17" y="129"/>
                  </a:cubicBezTo>
                  <a:cubicBezTo>
                    <a:pt x="10" y="126"/>
                    <a:pt x="0" y="114"/>
                    <a:pt x="4" y="106"/>
                  </a:cubicBezTo>
                  <a:cubicBezTo>
                    <a:pt x="4" y="106"/>
                    <a:pt x="40" y="0"/>
                    <a:pt x="144" y="1"/>
                  </a:cubicBezTo>
                  <a:cubicBezTo>
                    <a:pt x="248" y="1"/>
                    <a:pt x="287" y="99"/>
                    <a:pt x="287" y="99"/>
                  </a:cubicBezTo>
                  <a:close/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63">
              <a:extLst>
                <a:ext uri="{FF2B5EF4-FFF2-40B4-BE49-F238E27FC236}">
                  <a16:creationId xmlns:a16="http://schemas.microsoft.com/office/drawing/2014/main" id="{003AB375-BDE2-4731-B834-F2847106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" y="1509"/>
              <a:ext cx="4245" cy="341"/>
            </a:xfrm>
            <a:custGeom>
              <a:avLst/>
              <a:gdLst>
                <a:gd name="T0" fmla="*/ 20077 w 1952"/>
                <a:gd name="T1" fmla="*/ 172 h 147"/>
                <a:gd name="T2" fmla="*/ 18902 w 1952"/>
                <a:gd name="T3" fmla="*/ 387 h 147"/>
                <a:gd name="T4" fmla="*/ 17371 w 1952"/>
                <a:gd name="T5" fmla="*/ 102 h 147"/>
                <a:gd name="T6" fmla="*/ 16241 w 1952"/>
                <a:gd name="T7" fmla="*/ 322 h 147"/>
                <a:gd name="T8" fmla="*/ 14821 w 1952"/>
                <a:gd name="T9" fmla="*/ 37 h 147"/>
                <a:gd name="T10" fmla="*/ 13966 w 1952"/>
                <a:gd name="T11" fmla="*/ 225 h 147"/>
                <a:gd name="T12" fmla="*/ 13020 w 1952"/>
                <a:gd name="T13" fmla="*/ 102 h 147"/>
                <a:gd name="T14" fmla="*/ 11435 w 1952"/>
                <a:gd name="T15" fmla="*/ 550 h 147"/>
                <a:gd name="T16" fmla="*/ 9956 w 1952"/>
                <a:gd name="T17" fmla="*/ 0 h 147"/>
                <a:gd name="T18" fmla="*/ 8536 w 1952"/>
                <a:gd name="T19" fmla="*/ 415 h 147"/>
                <a:gd name="T20" fmla="*/ 7509 w 1952"/>
                <a:gd name="T21" fmla="*/ 188 h 147"/>
                <a:gd name="T22" fmla="*/ 6470 w 1952"/>
                <a:gd name="T23" fmla="*/ 510 h 147"/>
                <a:gd name="T24" fmla="*/ 5648 w 1952"/>
                <a:gd name="T25" fmla="*/ 248 h 147"/>
                <a:gd name="T26" fmla="*/ 4536 w 1952"/>
                <a:gd name="T27" fmla="*/ 612 h 147"/>
                <a:gd name="T28" fmla="*/ 3334 w 1952"/>
                <a:gd name="T29" fmla="*/ 151 h 147"/>
                <a:gd name="T30" fmla="*/ 1779 w 1952"/>
                <a:gd name="T31" fmla="*/ 652 h 147"/>
                <a:gd name="T32" fmla="*/ 1163 w 1952"/>
                <a:gd name="T33" fmla="*/ 415 h 147"/>
                <a:gd name="T34" fmla="*/ 0 w 1952"/>
                <a:gd name="T35" fmla="*/ 199 h 147"/>
                <a:gd name="T36" fmla="*/ 0 w 1952"/>
                <a:gd name="T37" fmla="*/ 835 h 147"/>
                <a:gd name="T38" fmla="*/ 1131 w 1952"/>
                <a:gd name="T39" fmla="*/ 909 h 147"/>
                <a:gd name="T40" fmla="*/ 1803 w 1952"/>
                <a:gd name="T41" fmla="*/ 1448 h 147"/>
                <a:gd name="T42" fmla="*/ 3258 w 1952"/>
                <a:gd name="T43" fmla="*/ 624 h 147"/>
                <a:gd name="T44" fmla="*/ 4219 w 1952"/>
                <a:gd name="T45" fmla="*/ 1097 h 147"/>
                <a:gd name="T46" fmla="*/ 4369 w 1952"/>
                <a:gd name="T47" fmla="*/ 1350 h 147"/>
                <a:gd name="T48" fmla="*/ 4545 w 1952"/>
                <a:gd name="T49" fmla="*/ 1823 h 147"/>
                <a:gd name="T50" fmla="*/ 4649 w 1952"/>
                <a:gd name="T51" fmla="*/ 1475 h 147"/>
                <a:gd name="T52" fmla="*/ 4763 w 1952"/>
                <a:gd name="T53" fmla="*/ 1239 h 147"/>
                <a:gd name="T54" fmla="*/ 4834 w 1952"/>
                <a:gd name="T55" fmla="*/ 1174 h 147"/>
                <a:gd name="T56" fmla="*/ 5648 w 1952"/>
                <a:gd name="T57" fmla="*/ 888 h 147"/>
                <a:gd name="T58" fmla="*/ 6244 w 1952"/>
                <a:gd name="T59" fmla="*/ 1125 h 147"/>
                <a:gd name="T60" fmla="*/ 6285 w 1952"/>
                <a:gd name="T61" fmla="*/ 1174 h 147"/>
                <a:gd name="T62" fmla="*/ 6602 w 1952"/>
                <a:gd name="T63" fmla="*/ 1373 h 147"/>
                <a:gd name="T64" fmla="*/ 6892 w 1952"/>
                <a:gd name="T65" fmla="*/ 1049 h 147"/>
                <a:gd name="T66" fmla="*/ 6942 w 1952"/>
                <a:gd name="T67" fmla="*/ 986 h 147"/>
                <a:gd name="T68" fmla="*/ 7509 w 1952"/>
                <a:gd name="T69" fmla="*/ 824 h 147"/>
                <a:gd name="T70" fmla="*/ 8020 w 1952"/>
                <a:gd name="T71" fmla="*/ 909 h 147"/>
                <a:gd name="T72" fmla="*/ 8229 w 1952"/>
                <a:gd name="T73" fmla="*/ 1134 h 147"/>
                <a:gd name="T74" fmla="*/ 8455 w 1952"/>
                <a:gd name="T75" fmla="*/ 1485 h 147"/>
                <a:gd name="T76" fmla="*/ 8844 w 1952"/>
                <a:gd name="T77" fmla="*/ 763 h 147"/>
                <a:gd name="T78" fmla="*/ 9945 w 1952"/>
                <a:gd name="T79" fmla="*/ 65 h 147"/>
                <a:gd name="T80" fmla="*/ 11224 w 1952"/>
                <a:gd name="T81" fmla="*/ 1023 h 147"/>
                <a:gd name="T82" fmla="*/ 11345 w 1952"/>
                <a:gd name="T83" fmla="*/ 1635 h 147"/>
                <a:gd name="T84" fmla="*/ 11732 w 1952"/>
                <a:gd name="T85" fmla="*/ 1109 h 147"/>
                <a:gd name="T86" fmla="*/ 11819 w 1952"/>
                <a:gd name="T87" fmla="*/ 963 h 147"/>
                <a:gd name="T88" fmla="*/ 12992 w 1952"/>
                <a:gd name="T89" fmla="*/ 415 h 147"/>
                <a:gd name="T90" fmla="*/ 13544 w 1952"/>
                <a:gd name="T91" fmla="*/ 673 h 147"/>
                <a:gd name="T92" fmla="*/ 13825 w 1952"/>
                <a:gd name="T93" fmla="*/ 1146 h 147"/>
                <a:gd name="T94" fmla="*/ 14140 w 1952"/>
                <a:gd name="T95" fmla="*/ 1448 h 147"/>
                <a:gd name="T96" fmla="*/ 14349 w 1952"/>
                <a:gd name="T97" fmla="*/ 775 h 147"/>
                <a:gd name="T98" fmla="*/ 14821 w 1952"/>
                <a:gd name="T99" fmla="*/ 673 h 147"/>
                <a:gd name="T100" fmla="*/ 16241 w 1952"/>
                <a:gd name="T101" fmla="*/ 974 h 147"/>
                <a:gd name="T102" fmla="*/ 17371 w 1952"/>
                <a:gd name="T103" fmla="*/ 747 h 147"/>
                <a:gd name="T104" fmla="*/ 18728 w 1952"/>
                <a:gd name="T105" fmla="*/ 1023 h 147"/>
                <a:gd name="T106" fmla="*/ 18885 w 1952"/>
                <a:gd name="T107" fmla="*/ 1570 h 147"/>
                <a:gd name="T108" fmla="*/ 18998 w 1952"/>
                <a:gd name="T109" fmla="*/ 1749 h 147"/>
                <a:gd name="T110" fmla="*/ 19139 w 1952"/>
                <a:gd name="T111" fmla="*/ 1383 h 147"/>
                <a:gd name="T112" fmla="*/ 19357 w 1952"/>
                <a:gd name="T113" fmla="*/ 937 h 147"/>
                <a:gd name="T114" fmla="*/ 20077 w 1952"/>
                <a:gd name="T115" fmla="*/ 812 h 147"/>
                <a:gd name="T116" fmla="*/ 20077 w 1952"/>
                <a:gd name="T117" fmla="*/ 172 h 14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952" h="147">
                  <a:moveTo>
                    <a:pt x="1952" y="14"/>
                  </a:moveTo>
                  <a:cubicBezTo>
                    <a:pt x="1881" y="14"/>
                    <a:pt x="1888" y="31"/>
                    <a:pt x="1838" y="31"/>
                  </a:cubicBezTo>
                  <a:cubicBezTo>
                    <a:pt x="1788" y="31"/>
                    <a:pt x="1747" y="8"/>
                    <a:pt x="1689" y="8"/>
                  </a:cubicBezTo>
                  <a:cubicBezTo>
                    <a:pt x="1631" y="8"/>
                    <a:pt x="1643" y="24"/>
                    <a:pt x="1579" y="26"/>
                  </a:cubicBezTo>
                  <a:cubicBezTo>
                    <a:pt x="1516" y="28"/>
                    <a:pt x="1479" y="3"/>
                    <a:pt x="1441" y="3"/>
                  </a:cubicBezTo>
                  <a:cubicBezTo>
                    <a:pt x="1404" y="3"/>
                    <a:pt x="1384" y="18"/>
                    <a:pt x="1358" y="18"/>
                  </a:cubicBezTo>
                  <a:cubicBezTo>
                    <a:pt x="1331" y="18"/>
                    <a:pt x="1298" y="8"/>
                    <a:pt x="1266" y="8"/>
                  </a:cubicBezTo>
                  <a:cubicBezTo>
                    <a:pt x="1173" y="8"/>
                    <a:pt x="1151" y="44"/>
                    <a:pt x="1112" y="44"/>
                  </a:cubicBezTo>
                  <a:cubicBezTo>
                    <a:pt x="1073" y="44"/>
                    <a:pt x="1030" y="0"/>
                    <a:pt x="968" y="0"/>
                  </a:cubicBezTo>
                  <a:cubicBezTo>
                    <a:pt x="907" y="0"/>
                    <a:pt x="862" y="33"/>
                    <a:pt x="830" y="33"/>
                  </a:cubicBezTo>
                  <a:cubicBezTo>
                    <a:pt x="799" y="33"/>
                    <a:pt x="778" y="15"/>
                    <a:pt x="730" y="15"/>
                  </a:cubicBezTo>
                  <a:cubicBezTo>
                    <a:pt x="681" y="15"/>
                    <a:pt x="666" y="40"/>
                    <a:pt x="629" y="41"/>
                  </a:cubicBezTo>
                  <a:cubicBezTo>
                    <a:pt x="592" y="42"/>
                    <a:pt x="598" y="20"/>
                    <a:pt x="549" y="20"/>
                  </a:cubicBezTo>
                  <a:cubicBezTo>
                    <a:pt x="501" y="20"/>
                    <a:pt x="473" y="50"/>
                    <a:pt x="441" y="49"/>
                  </a:cubicBezTo>
                  <a:cubicBezTo>
                    <a:pt x="409" y="47"/>
                    <a:pt x="387" y="16"/>
                    <a:pt x="324" y="12"/>
                  </a:cubicBezTo>
                  <a:cubicBezTo>
                    <a:pt x="260" y="9"/>
                    <a:pt x="191" y="52"/>
                    <a:pt x="173" y="52"/>
                  </a:cubicBezTo>
                  <a:cubicBezTo>
                    <a:pt x="154" y="52"/>
                    <a:pt x="154" y="52"/>
                    <a:pt x="113" y="33"/>
                  </a:cubicBezTo>
                  <a:cubicBezTo>
                    <a:pt x="72" y="14"/>
                    <a:pt x="0" y="16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68" y="58"/>
                    <a:pt x="110" y="73"/>
                  </a:cubicBezTo>
                  <a:cubicBezTo>
                    <a:pt x="163" y="92"/>
                    <a:pt x="157" y="114"/>
                    <a:pt x="175" y="116"/>
                  </a:cubicBezTo>
                  <a:cubicBezTo>
                    <a:pt x="187" y="116"/>
                    <a:pt x="254" y="47"/>
                    <a:pt x="317" y="50"/>
                  </a:cubicBezTo>
                  <a:cubicBezTo>
                    <a:pt x="360" y="52"/>
                    <a:pt x="387" y="74"/>
                    <a:pt x="410" y="88"/>
                  </a:cubicBezTo>
                  <a:cubicBezTo>
                    <a:pt x="416" y="93"/>
                    <a:pt x="421" y="99"/>
                    <a:pt x="425" y="108"/>
                  </a:cubicBezTo>
                  <a:cubicBezTo>
                    <a:pt x="428" y="115"/>
                    <a:pt x="432" y="147"/>
                    <a:pt x="442" y="146"/>
                  </a:cubicBezTo>
                  <a:cubicBezTo>
                    <a:pt x="450" y="145"/>
                    <a:pt x="450" y="123"/>
                    <a:pt x="452" y="118"/>
                  </a:cubicBezTo>
                  <a:cubicBezTo>
                    <a:pt x="454" y="110"/>
                    <a:pt x="457" y="105"/>
                    <a:pt x="463" y="99"/>
                  </a:cubicBezTo>
                  <a:cubicBezTo>
                    <a:pt x="466" y="97"/>
                    <a:pt x="468" y="96"/>
                    <a:pt x="470" y="94"/>
                  </a:cubicBezTo>
                  <a:cubicBezTo>
                    <a:pt x="492" y="86"/>
                    <a:pt x="516" y="71"/>
                    <a:pt x="549" y="71"/>
                  </a:cubicBezTo>
                  <a:cubicBezTo>
                    <a:pt x="585" y="71"/>
                    <a:pt x="591" y="84"/>
                    <a:pt x="607" y="90"/>
                  </a:cubicBezTo>
                  <a:cubicBezTo>
                    <a:pt x="608" y="91"/>
                    <a:pt x="610" y="92"/>
                    <a:pt x="611" y="94"/>
                  </a:cubicBezTo>
                  <a:cubicBezTo>
                    <a:pt x="618" y="104"/>
                    <a:pt x="628" y="116"/>
                    <a:pt x="642" y="110"/>
                  </a:cubicBezTo>
                  <a:cubicBezTo>
                    <a:pt x="653" y="105"/>
                    <a:pt x="662" y="92"/>
                    <a:pt x="670" y="84"/>
                  </a:cubicBezTo>
                  <a:cubicBezTo>
                    <a:pt x="672" y="82"/>
                    <a:pt x="674" y="81"/>
                    <a:pt x="675" y="79"/>
                  </a:cubicBezTo>
                  <a:cubicBezTo>
                    <a:pt x="690" y="72"/>
                    <a:pt x="706" y="66"/>
                    <a:pt x="730" y="66"/>
                  </a:cubicBezTo>
                  <a:cubicBezTo>
                    <a:pt x="751" y="66"/>
                    <a:pt x="766" y="69"/>
                    <a:pt x="780" y="73"/>
                  </a:cubicBezTo>
                  <a:cubicBezTo>
                    <a:pt x="788" y="78"/>
                    <a:pt x="795" y="83"/>
                    <a:pt x="800" y="91"/>
                  </a:cubicBezTo>
                  <a:cubicBezTo>
                    <a:pt x="806" y="101"/>
                    <a:pt x="809" y="121"/>
                    <a:pt x="822" y="119"/>
                  </a:cubicBezTo>
                  <a:cubicBezTo>
                    <a:pt x="845" y="116"/>
                    <a:pt x="845" y="80"/>
                    <a:pt x="860" y="61"/>
                  </a:cubicBezTo>
                  <a:cubicBezTo>
                    <a:pt x="897" y="13"/>
                    <a:pt x="927" y="5"/>
                    <a:pt x="967" y="5"/>
                  </a:cubicBezTo>
                  <a:cubicBezTo>
                    <a:pt x="1048" y="6"/>
                    <a:pt x="1072" y="57"/>
                    <a:pt x="1091" y="82"/>
                  </a:cubicBezTo>
                  <a:cubicBezTo>
                    <a:pt x="1098" y="97"/>
                    <a:pt x="1093" y="118"/>
                    <a:pt x="1103" y="131"/>
                  </a:cubicBezTo>
                  <a:cubicBezTo>
                    <a:pt x="1121" y="140"/>
                    <a:pt x="1133" y="101"/>
                    <a:pt x="1141" y="89"/>
                  </a:cubicBezTo>
                  <a:cubicBezTo>
                    <a:pt x="1143" y="85"/>
                    <a:pt x="1146" y="81"/>
                    <a:pt x="1149" y="77"/>
                  </a:cubicBezTo>
                  <a:cubicBezTo>
                    <a:pt x="1173" y="58"/>
                    <a:pt x="1202" y="33"/>
                    <a:pt x="1263" y="33"/>
                  </a:cubicBezTo>
                  <a:cubicBezTo>
                    <a:pt x="1281" y="33"/>
                    <a:pt x="1299" y="44"/>
                    <a:pt x="1317" y="54"/>
                  </a:cubicBezTo>
                  <a:cubicBezTo>
                    <a:pt x="1329" y="66"/>
                    <a:pt x="1340" y="83"/>
                    <a:pt x="1344" y="92"/>
                  </a:cubicBezTo>
                  <a:cubicBezTo>
                    <a:pt x="1352" y="105"/>
                    <a:pt x="1361" y="146"/>
                    <a:pt x="1375" y="116"/>
                  </a:cubicBezTo>
                  <a:cubicBezTo>
                    <a:pt x="1384" y="99"/>
                    <a:pt x="1387" y="80"/>
                    <a:pt x="1395" y="62"/>
                  </a:cubicBezTo>
                  <a:cubicBezTo>
                    <a:pt x="1408" y="58"/>
                    <a:pt x="1422" y="54"/>
                    <a:pt x="1441" y="54"/>
                  </a:cubicBezTo>
                  <a:cubicBezTo>
                    <a:pt x="1479" y="54"/>
                    <a:pt x="1516" y="80"/>
                    <a:pt x="1579" y="78"/>
                  </a:cubicBezTo>
                  <a:cubicBezTo>
                    <a:pt x="1643" y="76"/>
                    <a:pt x="1631" y="60"/>
                    <a:pt x="1689" y="60"/>
                  </a:cubicBezTo>
                  <a:cubicBezTo>
                    <a:pt x="1741" y="60"/>
                    <a:pt x="1821" y="82"/>
                    <a:pt x="1821" y="82"/>
                  </a:cubicBezTo>
                  <a:cubicBezTo>
                    <a:pt x="1839" y="80"/>
                    <a:pt x="1836" y="116"/>
                    <a:pt x="1836" y="126"/>
                  </a:cubicBezTo>
                  <a:cubicBezTo>
                    <a:pt x="1836" y="134"/>
                    <a:pt x="1836" y="146"/>
                    <a:pt x="1847" y="140"/>
                  </a:cubicBezTo>
                  <a:cubicBezTo>
                    <a:pt x="1854" y="136"/>
                    <a:pt x="1858" y="119"/>
                    <a:pt x="1861" y="111"/>
                  </a:cubicBezTo>
                  <a:cubicBezTo>
                    <a:pt x="1867" y="99"/>
                    <a:pt x="1872" y="85"/>
                    <a:pt x="1882" y="75"/>
                  </a:cubicBezTo>
                  <a:cubicBezTo>
                    <a:pt x="1902" y="57"/>
                    <a:pt x="1911" y="65"/>
                    <a:pt x="1952" y="65"/>
                  </a:cubicBezTo>
                  <a:lnTo>
                    <a:pt x="1952" y="14"/>
                  </a:lnTo>
                  <a:close/>
                </a:path>
              </a:pathLst>
            </a:custGeom>
            <a:solidFill>
              <a:srgbClr val="F9ED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64">
              <a:extLst>
                <a:ext uri="{FF2B5EF4-FFF2-40B4-BE49-F238E27FC236}">
                  <a16:creationId xmlns:a16="http://schemas.microsoft.com/office/drawing/2014/main" id="{4EFB638E-4AC8-4163-9B83-7240184FB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" y="1398"/>
              <a:ext cx="1081" cy="1276"/>
            </a:xfrm>
            <a:custGeom>
              <a:avLst/>
              <a:gdLst>
                <a:gd name="T0" fmla="*/ 2399 w 497"/>
                <a:gd name="T1" fmla="*/ 322 h 550"/>
                <a:gd name="T2" fmla="*/ 2025 w 497"/>
                <a:gd name="T3" fmla="*/ 322 h 550"/>
                <a:gd name="T4" fmla="*/ 1688 w 497"/>
                <a:gd name="T5" fmla="*/ 550 h 550"/>
                <a:gd name="T6" fmla="*/ 1453 w 497"/>
                <a:gd name="T7" fmla="*/ 652 h 550"/>
                <a:gd name="T8" fmla="*/ 1111 w 497"/>
                <a:gd name="T9" fmla="*/ 726 h 550"/>
                <a:gd name="T10" fmla="*/ 822 w 497"/>
                <a:gd name="T11" fmla="*/ 1002 h 550"/>
                <a:gd name="T12" fmla="*/ 474 w 497"/>
                <a:gd name="T13" fmla="*/ 1411 h 550"/>
                <a:gd name="T14" fmla="*/ 246 w 497"/>
                <a:gd name="T15" fmla="*/ 1810 h 550"/>
                <a:gd name="T16" fmla="*/ 124 w 497"/>
                <a:gd name="T17" fmla="*/ 2035 h 550"/>
                <a:gd name="T18" fmla="*/ 104 w 497"/>
                <a:gd name="T19" fmla="*/ 2197 h 550"/>
                <a:gd name="T20" fmla="*/ 33 w 497"/>
                <a:gd name="T21" fmla="*/ 2325 h 550"/>
                <a:gd name="T22" fmla="*/ 133 w 497"/>
                <a:gd name="T23" fmla="*/ 2810 h 550"/>
                <a:gd name="T24" fmla="*/ 185 w 497"/>
                <a:gd name="T25" fmla="*/ 2972 h 550"/>
                <a:gd name="T26" fmla="*/ 237 w 497"/>
                <a:gd name="T27" fmla="*/ 3197 h 550"/>
                <a:gd name="T28" fmla="*/ 278 w 497"/>
                <a:gd name="T29" fmla="*/ 3332 h 550"/>
                <a:gd name="T30" fmla="*/ 378 w 497"/>
                <a:gd name="T31" fmla="*/ 3461 h 550"/>
                <a:gd name="T32" fmla="*/ 431 w 497"/>
                <a:gd name="T33" fmla="*/ 3821 h 550"/>
                <a:gd name="T34" fmla="*/ 483 w 497"/>
                <a:gd name="T35" fmla="*/ 4522 h 550"/>
                <a:gd name="T36" fmla="*/ 629 w 497"/>
                <a:gd name="T37" fmla="*/ 4893 h 550"/>
                <a:gd name="T38" fmla="*/ 761 w 497"/>
                <a:gd name="T39" fmla="*/ 5345 h 550"/>
                <a:gd name="T40" fmla="*/ 946 w 497"/>
                <a:gd name="T41" fmla="*/ 5554 h 550"/>
                <a:gd name="T42" fmla="*/ 1120 w 497"/>
                <a:gd name="T43" fmla="*/ 5705 h 550"/>
                <a:gd name="T44" fmla="*/ 1377 w 497"/>
                <a:gd name="T45" fmla="*/ 5969 h 550"/>
                <a:gd name="T46" fmla="*/ 1614 w 497"/>
                <a:gd name="T47" fmla="*/ 6271 h 550"/>
                <a:gd name="T48" fmla="*/ 2223 w 497"/>
                <a:gd name="T49" fmla="*/ 6545 h 550"/>
                <a:gd name="T50" fmla="*/ 2347 w 497"/>
                <a:gd name="T51" fmla="*/ 6756 h 550"/>
                <a:gd name="T52" fmla="*/ 2503 w 497"/>
                <a:gd name="T53" fmla="*/ 6707 h 550"/>
                <a:gd name="T54" fmla="*/ 2593 w 497"/>
                <a:gd name="T55" fmla="*/ 6781 h 550"/>
                <a:gd name="T56" fmla="*/ 3293 w 497"/>
                <a:gd name="T57" fmla="*/ 6842 h 550"/>
                <a:gd name="T58" fmla="*/ 3582 w 497"/>
                <a:gd name="T59" fmla="*/ 6470 h 550"/>
                <a:gd name="T60" fmla="*/ 3724 w 497"/>
                <a:gd name="T61" fmla="*/ 6394 h 550"/>
                <a:gd name="T62" fmla="*/ 3809 w 497"/>
                <a:gd name="T63" fmla="*/ 6169 h 550"/>
                <a:gd name="T64" fmla="*/ 3950 w 497"/>
                <a:gd name="T65" fmla="*/ 6083 h 550"/>
                <a:gd name="T66" fmla="*/ 4220 w 497"/>
                <a:gd name="T67" fmla="*/ 5545 h 550"/>
                <a:gd name="T68" fmla="*/ 4631 w 497"/>
                <a:gd name="T69" fmla="*/ 4359 h 550"/>
                <a:gd name="T70" fmla="*/ 4746 w 497"/>
                <a:gd name="T71" fmla="*/ 4069 h 550"/>
                <a:gd name="T72" fmla="*/ 4844 w 497"/>
                <a:gd name="T73" fmla="*/ 3812 h 550"/>
                <a:gd name="T74" fmla="*/ 4826 w 497"/>
                <a:gd name="T75" fmla="*/ 3596 h 550"/>
                <a:gd name="T76" fmla="*/ 4896 w 497"/>
                <a:gd name="T77" fmla="*/ 3434 h 550"/>
                <a:gd name="T78" fmla="*/ 5000 w 497"/>
                <a:gd name="T79" fmla="*/ 3046 h 550"/>
                <a:gd name="T80" fmla="*/ 5020 w 497"/>
                <a:gd name="T81" fmla="*/ 2912 h 550"/>
                <a:gd name="T82" fmla="*/ 5044 w 497"/>
                <a:gd name="T83" fmla="*/ 2735 h 550"/>
                <a:gd name="T84" fmla="*/ 4929 w 497"/>
                <a:gd name="T85" fmla="*/ 2385 h 550"/>
                <a:gd name="T86" fmla="*/ 4722 w 497"/>
                <a:gd name="T87" fmla="*/ 2072 h 550"/>
                <a:gd name="T88" fmla="*/ 4763 w 497"/>
                <a:gd name="T89" fmla="*/ 1749 h 550"/>
                <a:gd name="T90" fmla="*/ 4835 w 497"/>
                <a:gd name="T91" fmla="*/ 1550 h 550"/>
                <a:gd name="T92" fmla="*/ 4844 w 497"/>
                <a:gd name="T93" fmla="*/ 1534 h 550"/>
                <a:gd name="T94" fmla="*/ 4631 w 497"/>
                <a:gd name="T95" fmla="*/ 1334 h 550"/>
                <a:gd name="T96" fmla="*/ 4642 w 497"/>
                <a:gd name="T97" fmla="*/ 937 h 550"/>
                <a:gd name="T98" fmla="*/ 4457 w 497"/>
                <a:gd name="T99" fmla="*/ 738 h 550"/>
                <a:gd name="T100" fmla="*/ 4239 w 497"/>
                <a:gd name="T101" fmla="*/ 501 h 550"/>
                <a:gd name="T102" fmla="*/ 4074 w 497"/>
                <a:gd name="T103" fmla="*/ 501 h 550"/>
                <a:gd name="T104" fmla="*/ 3941 w 497"/>
                <a:gd name="T105" fmla="*/ 452 h 550"/>
                <a:gd name="T106" fmla="*/ 3661 w 497"/>
                <a:gd name="T107" fmla="*/ 285 h 550"/>
                <a:gd name="T108" fmla="*/ 3345 w 497"/>
                <a:gd name="T109" fmla="*/ 322 h 550"/>
                <a:gd name="T110" fmla="*/ 2984 w 497"/>
                <a:gd name="T111" fmla="*/ 200 h 550"/>
                <a:gd name="T112" fmla="*/ 2697 w 497"/>
                <a:gd name="T113" fmla="*/ 200 h 550"/>
                <a:gd name="T114" fmla="*/ 2451 w 497"/>
                <a:gd name="T115" fmla="*/ 162 h 550"/>
                <a:gd name="T116" fmla="*/ 2399 w 497"/>
                <a:gd name="T117" fmla="*/ 322 h 55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97" h="550">
                  <a:moveTo>
                    <a:pt x="233" y="26"/>
                  </a:moveTo>
                  <a:cubicBezTo>
                    <a:pt x="223" y="11"/>
                    <a:pt x="199" y="0"/>
                    <a:pt x="197" y="26"/>
                  </a:cubicBezTo>
                  <a:cubicBezTo>
                    <a:pt x="183" y="20"/>
                    <a:pt x="163" y="26"/>
                    <a:pt x="164" y="44"/>
                  </a:cubicBezTo>
                  <a:cubicBezTo>
                    <a:pt x="154" y="42"/>
                    <a:pt x="146" y="41"/>
                    <a:pt x="141" y="52"/>
                  </a:cubicBezTo>
                  <a:cubicBezTo>
                    <a:pt x="132" y="46"/>
                    <a:pt x="109" y="42"/>
                    <a:pt x="108" y="58"/>
                  </a:cubicBezTo>
                  <a:cubicBezTo>
                    <a:pt x="93" y="55"/>
                    <a:pt x="78" y="63"/>
                    <a:pt x="80" y="80"/>
                  </a:cubicBezTo>
                  <a:cubicBezTo>
                    <a:pt x="63" y="82"/>
                    <a:pt x="44" y="92"/>
                    <a:pt x="46" y="113"/>
                  </a:cubicBezTo>
                  <a:cubicBezTo>
                    <a:pt x="35" y="113"/>
                    <a:pt x="22" y="135"/>
                    <a:pt x="24" y="145"/>
                  </a:cubicBezTo>
                  <a:cubicBezTo>
                    <a:pt x="17" y="146"/>
                    <a:pt x="14" y="156"/>
                    <a:pt x="12" y="163"/>
                  </a:cubicBezTo>
                  <a:cubicBezTo>
                    <a:pt x="11" y="169"/>
                    <a:pt x="12" y="171"/>
                    <a:pt x="10" y="176"/>
                  </a:cubicBezTo>
                  <a:cubicBezTo>
                    <a:pt x="9" y="179"/>
                    <a:pt x="4" y="182"/>
                    <a:pt x="3" y="186"/>
                  </a:cubicBezTo>
                  <a:cubicBezTo>
                    <a:pt x="0" y="199"/>
                    <a:pt x="1" y="221"/>
                    <a:pt x="13" y="225"/>
                  </a:cubicBezTo>
                  <a:cubicBezTo>
                    <a:pt x="10" y="227"/>
                    <a:pt x="18" y="233"/>
                    <a:pt x="18" y="238"/>
                  </a:cubicBezTo>
                  <a:cubicBezTo>
                    <a:pt x="22" y="252"/>
                    <a:pt x="23" y="256"/>
                    <a:pt x="23" y="256"/>
                  </a:cubicBezTo>
                  <a:cubicBezTo>
                    <a:pt x="17" y="262"/>
                    <a:pt x="28" y="258"/>
                    <a:pt x="27" y="267"/>
                  </a:cubicBezTo>
                  <a:cubicBezTo>
                    <a:pt x="25" y="279"/>
                    <a:pt x="31" y="269"/>
                    <a:pt x="37" y="277"/>
                  </a:cubicBezTo>
                  <a:cubicBezTo>
                    <a:pt x="43" y="284"/>
                    <a:pt x="42" y="297"/>
                    <a:pt x="42" y="306"/>
                  </a:cubicBezTo>
                  <a:cubicBezTo>
                    <a:pt x="43" y="315"/>
                    <a:pt x="46" y="352"/>
                    <a:pt x="47" y="362"/>
                  </a:cubicBezTo>
                  <a:cubicBezTo>
                    <a:pt x="49" y="375"/>
                    <a:pt x="52" y="378"/>
                    <a:pt x="61" y="392"/>
                  </a:cubicBezTo>
                  <a:cubicBezTo>
                    <a:pt x="74" y="415"/>
                    <a:pt x="59" y="405"/>
                    <a:pt x="74" y="428"/>
                  </a:cubicBezTo>
                  <a:cubicBezTo>
                    <a:pt x="78" y="435"/>
                    <a:pt x="80" y="441"/>
                    <a:pt x="92" y="445"/>
                  </a:cubicBezTo>
                  <a:cubicBezTo>
                    <a:pt x="95" y="458"/>
                    <a:pt x="105" y="445"/>
                    <a:pt x="109" y="457"/>
                  </a:cubicBezTo>
                  <a:cubicBezTo>
                    <a:pt x="114" y="470"/>
                    <a:pt x="123" y="473"/>
                    <a:pt x="134" y="478"/>
                  </a:cubicBezTo>
                  <a:cubicBezTo>
                    <a:pt x="150" y="485"/>
                    <a:pt x="145" y="487"/>
                    <a:pt x="157" y="502"/>
                  </a:cubicBezTo>
                  <a:cubicBezTo>
                    <a:pt x="165" y="513"/>
                    <a:pt x="195" y="531"/>
                    <a:pt x="216" y="524"/>
                  </a:cubicBezTo>
                  <a:cubicBezTo>
                    <a:pt x="219" y="529"/>
                    <a:pt x="222" y="539"/>
                    <a:pt x="228" y="541"/>
                  </a:cubicBezTo>
                  <a:cubicBezTo>
                    <a:pt x="233" y="542"/>
                    <a:pt x="238" y="536"/>
                    <a:pt x="243" y="537"/>
                  </a:cubicBezTo>
                  <a:cubicBezTo>
                    <a:pt x="246" y="537"/>
                    <a:pt x="249" y="542"/>
                    <a:pt x="252" y="543"/>
                  </a:cubicBezTo>
                  <a:cubicBezTo>
                    <a:pt x="269" y="550"/>
                    <a:pt x="307" y="550"/>
                    <a:pt x="320" y="548"/>
                  </a:cubicBezTo>
                  <a:cubicBezTo>
                    <a:pt x="334" y="545"/>
                    <a:pt x="338" y="526"/>
                    <a:pt x="348" y="518"/>
                  </a:cubicBezTo>
                  <a:cubicBezTo>
                    <a:pt x="352" y="515"/>
                    <a:pt x="357" y="517"/>
                    <a:pt x="362" y="512"/>
                  </a:cubicBezTo>
                  <a:cubicBezTo>
                    <a:pt x="367" y="507"/>
                    <a:pt x="366" y="499"/>
                    <a:pt x="370" y="494"/>
                  </a:cubicBezTo>
                  <a:cubicBezTo>
                    <a:pt x="373" y="491"/>
                    <a:pt x="381" y="491"/>
                    <a:pt x="384" y="487"/>
                  </a:cubicBezTo>
                  <a:cubicBezTo>
                    <a:pt x="389" y="481"/>
                    <a:pt x="411" y="454"/>
                    <a:pt x="410" y="444"/>
                  </a:cubicBezTo>
                  <a:cubicBezTo>
                    <a:pt x="421" y="441"/>
                    <a:pt x="465" y="360"/>
                    <a:pt x="450" y="349"/>
                  </a:cubicBezTo>
                  <a:cubicBezTo>
                    <a:pt x="458" y="342"/>
                    <a:pt x="458" y="335"/>
                    <a:pt x="461" y="326"/>
                  </a:cubicBezTo>
                  <a:cubicBezTo>
                    <a:pt x="463" y="320"/>
                    <a:pt x="471" y="311"/>
                    <a:pt x="471" y="305"/>
                  </a:cubicBezTo>
                  <a:cubicBezTo>
                    <a:pt x="471" y="302"/>
                    <a:pt x="469" y="290"/>
                    <a:pt x="469" y="288"/>
                  </a:cubicBezTo>
                  <a:cubicBezTo>
                    <a:pt x="470" y="278"/>
                    <a:pt x="469" y="282"/>
                    <a:pt x="476" y="275"/>
                  </a:cubicBezTo>
                  <a:cubicBezTo>
                    <a:pt x="485" y="264"/>
                    <a:pt x="486" y="257"/>
                    <a:pt x="486" y="244"/>
                  </a:cubicBezTo>
                  <a:cubicBezTo>
                    <a:pt x="486" y="236"/>
                    <a:pt x="479" y="240"/>
                    <a:pt x="488" y="233"/>
                  </a:cubicBezTo>
                  <a:cubicBezTo>
                    <a:pt x="495" y="228"/>
                    <a:pt x="484" y="224"/>
                    <a:pt x="490" y="219"/>
                  </a:cubicBezTo>
                  <a:cubicBezTo>
                    <a:pt x="497" y="213"/>
                    <a:pt x="493" y="195"/>
                    <a:pt x="479" y="191"/>
                  </a:cubicBezTo>
                  <a:cubicBezTo>
                    <a:pt x="478" y="181"/>
                    <a:pt x="461" y="174"/>
                    <a:pt x="459" y="166"/>
                  </a:cubicBezTo>
                  <a:cubicBezTo>
                    <a:pt x="457" y="155"/>
                    <a:pt x="470" y="146"/>
                    <a:pt x="463" y="140"/>
                  </a:cubicBezTo>
                  <a:cubicBezTo>
                    <a:pt x="462" y="139"/>
                    <a:pt x="475" y="126"/>
                    <a:pt x="470" y="124"/>
                  </a:cubicBezTo>
                  <a:cubicBezTo>
                    <a:pt x="465" y="122"/>
                    <a:pt x="474" y="121"/>
                    <a:pt x="471" y="123"/>
                  </a:cubicBezTo>
                  <a:cubicBezTo>
                    <a:pt x="470" y="111"/>
                    <a:pt x="459" y="117"/>
                    <a:pt x="450" y="107"/>
                  </a:cubicBezTo>
                  <a:cubicBezTo>
                    <a:pt x="445" y="101"/>
                    <a:pt x="447" y="86"/>
                    <a:pt x="451" y="75"/>
                  </a:cubicBezTo>
                  <a:cubicBezTo>
                    <a:pt x="447" y="75"/>
                    <a:pt x="438" y="62"/>
                    <a:pt x="433" y="59"/>
                  </a:cubicBezTo>
                  <a:cubicBezTo>
                    <a:pt x="425" y="53"/>
                    <a:pt x="420" y="42"/>
                    <a:pt x="412" y="40"/>
                  </a:cubicBezTo>
                  <a:cubicBezTo>
                    <a:pt x="407" y="38"/>
                    <a:pt x="401" y="40"/>
                    <a:pt x="396" y="40"/>
                  </a:cubicBezTo>
                  <a:cubicBezTo>
                    <a:pt x="388" y="39"/>
                    <a:pt x="390" y="40"/>
                    <a:pt x="383" y="36"/>
                  </a:cubicBezTo>
                  <a:cubicBezTo>
                    <a:pt x="373" y="31"/>
                    <a:pt x="369" y="24"/>
                    <a:pt x="356" y="23"/>
                  </a:cubicBezTo>
                  <a:cubicBezTo>
                    <a:pt x="346" y="23"/>
                    <a:pt x="335" y="28"/>
                    <a:pt x="325" y="26"/>
                  </a:cubicBezTo>
                  <a:cubicBezTo>
                    <a:pt x="313" y="23"/>
                    <a:pt x="304" y="14"/>
                    <a:pt x="290" y="16"/>
                  </a:cubicBezTo>
                  <a:cubicBezTo>
                    <a:pt x="277" y="18"/>
                    <a:pt x="276" y="21"/>
                    <a:pt x="262" y="16"/>
                  </a:cubicBezTo>
                  <a:cubicBezTo>
                    <a:pt x="255" y="14"/>
                    <a:pt x="245" y="9"/>
                    <a:pt x="238" y="13"/>
                  </a:cubicBezTo>
                  <a:cubicBezTo>
                    <a:pt x="235" y="15"/>
                    <a:pt x="234" y="23"/>
                    <a:pt x="233" y="26"/>
                  </a:cubicBezTo>
                  <a:close/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65">
              <a:extLst>
                <a:ext uri="{FF2B5EF4-FFF2-40B4-BE49-F238E27FC236}">
                  <a16:creationId xmlns:a16="http://schemas.microsoft.com/office/drawing/2014/main" id="{D4A0D187-D249-47F2-8DF8-193D93C0B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" y="1417"/>
              <a:ext cx="1068" cy="1206"/>
            </a:xfrm>
            <a:custGeom>
              <a:avLst/>
              <a:gdLst>
                <a:gd name="T0" fmla="*/ 2375 w 491"/>
                <a:gd name="T1" fmla="*/ 302 h 520"/>
                <a:gd name="T2" fmla="*/ 2005 w 491"/>
                <a:gd name="T3" fmla="*/ 302 h 520"/>
                <a:gd name="T4" fmla="*/ 1666 w 491"/>
                <a:gd name="T5" fmla="*/ 510 h 520"/>
                <a:gd name="T6" fmla="*/ 1442 w 491"/>
                <a:gd name="T7" fmla="*/ 612 h 520"/>
                <a:gd name="T8" fmla="*/ 1103 w 491"/>
                <a:gd name="T9" fmla="*/ 689 h 520"/>
                <a:gd name="T10" fmla="*/ 814 w 491"/>
                <a:gd name="T11" fmla="*/ 937 h 520"/>
                <a:gd name="T12" fmla="*/ 474 w 491"/>
                <a:gd name="T13" fmla="*/ 1324 h 520"/>
                <a:gd name="T14" fmla="*/ 246 w 491"/>
                <a:gd name="T15" fmla="*/ 1695 h 520"/>
                <a:gd name="T16" fmla="*/ 174 w 491"/>
                <a:gd name="T17" fmla="*/ 1948 h 520"/>
                <a:gd name="T18" fmla="*/ 104 w 491"/>
                <a:gd name="T19" fmla="*/ 2071 h 520"/>
                <a:gd name="T20" fmla="*/ 33 w 491"/>
                <a:gd name="T21" fmla="*/ 2194 h 520"/>
                <a:gd name="T22" fmla="*/ 141 w 491"/>
                <a:gd name="T23" fmla="*/ 2581 h 520"/>
                <a:gd name="T24" fmla="*/ 174 w 491"/>
                <a:gd name="T25" fmla="*/ 2732 h 520"/>
                <a:gd name="T26" fmla="*/ 307 w 491"/>
                <a:gd name="T27" fmla="*/ 2920 h 520"/>
                <a:gd name="T28" fmla="*/ 307 w 491"/>
                <a:gd name="T29" fmla="*/ 3045 h 520"/>
                <a:gd name="T30" fmla="*/ 378 w 491"/>
                <a:gd name="T31" fmla="*/ 3217 h 520"/>
                <a:gd name="T32" fmla="*/ 474 w 491"/>
                <a:gd name="T33" fmla="*/ 3453 h 520"/>
                <a:gd name="T34" fmla="*/ 516 w 491"/>
                <a:gd name="T35" fmla="*/ 4265 h 520"/>
                <a:gd name="T36" fmla="*/ 753 w 491"/>
                <a:gd name="T37" fmla="*/ 4738 h 520"/>
                <a:gd name="T38" fmla="*/ 885 w 491"/>
                <a:gd name="T39" fmla="*/ 5051 h 520"/>
                <a:gd name="T40" fmla="*/ 979 w 491"/>
                <a:gd name="T41" fmla="*/ 5251 h 520"/>
                <a:gd name="T42" fmla="*/ 1112 w 491"/>
                <a:gd name="T43" fmla="*/ 5378 h 520"/>
                <a:gd name="T44" fmla="*/ 1368 w 491"/>
                <a:gd name="T45" fmla="*/ 5712 h 520"/>
                <a:gd name="T46" fmla="*/ 1594 w 491"/>
                <a:gd name="T47" fmla="*/ 5912 h 520"/>
                <a:gd name="T48" fmla="*/ 2199 w 491"/>
                <a:gd name="T49" fmla="*/ 6174 h 520"/>
                <a:gd name="T50" fmla="*/ 2327 w 491"/>
                <a:gd name="T51" fmla="*/ 6373 h 520"/>
                <a:gd name="T52" fmla="*/ 2469 w 491"/>
                <a:gd name="T53" fmla="*/ 6325 h 520"/>
                <a:gd name="T54" fmla="*/ 2573 w 491"/>
                <a:gd name="T55" fmla="*/ 6401 h 520"/>
                <a:gd name="T56" fmla="*/ 3250 w 491"/>
                <a:gd name="T57" fmla="*/ 6450 h 520"/>
                <a:gd name="T58" fmla="*/ 3563 w 491"/>
                <a:gd name="T59" fmla="*/ 6222 h 520"/>
                <a:gd name="T60" fmla="*/ 3685 w 491"/>
                <a:gd name="T61" fmla="*/ 6039 h 520"/>
                <a:gd name="T62" fmla="*/ 3776 w 491"/>
                <a:gd name="T63" fmla="*/ 5900 h 520"/>
                <a:gd name="T64" fmla="*/ 3913 w 491"/>
                <a:gd name="T65" fmla="*/ 5826 h 520"/>
                <a:gd name="T66" fmla="*/ 4178 w 491"/>
                <a:gd name="T67" fmla="*/ 5267 h 520"/>
                <a:gd name="T68" fmla="*/ 4537 w 491"/>
                <a:gd name="T69" fmla="*/ 4216 h 520"/>
                <a:gd name="T70" fmla="*/ 4683 w 491"/>
                <a:gd name="T71" fmla="*/ 3894 h 520"/>
                <a:gd name="T72" fmla="*/ 4703 w 491"/>
                <a:gd name="T73" fmla="*/ 3641 h 520"/>
                <a:gd name="T74" fmla="*/ 4735 w 491"/>
                <a:gd name="T75" fmla="*/ 3442 h 520"/>
                <a:gd name="T76" fmla="*/ 4835 w 491"/>
                <a:gd name="T77" fmla="*/ 3180 h 520"/>
                <a:gd name="T78" fmla="*/ 4911 w 491"/>
                <a:gd name="T79" fmla="*/ 2920 h 520"/>
                <a:gd name="T80" fmla="*/ 4972 w 491"/>
                <a:gd name="T81" fmla="*/ 2695 h 520"/>
                <a:gd name="T82" fmla="*/ 4992 w 491"/>
                <a:gd name="T83" fmla="*/ 2572 h 520"/>
                <a:gd name="T84" fmla="*/ 4879 w 491"/>
                <a:gd name="T85" fmla="*/ 2243 h 520"/>
                <a:gd name="T86" fmla="*/ 4683 w 491"/>
                <a:gd name="T87" fmla="*/ 1948 h 520"/>
                <a:gd name="T88" fmla="*/ 4711 w 491"/>
                <a:gd name="T89" fmla="*/ 1647 h 520"/>
                <a:gd name="T90" fmla="*/ 4783 w 491"/>
                <a:gd name="T91" fmla="*/ 1459 h 520"/>
                <a:gd name="T92" fmla="*/ 4798 w 491"/>
                <a:gd name="T93" fmla="*/ 1447 h 520"/>
                <a:gd name="T94" fmla="*/ 4590 w 491"/>
                <a:gd name="T95" fmla="*/ 1259 h 520"/>
                <a:gd name="T96" fmla="*/ 4598 w 491"/>
                <a:gd name="T97" fmla="*/ 888 h 520"/>
                <a:gd name="T98" fmla="*/ 4433 w 491"/>
                <a:gd name="T99" fmla="*/ 661 h 520"/>
                <a:gd name="T100" fmla="*/ 4187 w 491"/>
                <a:gd name="T101" fmla="*/ 462 h 520"/>
                <a:gd name="T102" fmla="*/ 4022 w 491"/>
                <a:gd name="T103" fmla="*/ 462 h 520"/>
                <a:gd name="T104" fmla="*/ 3898 w 491"/>
                <a:gd name="T105" fmla="*/ 415 h 520"/>
                <a:gd name="T106" fmla="*/ 3624 w 491"/>
                <a:gd name="T107" fmla="*/ 264 h 520"/>
                <a:gd name="T108" fmla="*/ 3313 w 491"/>
                <a:gd name="T109" fmla="*/ 302 h 520"/>
                <a:gd name="T110" fmla="*/ 2952 w 491"/>
                <a:gd name="T111" fmla="*/ 188 h 520"/>
                <a:gd name="T112" fmla="*/ 2665 w 491"/>
                <a:gd name="T113" fmla="*/ 188 h 520"/>
                <a:gd name="T114" fmla="*/ 2427 w 491"/>
                <a:gd name="T115" fmla="*/ 151 h 520"/>
                <a:gd name="T116" fmla="*/ 2375 w 491"/>
                <a:gd name="T117" fmla="*/ 302 h 52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91" h="520">
                  <a:moveTo>
                    <a:pt x="231" y="24"/>
                  </a:moveTo>
                  <a:cubicBezTo>
                    <a:pt x="221" y="10"/>
                    <a:pt x="197" y="0"/>
                    <a:pt x="195" y="24"/>
                  </a:cubicBezTo>
                  <a:cubicBezTo>
                    <a:pt x="181" y="18"/>
                    <a:pt x="161" y="24"/>
                    <a:pt x="162" y="41"/>
                  </a:cubicBezTo>
                  <a:cubicBezTo>
                    <a:pt x="153" y="39"/>
                    <a:pt x="144" y="38"/>
                    <a:pt x="140" y="49"/>
                  </a:cubicBezTo>
                  <a:cubicBezTo>
                    <a:pt x="131" y="43"/>
                    <a:pt x="108" y="39"/>
                    <a:pt x="107" y="55"/>
                  </a:cubicBezTo>
                  <a:cubicBezTo>
                    <a:pt x="92" y="51"/>
                    <a:pt x="78" y="59"/>
                    <a:pt x="79" y="75"/>
                  </a:cubicBezTo>
                  <a:cubicBezTo>
                    <a:pt x="63" y="77"/>
                    <a:pt x="44" y="87"/>
                    <a:pt x="46" y="106"/>
                  </a:cubicBezTo>
                  <a:cubicBezTo>
                    <a:pt x="34" y="106"/>
                    <a:pt x="21" y="127"/>
                    <a:pt x="24" y="136"/>
                  </a:cubicBezTo>
                  <a:cubicBezTo>
                    <a:pt x="17" y="137"/>
                    <a:pt x="18" y="150"/>
                    <a:pt x="17" y="156"/>
                  </a:cubicBezTo>
                  <a:cubicBezTo>
                    <a:pt x="16" y="162"/>
                    <a:pt x="12" y="161"/>
                    <a:pt x="10" y="166"/>
                  </a:cubicBezTo>
                  <a:cubicBezTo>
                    <a:pt x="8" y="169"/>
                    <a:pt x="4" y="172"/>
                    <a:pt x="3" y="176"/>
                  </a:cubicBezTo>
                  <a:cubicBezTo>
                    <a:pt x="0" y="187"/>
                    <a:pt x="2" y="203"/>
                    <a:pt x="14" y="207"/>
                  </a:cubicBezTo>
                  <a:cubicBezTo>
                    <a:pt x="10" y="209"/>
                    <a:pt x="18" y="215"/>
                    <a:pt x="17" y="219"/>
                  </a:cubicBezTo>
                  <a:cubicBezTo>
                    <a:pt x="21" y="232"/>
                    <a:pt x="30" y="234"/>
                    <a:pt x="30" y="234"/>
                  </a:cubicBezTo>
                  <a:cubicBezTo>
                    <a:pt x="25" y="239"/>
                    <a:pt x="31" y="237"/>
                    <a:pt x="30" y="244"/>
                  </a:cubicBezTo>
                  <a:cubicBezTo>
                    <a:pt x="29" y="256"/>
                    <a:pt x="30" y="251"/>
                    <a:pt x="37" y="258"/>
                  </a:cubicBezTo>
                  <a:cubicBezTo>
                    <a:pt x="43" y="265"/>
                    <a:pt x="45" y="268"/>
                    <a:pt x="46" y="277"/>
                  </a:cubicBezTo>
                  <a:cubicBezTo>
                    <a:pt x="46" y="285"/>
                    <a:pt x="49" y="332"/>
                    <a:pt x="50" y="342"/>
                  </a:cubicBezTo>
                  <a:cubicBezTo>
                    <a:pt x="52" y="354"/>
                    <a:pt x="65" y="367"/>
                    <a:pt x="73" y="380"/>
                  </a:cubicBezTo>
                  <a:cubicBezTo>
                    <a:pt x="79" y="389"/>
                    <a:pt x="80" y="397"/>
                    <a:pt x="86" y="405"/>
                  </a:cubicBezTo>
                  <a:cubicBezTo>
                    <a:pt x="90" y="412"/>
                    <a:pt x="83" y="417"/>
                    <a:pt x="95" y="421"/>
                  </a:cubicBezTo>
                  <a:cubicBezTo>
                    <a:pt x="97" y="434"/>
                    <a:pt x="104" y="420"/>
                    <a:pt x="108" y="431"/>
                  </a:cubicBezTo>
                  <a:cubicBezTo>
                    <a:pt x="112" y="444"/>
                    <a:pt x="122" y="453"/>
                    <a:pt x="133" y="458"/>
                  </a:cubicBezTo>
                  <a:cubicBezTo>
                    <a:pt x="149" y="465"/>
                    <a:pt x="144" y="460"/>
                    <a:pt x="155" y="474"/>
                  </a:cubicBezTo>
                  <a:cubicBezTo>
                    <a:pt x="164" y="485"/>
                    <a:pt x="193" y="502"/>
                    <a:pt x="214" y="495"/>
                  </a:cubicBezTo>
                  <a:cubicBezTo>
                    <a:pt x="217" y="500"/>
                    <a:pt x="219" y="509"/>
                    <a:pt x="226" y="511"/>
                  </a:cubicBezTo>
                  <a:cubicBezTo>
                    <a:pt x="230" y="512"/>
                    <a:pt x="235" y="506"/>
                    <a:pt x="240" y="507"/>
                  </a:cubicBezTo>
                  <a:cubicBezTo>
                    <a:pt x="243" y="508"/>
                    <a:pt x="247" y="511"/>
                    <a:pt x="250" y="513"/>
                  </a:cubicBezTo>
                  <a:cubicBezTo>
                    <a:pt x="266" y="519"/>
                    <a:pt x="304" y="520"/>
                    <a:pt x="316" y="517"/>
                  </a:cubicBezTo>
                  <a:cubicBezTo>
                    <a:pt x="331" y="515"/>
                    <a:pt x="336" y="505"/>
                    <a:pt x="346" y="499"/>
                  </a:cubicBezTo>
                  <a:cubicBezTo>
                    <a:pt x="351" y="495"/>
                    <a:pt x="353" y="488"/>
                    <a:pt x="358" y="484"/>
                  </a:cubicBezTo>
                  <a:cubicBezTo>
                    <a:pt x="363" y="479"/>
                    <a:pt x="362" y="477"/>
                    <a:pt x="367" y="473"/>
                  </a:cubicBezTo>
                  <a:cubicBezTo>
                    <a:pt x="370" y="469"/>
                    <a:pt x="377" y="471"/>
                    <a:pt x="380" y="467"/>
                  </a:cubicBezTo>
                  <a:cubicBezTo>
                    <a:pt x="385" y="462"/>
                    <a:pt x="407" y="432"/>
                    <a:pt x="406" y="422"/>
                  </a:cubicBezTo>
                  <a:cubicBezTo>
                    <a:pt x="417" y="418"/>
                    <a:pt x="456" y="348"/>
                    <a:pt x="441" y="338"/>
                  </a:cubicBezTo>
                  <a:cubicBezTo>
                    <a:pt x="448" y="331"/>
                    <a:pt x="451" y="320"/>
                    <a:pt x="455" y="312"/>
                  </a:cubicBezTo>
                  <a:cubicBezTo>
                    <a:pt x="457" y="306"/>
                    <a:pt x="457" y="298"/>
                    <a:pt x="457" y="292"/>
                  </a:cubicBezTo>
                  <a:cubicBezTo>
                    <a:pt x="457" y="289"/>
                    <a:pt x="460" y="278"/>
                    <a:pt x="460" y="276"/>
                  </a:cubicBezTo>
                  <a:cubicBezTo>
                    <a:pt x="461" y="266"/>
                    <a:pt x="464" y="262"/>
                    <a:pt x="470" y="255"/>
                  </a:cubicBezTo>
                  <a:cubicBezTo>
                    <a:pt x="480" y="245"/>
                    <a:pt x="478" y="246"/>
                    <a:pt x="477" y="234"/>
                  </a:cubicBezTo>
                  <a:cubicBezTo>
                    <a:pt x="477" y="226"/>
                    <a:pt x="474" y="223"/>
                    <a:pt x="483" y="216"/>
                  </a:cubicBezTo>
                  <a:cubicBezTo>
                    <a:pt x="490" y="212"/>
                    <a:pt x="478" y="211"/>
                    <a:pt x="485" y="206"/>
                  </a:cubicBezTo>
                  <a:cubicBezTo>
                    <a:pt x="491" y="201"/>
                    <a:pt x="487" y="184"/>
                    <a:pt x="474" y="180"/>
                  </a:cubicBezTo>
                  <a:cubicBezTo>
                    <a:pt x="473" y="171"/>
                    <a:pt x="456" y="164"/>
                    <a:pt x="455" y="156"/>
                  </a:cubicBezTo>
                  <a:cubicBezTo>
                    <a:pt x="452" y="146"/>
                    <a:pt x="465" y="137"/>
                    <a:pt x="458" y="132"/>
                  </a:cubicBezTo>
                  <a:cubicBezTo>
                    <a:pt x="457" y="131"/>
                    <a:pt x="470" y="118"/>
                    <a:pt x="465" y="117"/>
                  </a:cubicBezTo>
                  <a:cubicBezTo>
                    <a:pt x="460" y="115"/>
                    <a:pt x="469" y="114"/>
                    <a:pt x="466" y="116"/>
                  </a:cubicBezTo>
                  <a:cubicBezTo>
                    <a:pt x="465" y="105"/>
                    <a:pt x="454" y="110"/>
                    <a:pt x="446" y="101"/>
                  </a:cubicBezTo>
                  <a:cubicBezTo>
                    <a:pt x="440" y="95"/>
                    <a:pt x="442" y="81"/>
                    <a:pt x="447" y="71"/>
                  </a:cubicBezTo>
                  <a:cubicBezTo>
                    <a:pt x="443" y="70"/>
                    <a:pt x="436" y="56"/>
                    <a:pt x="431" y="53"/>
                  </a:cubicBezTo>
                  <a:cubicBezTo>
                    <a:pt x="423" y="48"/>
                    <a:pt x="415" y="39"/>
                    <a:pt x="407" y="37"/>
                  </a:cubicBezTo>
                  <a:cubicBezTo>
                    <a:pt x="403" y="36"/>
                    <a:pt x="396" y="37"/>
                    <a:pt x="391" y="37"/>
                  </a:cubicBezTo>
                  <a:cubicBezTo>
                    <a:pt x="383" y="36"/>
                    <a:pt x="386" y="37"/>
                    <a:pt x="379" y="33"/>
                  </a:cubicBezTo>
                  <a:cubicBezTo>
                    <a:pt x="369" y="28"/>
                    <a:pt x="365" y="22"/>
                    <a:pt x="352" y="21"/>
                  </a:cubicBezTo>
                  <a:cubicBezTo>
                    <a:pt x="342" y="21"/>
                    <a:pt x="331" y="26"/>
                    <a:pt x="322" y="24"/>
                  </a:cubicBezTo>
                  <a:cubicBezTo>
                    <a:pt x="310" y="21"/>
                    <a:pt x="301" y="12"/>
                    <a:pt x="287" y="15"/>
                  </a:cubicBezTo>
                  <a:cubicBezTo>
                    <a:pt x="274" y="17"/>
                    <a:pt x="273" y="19"/>
                    <a:pt x="259" y="15"/>
                  </a:cubicBezTo>
                  <a:cubicBezTo>
                    <a:pt x="253" y="12"/>
                    <a:pt x="243" y="8"/>
                    <a:pt x="236" y="12"/>
                  </a:cubicBezTo>
                  <a:cubicBezTo>
                    <a:pt x="232" y="13"/>
                    <a:pt x="231" y="21"/>
                    <a:pt x="231" y="24"/>
                  </a:cubicBezTo>
                  <a:close/>
                </a:path>
              </a:pathLst>
            </a:custGeom>
            <a:solidFill>
              <a:srgbClr val="F3A6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66">
              <a:extLst>
                <a:ext uri="{FF2B5EF4-FFF2-40B4-BE49-F238E27FC236}">
                  <a16:creationId xmlns:a16="http://schemas.microsoft.com/office/drawing/2014/main" id="{26BBC8F5-57DE-4F92-9016-9FB230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1433"/>
              <a:ext cx="1070" cy="1165"/>
            </a:xfrm>
            <a:custGeom>
              <a:avLst/>
              <a:gdLst>
                <a:gd name="T0" fmla="*/ 2375 w 492"/>
                <a:gd name="T1" fmla="*/ 285 h 502"/>
                <a:gd name="T2" fmla="*/ 2005 w 492"/>
                <a:gd name="T3" fmla="*/ 285 h 502"/>
                <a:gd name="T4" fmla="*/ 1666 w 492"/>
                <a:gd name="T5" fmla="*/ 501 h 502"/>
                <a:gd name="T6" fmla="*/ 1438 w 492"/>
                <a:gd name="T7" fmla="*/ 587 h 502"/>
                <a:gd name="T8" fmla="*/ 1103 w 492"/>
                <a:gd name="T9" fmla="*/ 661 h 502"/>
                <a:gd name="T10" fmla="*/ 822 w 492"/>
                <a:gd name="T11" fmla="*/ 900 h 502"/>
                <a:gd name="T12" fmla="*/ 472 w 492"/>
                <a:gd name="T13" fmla="*/ 1276 h 502"/>
                <a:gd name="T14" fmla="*/ 254 w 492"/>
                <a:gd name="T15" fmla="*/ 1648 h 502"/>
                <a:gd name="T16" fmla="*/ 133 w 492"/>
                <a:gd name="T17" fmla="*/ 1847 h 502"/>
                <a:gd name="T18" fmla="*/ 104 w 492"/>
                <a:gd name="T19" fmla="*/ 1998 h 502"/>
                <a:gd name="T20" fmla="*/ 33 w 492"/>
                <a:gd name="T21" fmla="*/ 2128 h 502"/>
                <a:gd name="T22" fmla="*/ 289 w 492"/>
                <a:gd name="T23" fmla="*/ 2509 h 502"/>
                <a:gd name="T24" fmla="*/ 226 w 492"/>
                <a:gd name="T25" fmla="*/ 2622 h 502"/>
                <a:gd name="T26" fmla="*/ 331 w 492"/>
                <a:gd name="T27" fmla="*/ 2801 h 502"/>
                <a:gd name="T28" fmla="*/ 455 w 492"/>
                <a:gd name="T29" fmla="*/ 2952 h 502"/>
                <a:gd name="T30" fmla="*/ 492 w 492"/>
                <a:gd name="T31" fmla="*/ 3087 h 502"/>
                <a:gd name="T32" fmla="*/ 587 w 492"/>
                <a:gd name="T33" fmla="*/ 3302 h 502"/>
                <a:gd name="T34" fmla="*/ 648 w 492"/>
                <a:gd name="T35" fmla="*/ 4040 h 502"/>
                <a:gd name="T36" fmla="*/ 833 w 492"/>
                <a:gd name="T37" fmla="*/ 4412 h 502"/>
                <a:gd name="T38" fmla="*/ 1050 w 492"/>
                <a:gd name="T39" fmla="*/ 4674 h 502"/>
                <a:gd name="T40" fmla="*/ 1092 w 492"/>
                <a:gd name="T41" fmla="*/ 4922 h 502"/>
                <a:gd name="T42" fmla="*/ 1111 w 492"/>
                <a:gd name="T43" fmla="*/ 5196 h 502"/>
                <a:gd name="T44" fmla="*/ 1368 w 492"/>
                <a:gd name="T45" fmla="*/ 5451 h 502"/>
                <a:gd name="T46" fmla="*/ 1603 w 492"/>
                <a:gd name="T47" fmla="*/ 5725 h 502"/>
                <a:gd name="T48" fmla="*/ 2199 w 492"/>
                <a:gd name="T49" fmla="*/ 5974 h 502"/>
                <a:gd name="T50" fmla="*/ 2327 w 492"/>
                <a:gd name="T51" fmla="*/ 6162 h 502"/>
                <a:gd name="T52" fmla="*/ 2479 w 492"/>
                <a:gd name="T53" fmla="*/ 6124 h 502"/>
                <a:gd name="T54" fmla="*/ 2573 w 492"/>
                <a:gd name="T55" fmla="*/ 6189 h 502"/>
                <a:gd name="T56" fmla="*/ 3258 w 492"/>
                <a:gd name="T57" fmla="*/ 6247 h 502"/>
                <a:gd name="T58" fmla="*/ 3538 w 492"/>
                <a:gd name="T59" fmla="*/ 5913 h 502"/>
                <a:gd name="T60" fmla="*/ 3684 w 492"/>
                <a:gd name="T61" fmla="*/ 5839 h 502"/>
                <a:gd name="T62" fmla="*/ 3773 w 492"/>
                <a:gd name="T63" fmla="*/ 5639 h 502"/>
                <a:gd name="T64" fmla="*/ 3906 w 492"/>
                <a:gd name="T65" fmla="*/ 5547 h 502"/>
                <a:gd name="T66" fmla="*/ 4063 w 492"/>
                <a:gd name="T67" fmla="*/ 4987 h 502"/>
                <a:gd name="T68" fmla="*/ 4380 w 492"/>
                <a:gd name="T69" fmla="*/ 3948 h 502"/>
                <a:gd name="T70" fmla="*/ 4545 w 492"/>
                <a:gd name="T71" fmla="*/ 3650 h 502"/>
                <a:gd name="T72" fmla="*/ 4578 w 492"/>
                <a:gd name="T73" fmla="*/ 3463 h 502"/>
                <a:gd name="T74" fmla="*/ 4545 w 492"/>
                <a:gd name="T75" fmla="*/ 3312 h 502"/>
                <a:gd name="T76" fmla="*/ 4719 w 492"/>
                <a:gd name="T77" fmla="*/ 3038 h 502"/>
                <a:gd name="T78" fmla="*/ 4806 w 492"/>
                <a:gd name="T79" fmla="*/ 2773 h 502"/>
                <a:gd name="T80" fmla="*/ 4904 w 492"/>
                <a:gd name="T81" fmla="*/ 2537 h 502"/>
                <a:gd name="T82" fmla="*/ 4989 w 492"/>
                <a:gd name="T83" fmla="*/ 2488 h 502"/>
                <a:gd name="T84" fmla="*/ 4876 w 492"/>
                <a:gd name="T85" fmla="*/ 2052 h 502"/>
                <a:gd name="T86" fmla="*/ 4682 w 492"/>
                <a:gd name="T87" fmla="*/ 1884 h 502"/>
                <a:gd name="T88" fmla="*/ 4711 w 492"/>
                <a:gd name="T89" fmla="*/ 1590 h 502"/>
                <a:gd name="T90" fmla="*/ 4782 w 492"/>
                <a:gd name="T91" fmla="*/ 1411 h 502"/>
                <a:gd name="T92" fmla="*/ 4791 w 492"/>
                <a:gd name="T93" fmla="*/ 1399 h 502"/>
                <a:gd name="T94" fmla="*/ 4589 w 492"/>
                <a:gd name="T95" fmla="*/ 1211 h 502"/>
                <a:gd name="T96" fmla="*/ 4598 w 492"/>
                <a:gd name="T97" fmla="*/ 852 h 502"/>
                <a:gd name="T98" fmla="*/ 4432 w 492"/>
                <a:gd name="T99" fmla="*/ 636 h 502"/>
                <a:gd name="T100" fmla="*/ 4186 w 492"/>
                <a:gd name="T101" fmla="*/ 453 h 502"/>
                <a:gd name="T102" fmla="*/ 4034 w 492"/>
                <a:gd name="T103" fmla="*/ 453 h 502"/>
                <a:gd name="T104" fmla="*/ 3897 w 492"/>
                <a:gd name="T105" fmla="*/ 399 h 502"/>
                <a:gd name="T106" fmla="*/ 3632 w 492"/>
                <a:gd name="T107" fmla="*/ 265 h 502"/>
                <a:gd name="T108" fmla="*/ 3310 w 492"/>
                <a:gd name="T109" fmla="*/ 285 h 502"/>
                <a:gd name="T110" fmla="*/ 2960 w 492"/>
                <a:gd name="T111" fmla="*/ 172 h 502"/>
                <a:gd name="T112" fmla="*/ 2673 w 492"/>
                <a:gd name="T113" fmla="*/ 172 h 502"/>
                <a:gd name="T114" fmla="*/ 2427 w 492"/>
                <a:gd name="T115" fmla="*/ 139 h 502"/>
                <a:gd name="T116" fmla="*/ 2375 w 492"/>
                <a:gd name="T117" fmla="*/ 285 h 50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92" h="502">
                  <a:moveTo>
                    <a:pt x="231" y="23"/>
                  </a:moveTo>
                  <a:cubicBezTo>
                    <a:pt x="221" y="10"/>
                    <a:pt x="198" y="0"/>
                    <a:pt x="195" y="23"/>
                  </a:cubicBezTo>
                  <a:cubicBezTo>
                    <a:pt x="181" y="17"/>
                    <a:pt x="162" y="23"/>
                    <a:pt x="162" y="40"/>
                  </a:cubicBezTo>
                  <a:cubicBezTo>
                    <a:pt x="153" y="38"/>
                    <a:pt x="145" y="37"/>
                    <a:pt x="140" y="47"/>
                  </a:cubicBezTo>
                  <a:cubicBezTo>
                    <a:pt x="131" y="42"/>
                    <a:pt x="108" y="38"/>
                    <a:pt x="107" y="53"/>
                  </a:cubicBezTo>
                  <a:cubicBezTo>
                    <a:pt x="92" y="49"/>
                    <a:pt x="78" y="57"/>
                    <a:pt x="80" y="72"/>
                  </a:cubicBezTo>
                  <a:cubicBezTo>
                    <a:pt x="63" y="75"/>
                    <a:pt x="44" y="84"/>
                    <a:pt x="46" y="102"/>
                  </a:cubicBezTo>
                  <a:cubicBezTo>
                    <a:pt x="35" y="102"/>
                    <a:pt x="22" y="123"/>
                    <a:pt x="25" y="132"/>
                  </a:cubicBezTo>
                  <a:cubicBezTo>
                    <a:pt x="17" y="132"/>
                    <a:pt x="14" y="142"/>
                    <a:pt x="13" y="148"/>
                  </a:cubicBezTo>
                  <a:cubicBezTo>
                    <a:pt x="12" y="153"/>
                    <a:pt x="12" y="155"/>
                    <a:pt x="10" y="160"/>
                  </a:cubicBezTo>
                  <a:cubicBezTo>
                    <a:pt x="9" y="163"/>
                    <a:pt x="4" y="166"/>
                    <a:pt x="3" y="170"/>
                  </a:cubicBezTo>
                  <a:cubicBezTo>
                    <a:pt x="0" y="181"/>
                    <a:pt x="16" y="198"/>
                    <a:pt x="28" y="201"/>
                  </a:cubicBezTo>
                  <a:cubicBezTo>
                    <a:pt x="24" y="203"/>
                    <a:pt x="22" y="206"/>
                    <a:pt x="22" y="210"/>
                  </a:cubicBezTo>
                  <a:cubicBezTo>
                    <a:pt x="25" y="223"/>
                    <a:pt x="32" y="224"/>
                    <a:pt x="32" y="224"/>
                  </a:cubicBezTo>
                  <a:cubicBezTo>
                    <a:pt x="26" y="230"/>
                    <a:pt x="45" y="229"/>
                    <a:pt x="44" y="236"/>
                  </a:cubicBezTo>
                  <a:cubicBezTo>
                    <a:pt x="43" y="248"/>
                    <a:pt x="41" y="239"/>
                    <a:pt x="48" y="247"/>
                  </a:cubicBezTo>
                  <a:cubicBezTo>
                    <a:pt x="53" y="253"/>
                    <a:pt x="56" y="256"/>
                    <a:pt x="57" y="264"/>
                  </a:cubicBezTo>
                  <a:cubicBezTo>
                    <a:pt x="57" y="273"/>
                    <a:pt x="62" y="314"/>
                    <a:pt x="63" y="323"/>
                  </a:cubicBezTo>
                  <a:cubicBezTo>
                    <a:pt x="65" y="335"/>
                    <a:pt x="73" y="340"/>
                    <a:pt x="81" y="353"/>
                  </a:cubicBezTo>
                  <a:cubicBezTo>
                    <a:pt x="87" y="362"/>
                    <a:pt x="97" y="367"/>
                    <a:pt x="102" y="374"/>
                  </a:cubicBezTo>
                  <a:cubicBezTo>
                    <a:pt x="106" y="381"/>
                    <a:pt x="94" y="390"/>
                    <a:pt x="106" y="394"/>
                  </a:cubicBezTo>
                  <a:cubicBezTo>
                    <a:pt x="108" y="406"/>
                    <a:pt x="104" y="406"/>
                    <a:pt x="108" y="416"/>
                  </a:cubicBezTo>
                  <a:cubicBezTo>
                    <a:pt x="113" y="429"/>
                    <a:pt x="122" y="431"/>
                    <a:pt x="133" y="436"/>
                  </a:cubicBezTo>
                  <a:cubicBezTo>
                    <a:pt x="149" y="442"/>
                    <a:pt x="144" y="444"/>
                    <a:pt x="156" y="458"/>
                  </a:cubicBezTo>
                  <a:cubicBezTo>
                    <a:pt x="164" y="468"/>
                    <a:pt x="193" y="485"/>
                    <a:pt x="214" y="478"/>
                  </a:cubicBezTo>
                  <a:cubicBezTo>
                    <a:pt x="217" y="483"/>
                    <a:pt x="220" y="492"/>
                    <a:pt x="226" y="493"/>
                  </a:cubicBezTo>
                  <a:cubicBezTo>
                    <a:pt x="231" y="495"/>
                    <a:pt x="236" y="489"/>
                    <a:pt x="241" y="490"/>
                  </a:cubicBezTo>
                  <a:cubicBezTo>
                    <a:pt x="244" y="490"/>
                    <a:pt x="247" y="494"/>
                    <a:pt x="250" y="495"/>
                  </a:cubicBezTo>
                  <a:cubicBezTo>
                    <a:pt x="266" y="502"/>
                    <a:pt x="304" y="502"/>
                    <a:pt x="317" y="500"/>
                  </a:cubicBezTo>
                  <a:cubicBezTo>
                    <a:pt x="331" y="497"/>
                    <a:pt x="334" y="479"/>
                    <a:pt x="344" y="473"/>
                  </a:cubicBezTo>
                  <a:cubicBezTo>
                    <a:pt x="349" y="470"/>
                    <a:pt x="353" y="471"/>
                    <a:pt x="358" y="467"/>
                  </a:cubicBezTo>
                  <a:cubicBezTo>
                    <a:pt x="363" y="463"/>
                    <a:pt x="362" y="455"/>
                    <a:pt x="367" y="451"/>
                  </a:cubicBezTo>
                  <a:cubicBezTo>
                    <a:pt x="370" y="448"/>
                    <a:pt x="377" y="448"/>
                    <a:pt x="380" y="444"/>
                  </a:cubicBezTo>
                  <a:cubicBezTo>
                    <a:pt x="385" y="439"/>
                    <a:pt x="396" y="409"/>
                    <a:pt x="395" y="399"/>
                  </a:cubicBezTo>
                  <a:cubicBezTo>
                    <a:pt x="406" y="396"/>
                    <a:pt x="440" y="326"/>
                    <a:pt x="426" y="316"/>
                  </a:cubicBezTo>
                  <a:cubicBezTo>
                    <a:pt x="433" y="310"/>
                    <a:pt x="439" y="300"/>
                    <a:pt x="442" y="292"/>
                  </a:cubicBezTo>
                  <a:cubicBezTo>
                    <a:pt x="444" y="286"/>
                    <a:pt x="445" y="283"/>
                    <a:pt x="445" y="277"/>
                  </a:cubicBezTo>
                  <a:cubicBezTo>
                    <a:pt x="445" y="274"/>
                    <a:pt x="442" y="268"/>
                    <a:pt x="442" y="265"/>
                  </a:cubicBezTo>
                  <a:cubicBezTo>
                    <a:pt x="443" y="256"/>
                    <a:pt x="452" y="250"/>
                    <a:pt x="459" y="243"/>
                  </a:cubicBezTo>
                  <a:cubicBezTo>
                    <a:pt x="468" y="233"/>
                    <a:pt x="468" y="234"/>
                    <a:pt x="467" y="222"/>
                  </a:cubicBezTo>
                  <a:cubicBezTo>
                    <a:pt x="467" y="215"/>
                    <a:pt x="468" y="209"/>
                    <a:pt x="477" y="203"/>
                  </a:cubicBezTo>
                  <a:cubicBezTo>
                    <a:pt x="483" y="198"/>
                    <a:pt x="479" y="204"/>
                    <a:pt x="485" y="199"/>
                  </a:cubicBezTo>
                  <a:cubicBezTo>
                    <a:pt x="492" y="194"/>
                    <a:pt x="483" y="175"/>
                    <a:pt x="474" y="164"/>
                  </a:cubicBezTo>
                  <a:cubicBezTo>
                    <a:pt x="473" y="150"/>
                    <a:pt x="456" y="156"/>
                    <a:pt x="455" y="151"/>
                  </a:cubicBezTo>
                  <a:cubicBezTo>
                    <a:pt x="452" y="141"/>
                    <a:pt x="465" y="133"/>
                    <a:pt x="458" y="127"/>
                  </a:cubicBezTo>
                  <a:cubicBezTo>
                    <a:pt x="458" y="126"/>
                    <a:pt x="470" y="114"/>
                    <a:pt x="465" y="113"/>
                  </a:cubicBezTo>
                  <a:cubicBezTo>
                    <a:pt x="460" y="111"/>
                    <a:pt x="469" y="110"/>
                    <a:pt x="466" y="112"/>
                  </a:cubicBezTo>
                  <a:cubicBezTo>
                    <a:pt x="465" y="101"/>
                    <a:pt x="454" y="106"/>
                    <a:pt x="446" y="97"/>
                  </a:cubicBezTo>
                  <a:cubicBezTo>
                    <a:pt x="440" y="92"/>
                    <a:pt x="442" y="78"/>
                    <a:pt x="447" y="68"/>
                  </a:cubicBezTo>
                  <a:cubicBezTo>
                    <a:pt x="443" y="68"/>
                    <a:pt x="437" y="54"/>
                    <a:pt x="431" y="51"/>
                  </a:cubicBezTo>
                  <a:cubicBezTo>
                    <a:pt x="424" y="46"/>
                    <a:pt x="415" y="38"/>
                    <a:pt x="407" y="36"/>
                  </a:cubicBezTo>
                  <a:cubicBezTo>
                    <a:pt x="403" y="34"/>
                    <a:pt x="397" y="36"/>
                    <a:pt x="392" y="36"/>
                  </a:cubicBezTo>
                  <a:cubicBezTo>
                    <a:pt x="384" y="35"/>
                    <a:pt x="386" y="36"/>
                    <a:pt x="379" y="32"/>
                  </a:cubicBezTo>
                  <a:cubicBezTo>
                    <a:pt x="369" y="27"/>
                    <a:pt x="365" y="21"/>
                    <a:pt x="353" y="21"/>
                  </a:cubicBezTo>
                  <a:cubicBezTo>
                    <a:pt x="342" y="20"/>
                    <a:pt x="331" y="25"/>
                    <a:pt x="322" y="23"/>
                  </a:cubicBezTo>
                  <a:cubicBezTo>
                    <a:pt x="310" y="20"/>
                    <a:pt x="301" y="12"/>
                    <a:pt x="288" y="14"/>
                  </a:cubicBezTo>
                  <a:cubicBezTo>
                    <a:pt x="275" y="16"/>
                    <a:pt x="273" y="19"/>
                    <a:pt x="260" y="14"/>
                  </a:cubicBezTo>
                  <a:cubicBezTo>
                    <a:pt x="253" y="12"/>
                    <a:pt x="243" y="7"/>
                    <a:pt x="236" y="11"/>
                  </a:cubicBezTo>
                  <a:cubicBezTo>
                    <a:pt x="233" y="13"/>
                    <a:pt x="232" y="20"/>
                    <a:pt x="231" y="23"/>
                  </a:cubicBezTo>
                  <a:close/>
                </a:path>
              </a:pathLst>
            </a:custGeom>
            <a:solidFill>
              <a:srgbClr val="EF89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67">
              <a:extLst>
                <a:ext uri="{FF2B5EF4-FFF2-40B4-BE49-F238E27FC236}">
                  <a16:creationId xmlns:a16="http://schemas.microsoft.com/office/drawing/2014/main" id="{93F87725-0C4C-40F7-AECB-4289A38CE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" y="1758"/>
              <a:ext cx="97" cy="499"/>
            </a:xfrm>
            <a:custGeom>
              <a:avLst/>
              <a:gdLst>
                <a:gd name="T0" fmla="*/ 112 w 45"/>
                <a:gd name="T1" fmla="*/ 0 h 215"/>
                <a:gd name="T2" fmla="*/ 442 w 45"/>
                <a:gd name="T3" fmla="*/ 114 h 215"/>
                <a:gd name="T4" fmla="*/ 362 w 45"/>
                <a:gd name="T5" fmla="*/ 587 h 215"/>
                <a:gd name="T6" fmla="*/ 250 w 45"/>
                <a:gd name="T7" fmla="*/ 1314 h 215"/>
                <a:gd name="T8" fmla="*/ 149 w 45"/>
                <a:gd name="T9" fmla="*/ 2052 h 215"/>
                <a:gd name="T10" fmla="*/ 101 w 45"/>
                <a:gd name="T11" fmla="*/ 2688 h 215"/>
                <a:gd name="T12" fmla="*/ 52 w 45"/>
                <a:gd name="T13" fmla="*/ 1987 h 215"/>
                <a:gd name="T14" fmla="*/ 129 w 45"/>
                <a:gd name="T15" fmla="*/ 1089 h 215"/>
                <a:gd name="T16" fmla="*/ 129 w 45"/>
                <a:gd name="T17" fmla="*/ 12 h 2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" h="215">
                  <a:moveTo>
                    <a:pt x="11" y="0"/>
                  </a:moveTo>
                  <a:cubicBezTo>
                    <a:pt x="22" y="14"/>
                    <a:pt x="31" y="12"/>
                    <a:pt x="44" y="9"/>
                  </a:cubicBezTo>
                  <a:cubicBezTo>
                    <a:pt x="45" y="20"/>
                    <a:pt x="38" y="36"/>
                    <a:pt x="36" y="47"/>
                  </a:cubicBezTo>
                  <a:cubicBezTo>
                    <a:pt x="32" y="66"/>
                    <a:pt x="28" y="86"/>
                    <a:pt x="25" y="105"/>
                  </a:cubicBezTo>
                  <a:cubicBezTo>
                    <a:pt x="21" y="125"/>
                    <a:pt x="17" y="144"/>
                    <a:pt x="15" y="164"/>
                  </a:cubicBezTo>
                  <a:cubicBezTo>
                    <a:pt x="14" y="181"/>
                    <a:pt x="14" y="198"/>
                    <a:pt x="10" y="215"/>
                  </a:cubicBezTo>
                  <a:cubicBezTo>
                    <a:pt x="0" y="207"/>
                    <a:pt x="6" y="171"/>
                    <a:pt x="5" y="159"/>
                  </a:cubicBezTo>
                  <a:cubicBezTo>
                    <a:pt x="5" y="135"/>
                    <a:pt x="9" y="111"/>
                    <a:pt x="13" y="87"/>
                  </a:cubicBezTo>
                  <a:cubicBezTo>
                    <a:pt x="16" y="63"/>
                    <a:pt x="26" y="24"/>
                    <a:pt x="13" y="1"/>
                  </a:cubicBezTo>
                </a:path>
              </a:pathLst>
            </a:custGeom>
            <a:solidFill>
              <a:srgbClr val="F9E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68">
              <a:extLst>
                <a:ext uri="{FF2B5EF4-FFF2-40B4-BE49-F238E27FC236}">
                  <a16:creationId xmlns:a16="http://schemas.microsoft.com/office/drawing/2014/main" id="{25E8D717-90E5-4339-AEF3-0566C3D85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8" y="1823"/>
              <a:ext cx="105" cy="535"/>
            </a:xfrm>
            <a:custGeom>
              <a:avLst/>
              <a:gdLst>
                <a:gd name="T0" fmla="*/ 201 w 48"/>
                <a:gd name="T1" fmla="*/ 0 h 231"/>
                <a:gd name="T2" fmla="*/ 451 w 48"/>
                <a:gd name="T3" fmla="*/ 86 h 231"/>
                <a:gd name="T4" fmla="*/ 387 w 48"/>
                <a:gd name="T5" fmla="*/ 584 h 231"/>
                <a:gd name="T6" fmla="*/ 210 w 48"/>
                <a:gd name="T7" fmla="*/ 1341 h 231"/>
                <a:gd name="T8" fmla="*/ 116 w 48"/>
                <a:gd name="T9" fmla="*/ 2226 h 231"/>
                <a:gd name="T10" fmla="*/ 53 w 48"/>
                <a:gd name="T11" fmla="*/ 2870 h 231"/>
                <a:gd name="T12" fmla="*/ 53 w 48"/>
                <a:gd name="T13" fmla="*/ 1936 h 231"/>
                <a:gd name="T14" fmla="*/ 149 w 48"/>
                <a:gd name="T15" fmla="*/ 1105 h 231"/>
                <a:gd name="T16" fmla="*/ 210 w 48"/>
                <a:gd name="T17" fmla="*/ 37 h 2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" h="231">
                  <a:moveTo>
                    <a:pt x="19" y="0"/>
                  </a:moveTo>
                  <a:cubicBezTo>
                    <a:pt x="23" y="8"/>
                    <a:pt x="38" y="24"/>
                    <a:pt x="43" y="7"/>
                  </a:cubicBezTo>
                  <a:cubicBezTo>
                    <a:pt x="48" y="14"/>
                    <a:pt x="39" y="39"/>
                    <a:pt x="37" y="47"/>
                  </a:cubicBezTo>
                  <a:cubicBezTo>
                    <a:pt x="32" y="68"/>
                    <a:pt x="25" y="87"/>
                    <a:pt x="20" y="108"/>
                  </a:cubicBezTo>
                  <a:cubicBezTo>
                    <a:pt x="15" y="132"/>
                    <a:pt x="13" y="155"/>
                    <a:pt x="11" y="179"/>
                  </a:cubicBezTo>
                  <a:cubicBezTo>
                    <a:pt x="10" y="194"/>
                    <a:pt x="13" y="219"/>
                    <a:pt x="5" y="231"/>
                  </a:cubicBezTo>
                  <a:cubicBezTo>
                    <a:pt x="0" y="209"/>
                    <a:pt x="4" y="179"/>
                    <a:pt x="5" y="156"/>
                  </a:cubicBezTo>
                  <a:cubicBezTo>
                    <a:pt x="6" y="133"/>
                    <a:pt x="11" y="111"/>
                    <a:pt x="14" y="89"/>
                  </a:cubicBezTo>
                  <a:cubicBezTo>
                    <a:pt x="19" y="61"/>
                    <a:pt x="20" y="31"/>
                    <a:pt x="20" y="3"/>
                  </a:cubicBezTo>
                </a:path>
              </a:pathLst>
            </a:custGeom>
            <a:solidFill>
              <a:srgbClr val="F9E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9">
              <a:extLst>
                <a:ext uri="{FF2B5EF4-FFF2-40B4-BE49-F238E27FC236}">
                  <a16:creationId xmlns:a16="http://schemas.microsoft.com/office/drawing/2014/main" id="{D86C59C6-ACE4-4023-8E81-43D324FD4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3" y="2546"/>
              <a:ext cx="61" cy="166"/>
            </a:xfrm>
            <a:custGeom>
              <a:avLst/>
              <a:gdLst>
                <a:gd name="T0" fmla="*/ 0 w 28"/>
                <a:gd name="T1" fmla="*/ 842 h 71"/>
                <a:gd name="T2" fmla="*/ 166 w 28"/>
                <a:gd name="T3" fmla="*/ 755 h 71"/>
                <a:gd name="T4" fmla="*/ 270 w 28"/>
                <a:gd name="T5" fmla="*/ 907 h 71"/>
                <a:gd name="T6" fmla="*/ 209 w 28"/>
                <a:gd name="T7" fmla="*/ 486 h 71"/>
                <a:gd name="T8" fmla="*/ 209 w 28"/>
                <a:gd name="T9" fmla="*/ 0 h 71"/>
                <a:gd name="T10" fmla="*/ 96 w 28"/>
                <a:gd name="T11" fmla="*/ 498 h 71"/>
                <a:gd name="T12" fmla="*/ 20 w 28"/>
                <a:gd name="T13" fmla="*/ 793 h 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1">
                  <a:moveTo>
                    <a:pt x="0" y="66"/>
                  </a:moveTo>
                  <a:cubicBezTo>
                    <a:pt x="5" y="64"/>
                    <a:pt x="8" y="56"/>
                    <a:pt x="16" y="59"/>
                  </a:cubicBezTo>
                  <a:cubicBezTo>
                    <a:pt x="22" y="61"/>
                    <a:pt x="21" y="70"/>
                    <a:pt x="26" y="71"/>
                  </a:cubicBezTo>
                  <a:cubicBezTo>
                    <a:pt x="28" y="61"/>
                    <a:pt x="20" y="48"/>
                    <a:pt x="20" y="38"/>
                  </a:cubicBezTo>
                  <a:cubicBezTo>
                    <a:pt x="19" y="25"/>
                    <a:pt x="21" y="13"/>
                    <a:pt x="20" y="0"/>
                  </a:cubicBezTo>
                  <a:cubicBezTo>
                    <a:pt x="13" y="10"/>
                    <a:pt x="13" y="27"/>
                    <a:pt x="9" y="39"/>
                  </a:cubicBezTo>
                  <a:cubicBezTo>
                    <a:pt x="7" y="46"/>
                    <a:pt x="3" y="54"/>
                    <a:pt x="2" y="62"/>
                  </a:cubicBezTo>
                </a:path>
              </a:pathLst>
            </a:custGeom>
            <a:solidFill>
              <a:srgbClr val="F9E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43CE7AF6-35A0-4055-8326-FED6A95D0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" y="1911"/>
              <a:ext cx="105" cy="747"/>
            </a:xfrm>
            <a:custGeom>
              <a:avLst/>
              <a:gdLst>
                <a:gd name="T0" fmla="*/ 177 w 48"/>
                <a:gd name="T1" fmla="*/ 4020 h 322"/>
                <a:gd name="T2" fmla="*/ 492 w 48"/>
                <a:gd name="T3" fmla="*/ 3832 h 322"/>
                <a:gd name="T4" fmla="*/ 387 w 48"/>
                <a:gd name="T5" fmla="*/ 3034 h 322"/>
                <a:gd name="T6" fmla="*/ 273 w 48"/>
                <a:gd name="T7" fmla="*/ 2109 h 322"/>
                <a:gd name="T8" fmla="*/ 168 w 48"/>
                <a:gd name="T9" fmla="*/ 1097 h 322"/>
                <a:gd name="T10" fmla="*/ 85 w 48"/>
                <a:gd name="T11" fmla="*/ 0 h 322"/>
                <a:gd name="T12" fmla="*/ 96 w 48"/>
                <a:gd name="T13" fmla="*/ 612 h 322"/>
                <a:gd name="T14" fmla="*/ 158 w 48"/>
                <a:gd name="T15" fmla="*/ 1362 h 322"/>
                <a:gd name="T16" fmla="*/ 177 w 48"/>
                <a:gd name="T17" fmla="*/ 2545 h 322"/>
                <a:gd name="T18" fmla="*/ 149 w 48"/>
                <a:gd name="T19" fmla="*/ 3918 h 3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22">
                  <a:moveTo>
                    <a:pt x="17" y="322"/>
                  </a:moveTo>
                  <a:cubicBezTo>
                    <a:pt x="18" y="306"/>
                    <a:pt x="35" y="297"/>
                    <a:pt x="47" y="307"/>
                  </a:cubicBezTo>
                  <a:cubicBezTo>
                    <a:pt x="48" y="284"/>
                    <a:pt x="41" y="264"/>
                    <a:pt x="37" y="243"/>
                  </a:cubicBezTo>
                  <a:cubicBezTo>
                    <a:pt x="32" y="218"/>
                    <a:pt x="28" y="194"/>
                    <a:pt x="26" y="169"/>
                  </a:cubicBezTo>
                  <a:cubicBezTo>
                    <a:pt x="24" y="142"/>
                    <a:pt x="17" y="115"/>
                    <a:pt x="16" y="88"/>
                  </a:cubicBezTo>
                  <a:cubicBezTo>
                    <a:pt x="15" y="59"/>
                    <a:pt x="12" y="29"/>
                    <a:pt x="8" y="0"/>
                  </a:cubicBezTo>
                  <a:cubicBezTo>
                    <a:pt x="0" y="11"/>
                    <a:pt x="7" y="36"/>
                    <a:pt x="9" y="49"/>
                  </a:cubicBezTo>
                  <a:cubicBezTo>
                    <a:pt x="11" y="69"/>
                    <a:pt x="13" y="89"/>
                    <a:pt x="15" y="109"/>
                  </a:cubicBezTo>
                  <a:cubicBezTo>
                    <a:pt x="17" y="141"/>
                    <a:pt x="17" y="173"/>
                    <a:pt x="17" y="204"/>
                  </a:cubicBezTo>
                  <a:cubicBezTo>
                    <a:pt x="17" y="241"/>
                    <a:pt x="14" y="278"/>
                    <a:pt x="14" y="314"/>
                  </a:cubicBezTo>
                </a:path>
              </a:pathLst>
            </a:custGeom>
            <a:solidFill>
              <a:srgbClr val="F9E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71">
              <a:extLst>
                <a:ext uri="{FF2B5EF4-FFF2-40B4-BE49-F238E27FC236}">
                  <a16:creationId xmlns:a16="http://schemas.microsoft.com/office/drawing/2014/main" id="{A7A523DA-994F-4108-A31C-3663B8FEA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4" y="2101"/>
              <a:ext cx="65" cy="534"/>
            </a:xfrm>
            <a:custGeom>
              <a:avLst/>
              <a:gdLst>
                <a:gd name="T0" fmla="*/ 0 w 30"/>
                <a:gd name="T1" fmla="*/ 2879 h 230"/>
                <a:gd name="T2" fmla="*/ 253 w 30"/>
                <a:gd name="T3" fmla="*/ 2842 h 230"/>
                <a:gd name="T4" fmla="*/ 225 w 30"/>
                <a:gd name="T5" fmla="*/ 2227 h 230"/>
                <a:gd name="T6" fmla="*/ 141 w 30"/>
                <a:gd name="T7" fmla="*/ 1374 h 230"/>
                <a:gd name="T8" fmla="*/ 93 w 30"/>
                <a:gd name="T9" fmla="*/ 0 h 230"/>
                <a:gd name="T10" fmla="*/ 61 w 30"/>
                <a:gd name="T11" fmla="*/ 501 h 230"/>
                <a:gd name="T12" fmla="*/ 93 w 30"/>
                <a:gd name="T13" fmla="*/ 1138 h 230"/>
                <a:gd name="T14" fmla="*/ 104 w 30"/>
                <a:gd name="T15" fmla="*/ 2015 h 230"/>
                <a:gd name="T16" fmla="*/ 61 w 30"/>
                <a:gd name="T17" fmla="*/ 2540 h 230"/>
                <a:gd name="T18" fmla="*/ 33 w 30"/>
                <a:gd name="T19" fmla="*/ 2842 h 2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" h="230">
                  <a:moveTo>
                    <a:pt x="0" y="230"/>
                  </a:moveTo>
                  <a:cubicBezTo>
                    <a:pt x="7" y="218"/>
                    <a:pt x="14" y="223"/>
                    <a:pt x="25" y="227"/>
                  </a:cubicBezTo>
                  <a:cubicBezTo>
                    <a:pt x="30" y="213"/>
                    <a:pt x="24" y="193"/>
                    <a:pt x="22" y="178"/>
                  </a:cubicBezTo>
                  <a:cubicBezTo>
                    <a:pt x="19" y="156"/>
                    <a:pt x="16" y="133"/>
                    <a:pt x="14" y="110"/>
                  </a:cubicBezTo>
                  <a:cubicBezTo>
                    <a:pt x="11" y="74"/>
                    <a:pt x="11" y="37"/>
                    <a:pt x="9" y="0"/>
                  </a:cubicBezTo>
                  <a:cubicBezTo>
                    <a:pt x="4" y="10"/>
                    <a:pt x="6" y="28"/>
                    <a:pt x="6" y="40"/>
                  </a:cubicBezTo>
                  <a:cubicBezTo>
                    <a:pt x="6" y="57"/>
                    <a:pt x="7" y="74"/>
                    <a:pt x="9" y="91"/>
                  </a:cubicBezTo>
                  <a:cubicBezTo>
                    <a:pt x="11" y="113"/>
                    <a:pt x="13" y="138"/>
                    <a:pt x="10" y="161"/>
                  </a:cubicBezTo>
                  <a:cubicBezTo>
                    <a:pt x="7" y="175"/>
                    <a:pt x="7" y="188"/>
                    <a:pt x="6" y="203"/>
                  </a:cubicBezTo>
                  <a:cubicBezTo>
                    <a:pt x="5" y="211"/>
                    <a:pt x="2" y="219"/>
                    <a:pt x="3" y="227"/>
                  </a:cubicBezTo>
                </a:path>
              </a:pathLst>
            </a:custGeom>
            <a:solidFill>
              <a:srgbClr val="F9E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72">
              <a:extLst>
                <a:ext uri="{FF2B5EF4-FFF2-40B4-BE49-F238E27FC236}">
                  <a16:creationId xmlns:a16="http://schemas.microsoft.com/office/drawing/2014/main" id="{0F944259-63A5-4DB2-9029-C06B9DB5E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" y="2468"/>
              <a:ext cx="58" cy="127"/>
            </a:xfrm>
            <a:custGeom>
              <a:avLst/>
              <a:gdLst>
                <a:gd name="T0" fmla="*/ 0 w 27"/>
                <a:gd name="T1" fmla="*/ 614 h 55"/>
                <a:gd name="T2" fmla="*/ 217 w 27"/>
                <a:gd name="T3" fmla="*/ 677 h 55"/>
                <a:gd name="T4" fmla="*/ 148 w 27"/>
                <a:gd name="T5" fmla="*/ 0 h 55"/>
                <a:gd name="T6" fmla="*/ 41 w 27"/>
                <a:gd name="T7" fmla="*/ 582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55">
                  <a:moveTo>
                    <a:pt x="0" y="50"/>
                  </a:moveTo>
                  <a:cubicBezTo>
                    <a:pt x="7" y="46"/>
                    <a:pt x="18" y="45"/>
                    <a:pt x="22" y="55"/>
                  </a:cubicBezTo>
                  <a:cubicBezTo>
                    <a:pt x="27" y="50"/>
                    <a:pt x="16" y="10"/>
                    <a:pt x="15" y="0"/>
                  </a:cubicBezTo>
                  <a:cubicBezTo>
                    <a:pt x="16" y="18"/>
                    <a:pt x="6" y="31"/>
                    <a:pt x="4" y="47"/>
                  </a:cubicBezTo>
                </a:path>
              </a:pathLst>
            </a:custGeom>
            <a:solidFill>
              <a:srgbClr val="F9E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73">
              <a:extLst>
                <a:ext uri="{FF2B5EF4-FFF2-40B4-BE49-F238E27FC236}">
                  <a16:creationId xmlns:a16="http://schemas.microsoft.com/office/drawing/2014/main" id="{A282AB25-D729-4431-9A4B-8E8DC2A58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" y="1802"/>
              <a:ext cx="87" cy="570"/>
            </a:xfrm>
            <a:custGeom>
              <a:avLst/>
              <a:gdLst>
                <a:gd name="T0" fmla="*/ 0 w 40"/>
                <a:gd name="T1" fmla="*/ 49 h 246"/>
                <a:gd name="T2" fmla="*/ 217 w 40"/>
                <a:gd name="T3" fmla="*/ 0 h 246"/>
                <a:gd name="T4" fmla="*/ 270 w 40"/>
                <a:gd name="T5" fmla="*/ 558 h 246"/>
                <a:gd name="T6" fmla="*/ 270 w 40"/>
                <a:gd name="T7" fmla="*/ 1615 h 246"/>
                <a:gd name="T8" fmla="*/ 394 w 40"/>
                <a:gd name="T9" fmla="*/ 3061 h 246"/>
                <a:gd name="T10" fmla="*/ 237 w 40"/>
                <a:gd name="T11" fmla="*/ 2164 h 246"/>
                <a:gd name="T12" fmla="*/ 133 w 40"/>
                <a:gd name="T13" fmla="*/ 1256 h 246"/>
                <a:gd name="T14" fmla="*/ 0 w 40"/>
                <a:gd name="T15" fmla="*/ 49 h 24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246">
                  <a:moveTo>
                    <a:pt x="0" y="4"/>
                  </a:moveTo>
                  <a:cubicBezTo>
                    <a:pt x="9" y="11"/>
                    <a:pt x="14" y="13"/>
                    <a:pt x="21" y="0"/>
                  </a:cubicBezTo>
                  <a:cubicBezTo>
                    <a:pt x="21" y="24"/>
                    <a:pt x="26" y="35"/>
                    <a:pt x="26" y="45"/>
                  </a:cubicBezTo>
                  <a:cubicBezTo>
                    <a:pt x="26" y="74"/>
                    <a:pt x="26" y="102"/>
                    <a:pt x="26" y="130"/>
                  </a:cubicBezTo>
                  <a:cubicBezTo>
                    <a:pt x="26" y="169"/>
                    <a:pt x="40" y="208"/>
                    <a:pt x="38" y="246"/>
                  </a:cubicBezTo>
                  <a:cubicBezTo>
                    <a:pt x="35" y="223"/>
                    <a:pt x="26" y="198"/>
                    <a:pt x="23" y="174"/>
                  </a:cubicBezTo>
                  <a:cubicBezTo>
                    <a:pt x="19" y="150"/>
                    <a:pt x="16" y="125"/>
                    <a:pt x="13" y="101"/>
                  </a:cubicBezTo>
                  <a:cubicBezTo>
                    <a:pt x="8" y="69"/>
                    <a:pt x="0" y="35"/>
                    <a:pt x="0" y="4"/>
                  </a:cubicBezTo>
                </a:path>
              </a:pathLst>
            </a:custGeom>
            <a:solidFill>
              <a:srgbClr val="F9E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74">
              <a:extLst>
                <a:ext uri="{FF2B5EF4-FFF2-40B4-BE49-F238E27FC236}">
                  <a16:creationId xmlns:a16="http://schemas.microsoft.com/office/drawing/2014/main" id="{CC9B4E92-FD4D-4C51-8EF3-AF0BC20B1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" y="2472"/>
              <a:ext cx="74" cy="274"/>
            </a:xfrm>
            <a:custGeom>
              <a:avLst/>
              <a:gdLst>
                <a:gd name="T0" fmla="*/ 0 w 34"/>
                <a:gd name="T1" fmla="*/ 1477 h 118"/>
                <a:gd name="T2" fmla="*/ 331 w 34"/>
                <a:gd name="T3" fmla="*/ 1403 h 118"/>
                <a:gd name="T4" fmla="*/ 209 w 34"/>
                <a:gd name="T5" fmla="*/ 599 h 118"/>
                <a:gd name="T6" fmla="*/ 61 w 34"/>
                <a:gd name="T7" fmla="*/ 0 h 118"/>
                <a:gd name="T8" fmla="*/ 0 w 34"/>
                <a:gd name="T9" fmla="*/ 1440 h 1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118">
                  <a:moveTo>
                    <a:pt x="0" y="118"/>
                  </a:moveTo>
                  <a:cubicBezTo>
                    <a:pt x="18" y="80"/>
                    <a:pt x="24" y="109"/>
                    <a:pt x="32" y="112"/>
                  </a:cubicBezTo>
                  <a:cubicBezTo>
                    <a:pt x="34" y="96"/>
                    <a:pt x="22" y="64"/>
                    <a:pt x="20" y="48"/>
                  </a:cubicBezTo>
                  <a:cubicBezTo>
                    <a:pt x="18" y="33"/>
                    <a:pt x="6" y="16"/>
                    <a:pt x="6" y="0"/>
                  </a:cubicBezTo>
                  <a:cubicBezTo>
                    <a:pt x="6" y="32"/>
                    <a:pt x="0" y="84"/>
                    <a:pt x="0" y="115"/>
                  </a:cubicBezTo>
                </a:path>
              </a:pathLst>
            </a:custGeom>
            <a:solidFill>
              <a:srgbClr val="F9E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75">
              <a:extLst>
                <a:ext uri="{FF2B5EF4-FFF2-40B4-BE49-F238E27FC236}">
                  <a16:creationId xmlns:a16="http://schemas.microsoft.com/office/drawing/2014/main" id="{F218E48C-CA0A-41E0-86D3-9242C72E2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2" y="1967"/>
              <a:ext cx="141" cy="812"/>
            </a:xfrm>
            <a:custGeom>
              <a:avLst/>
              <a:gdLst>
                <a:gd name="T0" fmla="*/ 0 w 65"/>
                <a:gd name="T1" fmla="*/ 4343 h 350"/>
                <a:gd name="T2" fmla="*/ 584 w 65"/>
                <a:gd name="T3" fmla="*/ 4371 h 350"/>
                <a:gd name="T4" fmla="*/ 325 w 65"/>
                <a:gd name="T5" fmla="*/ 3160 h 350"/>
                <a:gd name="T6" fmla="*/ 234 w 65"/>
                <a:gd name="T7" fmla="*/ 1701 h 350"/>
                <a:gd name="T8" fmla="*/ 262 w 65"/>
                <a:gd name="T9" fmla="*/ 501 h 350"/>
                <a:gd name="T10" fmla="*/ 132 w 65"/>
                <a:gd name="T11" fmla="*/ 0 h 350"/>
                <a:gd name="T12" fmla="*/ 72 w 65"/>
                <a:gd name="T13" fmla="*/ 1285 h 350"/>
                <a:gd name="T14" fmla="*/ 20 w 65"/>
                <a:gd name="T15" fmla="*/ 2622 h 350"/>
                <a:gd name="T16" fmla="*/ 0 w 65"/>
                <a:gd name="T17" fmla="*/ 4343 h 3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5" h="350">
                  <a:moveTo>
                    <a:pt x="0" y="348"/>
                  </a:moveTo>
                  <a:cubicBezTo>
                    <a:pt x="10" y="317"/>
                    <a:pt x="43" y="339"/>
                    <a:pt x="57" y="350"/>
                  </a:cubicBezTo>
                  <a:cubicBezTo>
                    <a:pt x="65" y="324"/>
                    <a:pt x="37" y="279"/>
                    <a:pt x="32" y="253"/>
                  </a:cubicBezTo>
                  <a:cubicBezTo>
                    <a:pt x="25" y="214"/>
                    <a:pt x="22" y="176"/>
                    <a:pt x="23" y="136"/>
                  </a:cubicBezTo>
                  <a:cubicBezTo>
                    <a:pt x="24" y="104"/>
                    <a:pt x="28" y="72"/>
                    <a:pt x="26" y="40"/>
                  </a:cubicBezTo>
                  <a:cubicBezTo>
                    <a:pt x="25" y="25"/>
                    <a:pt x="27" y="7"/>
                    <a:pt x="13" y="0"/>
                  </a:cubicBezTo>
                  <a:cubicBezTo>
                    <a:pt x="0" y="29"/>
                    <a:pt x="7" y="72"/>
                    <a:pt x="7" y="103"/>
                  </a:cubicBezTo>
                  <a:cubicBezTo>
                    <a:pt x="7" y="137"/>
                    <a:pt x="1" y="176"/>
                    <a:pt x="2" y="210"/>
                  </a:cubicBezTo>
                  <a:cubicBezTo>
                    <a:pt x="4" y="249"/>
                    <a:pt x="5" y="309"/>
                    <a:pt x="0" y="348"/>
                  </a:cubicBezTo>
                </a:path>
              </a:pathLst>
            </a:custGeom>
            <a:solidFill>
              <a:srgbClr val="F9E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76">
              <a:extLst>
                <a:ext uri="{FF2B5EF4-FFF2-40B4-BE49-F238E27FC236}">
                  <a16:creationId xmlns:a16="http://schemas.microsoft.com/office/drawing/2014/main" id="{101C50DC-FF08-44E7-84C0-22801B454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7" y="1825"/>
              <a:ext cx="68" cy="220"/>
            </a:xfrm>
            <a:custGeom>
              <a:avLst/>
              <a:gdLst>
                <a:gd name="T0" fmla="*/ 9 w 31"/>
                <a:gd name="T1" fmla="*/ 12 h 95"/>
                <a:gd name="T2" fmla="*/ 230 w 31"/>
                <a:gd name="T3" fmla="*/ 0 h 95"/>
                <a:gd name="T4" fmla="*/ 283 w 31"/>
                <a:gd name="T5" fmla="*/ 1179 h 95"/>
                <a:gd name="T6" fmla="*/ 149 w 31"/>
                <a:gd name="T7" fmla="*/ 472 h 95"/>
                <a:gd name="T8" fmla="*/ 20 w 31"/>
                <a:gd name="T9" fmla="*/ 28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95">
                  <a:moveTo>
                    <a:pt x="1" y="1"/>
                  </a:moveTo>
                  <a:cubicBezTo>
                    <a:pt x="10" y="8"/>
                    <a:pt x="15" y="5"/>
                    <a:pt x="22" y="0"/>
                  </a:cubicBezTo>
                  <a:cubicBezTo>
                    <a:pt x="31" y="24"/>
                    <a:pt x="27" y="69"/>
                    <a:pt x="27" y="95"/>
                  </a:cubicBezTo>
                  <a:cubicBezTo>
                    <a:pt x="20" y="77"/>
                    <a:pt x="16" y="57"/>
                    <a:pt x="14" y="38"/>
                  </a:cubicBezTo>
                  <a:cubicBezTo>
                    <a:pt x="13" y="26"/>
                    <a:pt x="0" y="11"/>
                    <a:pt x="2" y="2"/>
                  </a:cubicBezTo>
                </a:path>
              </a:pathLst>
            </a:custGeom>
            <a:solidFill>
              <a:srgbClr val="F9E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77">
              <a:extLst>
                <a:ext uri="{FF2B5EF4-FFF2-40B4-BE49-F238E27FC236}">
                  <a16:creationId xmlns:a16="http://schemas.microsoft.com/office/drawing/2014/main" id="{225100C8-9301-4B7D-8BE4-79B769C9D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" y="1654"/>
              <a:ext cx="354" cy="463"/>
            </a:xfrm>
            <a:custGeom>
              <a:avLst/>
              <a:gdLst>
                <a:gd name="T0" fmla="*/ 104 w 163"/>
                <a:gd name="T1" fmla="*/ 113 h 200"/>
                <a:gd name="T2" fmla="*/ 1006 w 163"/>
                <a:gd name="T3" fmla="*/ 150 h 200"/>
                <a:gd name="T4" fmla="*/ 1557 w 163"/>
                <a:gd name="T5" fmla="*/ 623 h 200"/>
                <a:gd name="T6" fmla="*/ 1638 w 163"/>
                <a:gd name="T7" fmla="*/ 1614 h 200"/>
                <a:gd name="T8" fmla="*/ 1566 w 163"/>
                <a:gd name="T9" fmla="*/ 2046 h 200"/>
                <a:gd name="T10" fmla="*/ 1494 w 163"/>
                <a:gd name="T11" fmla="*/ 2482 h 200"/>
                <a:gd name="T12" fmla="*/ 1344 w 163"/>
                <a:gd name="T13" fmla="*/ 1442 h 200"/>
                <a:gd name="T14" fmla="*/ 612 w 163"/>
                <a:gd name="T15" fmla="*/ 970 h 200"/>
                <a:gd name="T16" fmla="*/ 72 w 163"/>
                <a:gd name="T17" fmla="*/ 917 h 200"/>
                <a:gd name="T18" fmla="*/ 61 w 163"/>
                <a:gd name="T19" fmla="*/ 150 h 2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3" h="200">
                  <a:moveTo>
                    <a:pt x="10" y="9"/>
                  </a:moveTo>
                  <a:cubicBezTo>
                    <a:pt x="33" y="0"/>
                    <a:pt x="74" y="7"/>
                    <a:pt x="98" y="12"/>
                  </a:cubicBezTo>
                  <a:cubicBezTo>
                    <a:pt x="119" y="16"/>
                    <a:pt x="143" y="29"/>
                    <a:pt x="152" y="50"/>
                  </a:cubicBezTo>
                  <a:cubicBezTo>
                    <a:pt x="161" y="72"/>
                    <a:pt x="163" y="106"/>
                    <a:pt x="160" y="130"/>
                  </a:cubicBezTo>
                  <a:cubicBezTo>
                    <a:pt x="158" y="141"/>
                    <a:pt x="155" y="153"/>
                    <a:pt x="153" y="165"/>
                  </a:cubicBezTo>
                  <a:cubicBezTo>
                    <a:pt x="151" y="175"/>
                    <a:pt x="153" y="193"/>
                    <a:pt x="146" y="200"/>
                  </a:cubicBezTo>
                  <a:cubicBezTo>
                    <a:pt x="133" y="176"/>
                    <a:pt x="143" y="142"/>
                    <a:pt x="131" y="116"/>
                  </a:cubicBezTo>
                  <a:cubicBezTo>
                    <a:pt x="120" y="92"/>
                    <a:pt x="86" y="78"/>
                    <a:pt x="60" y="78"/>
                  </a:cubicBezTo>
                  <a:cubicBezTo>
                    <a:pt x="43" y="77"/>
                    <a:pt x="16" y="94"/>
                    <a:pt x="7" y="74"/>
                  </a:cubicBezTo>
                  <a:cubicBezTo>
                    <a:pt x="0" y="58"/>
                    <a:pt x="6" y="29"/>
                    <a:pt x="6" y="12"/>
                  </a:cubicBezTo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78">
              <a:extLst>
                <a:ext uri="{FF2B5EF4-FFF2-40B4-BE49-F238E27FC236}">
                  <a16:creationId xmlns:a16="http://schemas.microsoft.com/office/drawing/2014/main" id="{C6A4553B-816C-49CF-A6FB-981966181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3" y="1676"/>
              <a:ext cx="313" cy="1116"/>
            </a:xfrm>
            <a:custGeom>
              <a:avLst/>
              <a:gdLst>
                <a:gd name="T0" fmla="*/ 1445 w 144"/>
                <a:gd name="T1" fmla="*/ 123 h 481"/>
                <a:gd name="T2" fmla="*/ 700 w 144"/>
                <a:gd name="T3" fmla="*/ 473 h 481"/>
                <a:gd name="T4" fmla="*/ 350 w 144"/>
                <a:gd name="T5" fmla="*/ 1863 h 481"/>
                <a:gd name="T6" fmla="*/ 174 w 144"/>
                <a:gd name="T7" fmla="*/ 3322 h 481"/>
                <a:gd name="T8" fmla="*/ 80 w 144"/>
                <a:gd name="T9" fmla="*/ 4995 h 481"/>
                <a:gd name="T10" fmla="*/ 850 w 144"/>
                <a:gd name="T11" fmla="*/ 6007 h 481"/>
                <a:gd name="T12" fmla="*/ 656 w 144"/>
                <a:gd name="T13" fmla="*/ 5496 h 481"/>
                <a:gd name="T14" fmla="*/ 524 w 144"/>
                <a:gd name="T15" fmla="*/ 4710 h 481"/>
                <a:gd name="T16" fmla="*/ 515 w 144"/>
                <a:gd name="T17" fmla="*/ 2508 h 481"/>
                <a:gd name="T18" fmla="*/ 913 w 144"/>
                <a:gd name="T19" fmla="*/ 624 h 481"/>
                <a:gd name="T20" fmla="*/ 1478 w 144"/>
                <a:gd name="T21" fmla="*/ 86 h 48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4" h="481">
                  <a:moveTo>
                    <a:pt x="141" y="10"/>
                  </a:moveTo>
                  <a:cubicBezTo>
                    <a:pt x="114" y="0"/>
                    <a:pt x="85" y="19"/>
                    <a:pt x="68" y="38"/>
                  </a:cubicBezTo>
                  <a:cubicBezTo>
                    <a:pt x="43" y="66"/>
                    <a:pt x="43" y="114"/>
                    <a:pt x="34" y="149"/>
                  </a:cubicBezTo>
                  <a:cubicBezTo>
                    <a:pt x="25" y="188"/>
                    <a:pt x="19" y="225"/>
                    <a:pt x="17" y="266"/>
                  </a:cubicBezTo>
                  <a:cubicBezTo>
                    <a:pt x="16" y="310"/>
                    <a:pt x="0" y="357"/>
                    <a:pt x="8" y="400"/>
                  </a:cubicBezTo>
                  <a:cubicBezTo>
                    <a:pt x="14" y="436"/>
                    <a:pt x="49" y="472"/>
                    <a:pt x="83" y="481"/>
                  </a:cubicBezTo>
                  <a:cubicBezTo>
                    <a:pt x="78" y="468"/>
                    <a:pt x="68" y="455"/>
                    <a:pt x="64" y="440"/>
                  </a:cubicBezTo>
                  <a:cubicBezTo>
                    <a:pt x="57" y="420"/>
                    <a:pt x="54" y="398"/>
                    <a:pt x="51" y="377"/>
                  </a:cubicBezTo>
                  <a:cubicBezTo>
                    <a:pt x="44" y="319"/>
                    <a:pt x="44" y="259"/>
                    <a:pt x="50" y="201"/>
                  </a:cubicBezTo>
                  <a:cubicBezTo>
                    <a:pt x="55" y="149"/>
                    <a:pt x="69" y="97"/>
                    <a:pt x="89" y="50"/>
                  </a:cubicBezTo>
                  <a:cubicBezTo>
                    <a:pt x="99" y="29"/>
                    <a:pt x="118" y="3"/>
                    <a:pt x="144" y="7"/>
                  </a:cubicBezTo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79">
              <a:extLst>
                <a:ext uri="{FF2B5EF4-FFF2-40B4-BE49-F238E27FC236}">
                  <a16:creationId xmlns:a16="http://schemas.microsoft.com/office/drawing/2014/main" id="{49E4E2E1-62B4-43CB-9730-03C74A253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" y="1670"/>
              <a:ext cx="345" cy="1136"/>
            </a:xfrm>
            <a:custGeom>
              <a:avLst/>
              <a:gdLst>
                <a:gd name="T0" fmla="*/ 989 w 159"/>
                <a:gd name="T1" fmla="*/ 162 h 490"/>
                <a:gd name="T2" fmla="*/ 52 w 159"/>
                <a:gd name="T3" fmla="*/ 811 h 490"/>
                <a:gd name="T4" fmla="*/ 165 w 159"/>
                <a:gd name="T5" fmla="*/ 2694 h 490"/>
                <a:gd name="T6" fmla="*/ 378 w 159"/>
                <a:gd name="T7" fmla="*/ 4359 h 490"/>
                <a:gd name="T8" fmla="*/ 490 w 159"/>
                <a:gd name="T9" fmla="*/ 5532 h 490"/>
                <a:gd name="T10" fmla="*/ 1042 w 159"/>
                <a:gd name="T11" fmla="*/ 6079 h 490"/>
                <a:gd name="T12" fmla="*/ 1614 w 159"/>
                <a:gd name="T13" fmla="*/ 5397 h 490"/>
                <a:gd name="T14" fmla="*/ 857 w 159"/>
                <a:gd name="T15" fmla="*/ 5235 h 490"/>
                <a:gd name="T16" fmla="*/ 655 w 159"/>
                <a:gd name="T17" fmla="*/ 3913 h 490"/>
                <a:gd name="T18" fmla="*/ 560 w 159"/>
                <a:gd name="T19" fmla="*/ 2580 h 490"/>
                <a:gd name="T20" fmla="*/ 523 w 159"/>
                <a:gd name="T21" fmla="*/ 1542 h 490"/>
                <a:gd name="T22" fmla="*/ 508 w 159"/>
                <a:gd name="T23" fmla="*/ 774 h 490"/>
                <a:gd name="T24" fmla="*/ 950 w 159"/>
                <a:gd name="T25" fmla="*/ 151 h 4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9" h="490">
                  <a:moveTo>
                    <a:pt x="97" y="13"/>
                  </a:moveTo>
                  <a:cubicBezTo>
                    <a:pt x="55" y="0"/>
                    <a:pt x="10" y="19"/>
                    <a:pt x="5" y="65"/>
                  </a:cubicBezTo>
                  <a:cubicBezTo>
                    <a:pt x="0" y="114"/>
                    <a:pt x="6" y="168"/>
                    <a:pt x="16" y="216"/>
                  </a:cubicBezTo>
                  <a:cubicBezTo>
                    <a:pt x="25" y="260"/>
                    <a:pt x="30" y="305"/>
                    <a:pt x="37" y="350"/>
                  </a:cubicBezTo>
                  <a:cubicBezTo>
                    <a:pt x="42" y="382"/>
                    <a:pt x="41" y="414"/>
                    <a:pt x="48" y="444"/>
                  </a:cubicBezTo>
                  <a:cubicBezTo>
                    <a:pt x="54" y="466"/>
                    <a:pt x="78" y="486"/>
                    <a:pt x="102" y="488"/>
                  </a:cubicBezTo>
                  <a:cubicBezTo>
                    <a:pt x="126" y="490"/>
                    <a:pt x="159" y="459"/>
                    <a:pt x="158" y="433"/>
                  </a:cubicBezTo>
                  <a:cubicBezTo>
                    <a:pt x="124" y="449"/>
                    <a:pt x="104" y="462"/>
                    <a:pt x="84" y="420"/>
                  </a:cubicBezTo>
                  <a:cubicBezTo>
                    <a:pt x="68" y="389"/>
                    <a:pt x="68" y="348"/>
                    <a:pt x="64" y="314"/>
                  </a:cubicBezTo>
                  <a:cubicBezTo>
                    <a:pt x="60" y="278"/>
                    <a:pt x="59" y="243"/>
                    <a:pt x="55" y="207"/>
                  </a:cubicBezTo>
                  <a:cubicBezTo>
                    <a:pt x="52" y="179"/>
                    <a:pt x="52" y="152"/>
                    <a:pt x="51" y="124"/>
                  </a:cubicBezTo>
                  <a:cubicBezTo>
                    <a:pt x="50" y="103"/>
                    <a:pt x="46" y="83"/>
                    <a:pt x="50" y="62"/>
                  </a:cubicBezTo>
                  <a:cubicBezTo>
                    <a:pt x="52" y="46"/>
                    <a:pt x="73" y="8"/>
                    <a:pt x="93" y="12"/>
                  </a:cubicBezTo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80">
              <a:extLst>
                <a:ext uri="{FF2B5EF4-FFF2-40B4-BE49-F238E27FC236}">
                  <a16:creationId xmlns:a16="http://schemas.microsoft.com/office/drawing/2014/main" id="{DDE0891D-E09D-4225-964B-D90D9F5C0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" y="1682"/>
              <a:ext cx="424" cy="505"/>
            </a:xfrm>
            <a:custGeom>
              <a:avLst/>
              <a:gdLst>
                <a:gd name="T0" fmla="*/ 0 w 195"/>
                <a:gd name="T1" fmla="*/ 2710 h 218"/>
                <a:gd name="T2" fmla="*/ 43 w 195"/>
                <a:gd name="T3" fmla="*/ 2275 h 218"/>
                <a:gd name="T4" fmla="*/ 174 w 195"/>
                <a:gd name="T5" fmla="*/ 1615 h 218"/>
                <a:gd name="T6" fmla="*/ 1120 w 195"/>
                <a:gd name="T7" fmla="*/ 971 h 218"/>
                <a:gd name="T8" fmla="*/ 1574 w 195"/>
                <a:gd name="T9" fmla="*/ 1117 h 218"/>
                <a:gd name="T10" fmla="*/ 1800 w 195"/>
                <a:gd name="T11" fmla="*/ 1503 h 218"/>
                <a:gd name="T12" fmla="*/ 1996 w 195"/>
                <a:gd name="T13" fmla="*/ 2013 h 218"/>
                <a:gd name="T14" fmla="*/ 1933 w 195"/>
                <a:gd name="T15" fmla="*/ 1594 h 218"/>
                <a:gd name="T16" fmla="*/ 1829 w 195"/>
                <a:gd name="T17" fmla="*/ 1117 h 218"/>
                <a:gd name="T18" fmla="*/ 1594 w 195"/>
                <a:gd name="T19" fmla="*/ 595 h 218"/>
                <a:gd name="T20" fmla="*/ 1357 w 195"/>
                <a:gd name="T21" fmla="*/ 208 h 218"/>
                <a:gd name="T22" fmla="*/ 1224 w 195"/>
                <a:gd name="T23" fmla="*/ 151 h 218"/>
                <a:gd name="T24" fmla="*/ 1068 w 195"/>
                <a:gd name="T25" fmla="*/ 74 h 218"/>
                <a:gd name="T26" fmla="*/ 596 w 195"/>
                <a:gd name="T27" fmla="*/ 114 h 218"/>
                <a:gd name="T28" fmla="*/ 165 w 195"/>
                <a:gd name="T29" fmla="*/ 820 h 218"/>
                <a:gd name="T30" fmla="*/ 52 w 195"/>
                <a:gd name="T31" fmla="*/ 1717 h 2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95" h="218">
                  <a:moveTo>
                    <a:pt x="0" y="218"/>
                  </a:moveTo>
                  <a:cubicBezTo>
                    <a:pt x="0" y="206"/>
                    <a:pt x="2" y="195"/>
                    <a:pt x="4" y="183"/>
                  </a:cubicBezTo>
                  <a:cubicBezTo>
                    <a:pt x="8" y="166"/>
                    <a:pt x="10" y="147"/>
                    <a:pt x="17" y="130"/>
                  </a:cubicBezTo>
                  <a:cubicBezTo>
                    <a:pt x="30" y="96"/>
                    <a:pt x="75" y="80"/>
                    <a:pt x="109" y="78"/>
                  </a:cubicBezTo>
                  <a:cubicBezTo>
                    <a:pt x="126" y="78"/>
                    <a:pt x="139" y="80"/>
                    <a:pt x="153" y="90"/>
                  </a:cubicBezTo>
                  <a:cubicBezTo>
                    <a:pt x="164" y="99"/>
                    <a:pt x="169" y="109"/>
                    <a:pt x="175" y="121"/>
                  </a:cubicBezTo>
                  <a:cubicBezTo>
                    <a:pt x="181" y="134"/>
                    <a:pt x="185" y="152"/>
                    <a:pt x="194" y="162"/>
                  </a:cubicBezTo>
                  <a:cubicBezTo>
                    <a:pt x="195" y="151"/>
                    <a:pt x="191" y="139"/>
                    <a:pt x="188" y="128"/>
                  </a:cubicBezTo>
                  <a:cubicBezTo>
                    <a:pt x="184" y="115"/>
                    <a:pt x="182" y="103"/>
                    <a:pt x="178" y="90"/>
                  </a:cubicBezTo>
                  <a:cubicBezTo>
                    <a:pt x="173" y="75"/>
                    <a:pt x="164" y="61"/>
                    <a:pt x="155" y="48"/>
                  </a:cubicBezTo>
                  <a:cubicBezTo>
                    <a:pt x="148" y="37"/>
                    <a:pt x="144" y="24"/>
                    <a:pt x="132" y="17"/>
                  </a:cubicBezTo>
                  <a:cubicBezTo>
                    <a:pt x="128" y="15"/>
                    <a:pt x="123" y="14"/>
                    <a:pt x="119" y="12"/>
                  </a:cubicBezTo>
                  <a:cubicBezTo>
                    <a:pt x="114" y="11"/>
                    <a:pt x="110" y="8"/>
                    <a:pt x="104" y="6"/>
                  </a:cubicBezTo>
                  <a:cubicBezTo>
                    <a:pt x="90" y="2"/>
                    <a:pt x="72" y="0"/>
                    <a:pt x="58" y="9"/>
                  </a:cubicBezTo>
                  <a:cubicBezTo>
                    <a:pt x="38" y="22"/>
                    <a:pt x="24" y="44"/>
                    <a:pt x="16" y="66"/>
                  </a:cubicBezTo>
                  <a:cubicBezTo>
                    <a:pt x="7" y="89"/>
                    <a:pt x="5" y="113"/>
                    <a:pt x="5" y="138"/>
                  </a:cubicBezTo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81">
              <a:extLst>
                <a:ext uri="{FF2B5EF4-FFF2-40B4-BE49-F238E27FC236}">
                  <a16:creationId xmlns:a16="http://schemas.microsoft.com/office/drawing/2014/main" id="{EAB07E94-F45D-4A0C-B5FD-EB05B8E1B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8" y="1689"/>
              <a:ext cx="200" cy="725"/>
            </a:xfrm>
            <a:custGeom>
              <a:avLst/>
              <a:gdLst>
                <a:gd name="T0" fmla="*/ 946 w 92"/>
                <a:gd name="T1" fmla="*/ 574 h 313"/>
                <a:gd name="T2" fmla="*/ 850 w 92"/>
                <a:gd name="T3" fmla="*/ 359 h 313"/>
                <a:gd name="T4" fmla="*/ 741 w 92"/>
                <a:gd name="T5" fmla="*/ 49 h 313"/>
                <a:gd name="T6" fmla="*/ 567 w 92"/>
                <a:gd name="T7" fmla="*/ 273 h 313"/>
                <a:gd name="T8" fmla="*/ 350 w 92"/>
                <a:gd name="T9" fmla="*/ 482 h 313"/>
                <a:gd name="T10" fmla="*/ 185 w 92"/>
                <a:gd name="T11" fmla="*/ 1096 h 313"/>
                <a:gd name="T12" fmla="*/ 72 w 92"/>
                <a:gd name="T13" fmla="*/ 1753 h 313"/>
                <a:gd name="T14" fmla="*/ 9 w 92"/>
                <a:gd name="T15" fmla="*/ 3192 h 313"/>
                <a:gd name="T16" fmla="*/ 9 w 92"/>
                <a:gd name="T17" fmla="*/ 3889 h 313"/>
                <a:gd name="T18" fmla="*/ 61 w 92"/>
                <a:gd name="T19" fmla="*/ 3118 h 313"/>
                <a:gd name="T20" fmla="*/ 133 w 92"/>
                <a:gd name="T21" fmla="*/ 2409 h 313"/>
                <a:gd name="T22" fmla="*/ 298 w 92"/>
                <a:gd name="T23" fmla="*/ 1369 h 313"/>
                <a:gd name="T24" fmla="*/ 700 w 92"/>
                <a:gd name="T25" fmla="*/ 660 h 313"/>
                <a:gd name="T26" fmla="*/ 946 w 92"/>
                <a:gd name="T27" fmla="*/ 574 h 3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2" h="313">
                  <a:moveTo>
                    <a:pt x="92" y="46"/>
                  </a:moveTo>
                  <a:cubicBezTo>
                    <a:pt x="90" y="35"/>
                    <a:pt x="88" y="39"/>
                    <a:pt x="83" y="29"/>
                  </a:cubicBezTo>
                  <a:cubicBezTo>
                    <a:pt x="82" y="21"/>
                    <a:pt x="79" y="15"/>
                    <a:pt x="72" y="4"/>
                  </a:cubicBezTo>
                  <a:cubicBezTo>
                    <a:pt x="67" y="0"/>
                    <a:pt x="61" y="18"/>
                    <a:pt x="55" y="22"/>
                  </a:cubicBezTo>
                  <a:cubicBezTo>
                    <a:pt x="49" y="27"/>
                    <a:pt x="40" y="32"/>
                    <a:pt x="34" y="39"/>
                  </a:cubicBezTo>
                  <a:cubicBezTo>
                    <a:pt x="24" y="52"/>
                    <a:pt x="20" y="73"/>
                    <a:pt x="18" y="88"/>
                  </a:cubicBezTo>
                  <a:cubicBezTo>
                    <a:pt x="16" y="106"/>
                    <a:pt x="10" y="123"/>
                    <a:pt x="7" y="141"/>
                  </a:cubicBezTo>
                  <a:cubicBezTo>
                    <a:pt x="0" y="178"/>
                    <a:pt x="1" y="218"/>
                    <a:pt x="1" y="257"/>
                  </a:cubicBezTo>
                  <a:cubicBezTo>
                    <a:pt x="1" y="275"/>
                    <a:pt x="1" y="294"/>
                    <a:pt x="1" y="313"/>
                  </a:cubicBezTo>
                  <a:cubicBezTo>
                    <a:pt x="1" y="293"/>
                    <a:pt x="4" y="271"/>
                    <a:pt x="6" y="251"/>
                  </a:cubicBezTo>
                  <a:cubicBezTo>
                    <a:pt x="8" y="232"/>
                    <a:pt x="10" y="213"/>
                    <a:pt x="13" y="194"/>
                  </a:cubicBezTo>
                  <a:cubicBezTo>
                    <a:pt x="16" y="166"/>
                    <a:pt x="20" y="137"/>
                    <a:pt x="29" y="110"/>
                  </a:cubicBezTo>
                  <a:cubicBezTo>
                    <a:pt x="36" y="87"/>
                    <a:pt x="46" y="63"/>
                    <a:pt x="68" y="53"/>
                  </a:cubicBezTo>
                  <a:cubicBezTo>
                    <a:pt x="79" y="48"/>
                    <a:pt x="80" y="46"/>
                    <a:pt x="92" y="46"/>
                  </a:cubicBezTo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82">
              <a:extLst>
                <a:ext uri="{FF2B5EF4-FFF2-40B4-BE49-F238E27FC236}">
                  <a16:creationId xmlns:a16="http://schemas.microsoft.com/office/drawing/2014/main" id="{0596FB01-0CC9-4807-9743-0F60682CF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0" y="2496"/>
              <a:ext cx="655" cy="510"/>
            </a:xfrm>
            <a:custGeom>
              <a:avLst/>
              <a:gdLst>
                <a:gd name="T0" fmla="*/ 298 w 301"/>
                <a:gd name="T1" fmla="*/ 1447 h 220"/>
                <a:gd name="T2" fmla="*/ 2875 w 301"/>
                <a:gd name="T3" fmla="*/ 1321 h 220"/>
                <a:gd name="T4" fmla="*/ 3007 w 301"/>
                <a:gd name="T5" fmla="*/ 784 h 220"/>
                <a:gd name="T6" fmla="*/ 2296 w 301"/>
                <a:gd name="T7" fmla="*/ 1542 h 220"/>
                <a:gd name="T8" fmla="*/ 176 w 301"/>
                <a:gd name="T9" fmla="*/ 522 h 220"/>
                <a:gd name="T10" fmla="*/ 298 w 301"/>
                <a:gd name="T11" fmla="*/ 1447 h 2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1" h="220">
                  <a:moveTo>
                    <a:pt x="29" y="116"/>
                  </a:moveTo>
                  <a:cubicBezTo>
                    <a:pt x="29" y="116"/>
                    <a:pt x="150" y="220"/>
                    <a:pt x="279" y="106"/>
                  </a:cubicBezTo>
                  <a:cubicBezTo>
                    <a:pt x="279" y="106"/>
                    <a:pt x="284" y="98"/>
                    <a:pt x="292" y="63"/>
                  </a:cubicBezTo>
                  <a:cubicBezTo>
                    <a:pt x="301" y="27"/>
                    <a:pt x="281" y="104"/>
                    <a:pt x="223" y="124"/>
                  </a:cubicBezTo>
                  <a:cubicBezTo>
                    <a:pt x="162" y="146"/>
                    <a:pt x="34" y="84"/>
                    <a:pt x="17" y="42"/>
                  </a:cubicBezTo>
                  <a:cubicBezTo>
                    <a:pt x="0" y="0"/>
                    <a:pt x="17" y="90"/>
                    <a:pt x="29" y="116"/>
                  </a:cubicBezTo>
                  <a:close/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83">
              <a:extLst>
                <a:ext uri="{FF2B5EF4-FFF2-40B4-BE49-F238E27FC236}">
                  <a16:creationId xmlns:a16="http://schemas.microsoft.com/office/drawing/2014/main" id="{B3896811-CD50-45E0-A14B-200DBEC37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6" y="2424"/>
              <a:ext cx="57" cy="327"/>
            </a:xfrm>
            <a:custGeom>
              <a:avLst/>
              <a:gdLst>
                <a:gd name="T0" fmla="*/ 20 w 26"/>
                <a:gd name="T1" fmla="*/ 1721 h 141"/>
                <a:gd name="T2" fmla="*/ 265 w 26"/>
                <a:gd name="T3" fmla="*/ 1758 h 141"/>
                <a:gd name="T4" fmla="*/ 210 w 26"/>
                <a:gd name="T5" fmla="*/ 1473 h 141"/>
                <a:gd name="T6" fmla="*/ 158 w 26"/>
                <a:gd name="T7" fmla="*/ 1048 h 141"/>
                <a:gd name="T8" fmla="*/ 20 w 26"/>
                <a:gd name="T9" fmla="*/ 0 h 141"/>
                <a:gd name="T10" fmla="*/ 44 w 26"/>
                <a:gd name="T11" fmla="*/ 559 h 141"/>
                <a:gd name="T12" fmla="*/ 64 w 26"/>
                <a:gd name="T13" fmla="*/ 1085 h 141"/>
                <a:gd name="T14" fmla="*/ 9 w 26"/>
                <a:gd name="T15" fmla="*/ 1695 h 1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" h="141">
                  <a:moveTo>
                    <a:pt x="2" y="138"/>
                  </a:moveTo>
                  <a:cubicBezTo>
                    <a:pt x="12" y="132"/>
                    <a:pt x="17" y="137"/>
                    <a:pt x="25" y="141"/>
                  </a:cubicBezTo>
                  <a:cubicBezTo>
                    <a:pt x="26" y="133"/>
                    <a:pt x="21" y="126"/>
                    <a:pt x="20" y="118"/>
                  </a:cubicBezTo>
                  <a:cubicBezTo>
                    <a:pt x="18" y="107"/>
                    <a:pt x="17" y="95"/>
                    <a:pt x="15" y="84"/>
                  </a:cubicBezTo>
                  <a:cubicBezTo>
                    <a:pt x="11" y="56"/>
                    <a:pt x="7" y="27"/>
                    <a:pt x="2" y="0"/>
                  </a:cubicBezTo>
                  <a:cubicBezTo>
                    <a:pt x="0" y="15"/>
                    <a:pt x="4" y="31"/>
                    <a:pt x="4" y="45"/>
                  </a:cubicBezTo>
                  <a:cubicBezTo>
                    <a:pt x="4" y="59"/>
                    <a:pt x="6" y="73"/>
                    <a:pt x="6" y="87"/>
                  </a:cubicBezTo>
                  <a:cubicBezTo>
                    <a:pt x="6" y="104"/>
                    <a:pt x="4" y="120"/>
                    <a:pt x="1" y="1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Oval 84">
              <a:extLst>
                <a:ext uri="{FF2B5EF4-FFF2-40B4-BE49-F238E27FC236}">
                  <a16:creationId xmlns:a16="http://schemas.microsoft.com/office/drawing/2014/main" id="{DF4364F2-62E6-4136-A33C-87CBCB25E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2378"/>
              <a:ext cx="28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6" name="Oval 85">
              <a:extLst>
                <a:ext uri="{FF2B5EF4-FFF2-40B4-BE49-F238E27FC236}">
                  <a16:creationId xmlns:a16="http://schemas.microsoft.com/office/drawing/2014/main" id="{3BA59AE8-A74A-4786-B0F5-4E7250168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3" y="2333"/>
              <a:ext cx="18" cy="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7" name="Oval 86">
              <a:extLst>
                <a:ext uri="{FF2B5EF4-FFF2-40B4-BE49-F238E27FC236}">
                  <a16:creationId xmlns:a16="http://schemas.microsoft.com/office/drawing/2014/main" id="{5CC93167-629F-455E-8422-81D9DF301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6" y="2273"/>
              <a:ext cx="4" cy="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8" name="Oval 87">
              <a:extLst>
                <a:ext uri="{FF2B5EF4-FFF2-40B4-BE49-F238E27FC236}">
                  <a16:creationId xmlns:a16="http://schemas.microsoft.com/office/drawing/2014/main" id="{CF89C78E-99F5-409C-AD42-7703BF011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1" y="2732"/>
              <a:ext cx="25" cy="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59" name="Oval 88">
              <a:extLst>
                <a:ext uri="{FF2B5EF4-FFF2-40B4-BE49-F238E27FC236}">
                  <a16:creationId xmlns:a16="http://schemas.microsoft.com/office/drawing/2014/main" id="{B616D1B9-65B4-4602-B825-222A8A00C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" y="2732"/>
              <a:ext cx="16" cy="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60" name="Freeform 89">
              <a:extLst>
                <a:ext uri="{FF2B5EF4-FFF2-40B4-BE49-F238E27FC236}">
                  <a16:creationId xmlns:a16="http://schemas.microsoft.com/office/drawing/2014/main" id="{217E2E36-2E0D-41F3-9D9D-774DFB439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2505"/>
              <a:ext cx="448" cy="360"/>
            </a:xfrm>
            <a:custGeom>
              <a:avLst/>
              <a:gdLst>
                <a:gd name="T0" fmla="*/ 1986 w 206"/>
                <a:gd name="T1" fmla="*/ 530 h 155"/>
                <a:gd name="T2" fmla="*/ 1675 w 206"/>
                <a:gd name="T3" fmla="*/ 1839 h 155"/>
                <a:gd name="T4" fmla="*/ 217 w 206"/>
                <a:gd name="T5" fmla="*/ 1101 h 155"/>
                <a:gd name="T6" fmla="*/ 43 w 206"/>
                <a:gd name="T7" fmla="*/ 0 h 155"/>
                <a:gd name="T8" fmla="*/ 990 w 206"/>
                <a:gd name="T9" fmla="*/ 1354 h 155"/>
                <a:gd name="T10" fmla="*/ 1986 w 206"/>
                <a:gd name="T11" fmla="*/ 530 h 1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6" h="155">
                  <a:moveTo>
                    <a:pt x="193" y="42"/>
                  </a:moveTo>
                  <a:cubicBezTo>
                    <a:pt x="193" y="42"/>
                    <a:pt x="206" y="139"/>
                    <a:pt x="163" y="147"/>
                  </a:cubicBezTo>
                  <a:cubicBezTo>
                    <a:pt x="121" y="155"/>
                    <a:pt x="43" y="155"/>
                    <a:pt x="21" y="88"/>
                  </a:cubicBezTo>
                  <a:cubicBezTo>
                    <a:pt x="0" y="20"/>
                    <a:pt x="4" y="0"/>
                    <a:pt x="4" y="0"/>
                  </a:cubicBezTo>
                  <a:cubicBezTo>
                    <a:pt x="4" y="0"/>
                    <a:pt x="28" y="108"/>
                    <a:pt x="96" y="108"/>
                  </a:cubicBezTo>
                  <a:cubicBezTo>
                    <a:pt x="163" y="108"/>
                    <a:pt x="183" y="93"/>
                    <a:pt x="193" y="42"/>
                  </a:cubicBezTo>
                  <a:close/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90">
              <a:extLst>
                <a:ext uri="{FF2B5EF4-FFF2-40B4-BE49-F238E27FC236}">
                  <a16:creationId xmlns:a16="http://schemas.microsoft.com/office/drawing/2014/main" id="{42BCF58B-0E33-4A52-A17C-1E8059307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" y="2338"/>
              <a:ext cx="59" cy="392"/>
            </a:xfrm>
            <a:custGeom>
              <a:avLst/>
              <a:gdLst>
                <a:gd name="T0" fmla="*/ 81 w 27"/>
                <a:gd name="T1" fmla="*/ 2108 h 169"/>
                <a:gd name="T2" fmla="*/ 273 w 27"/>
                <a:gd name="T3" fmla="*/ 2099 h 169"/>
                <a:gd name="T4" fmla="*/ 166 w 27"/>
                <a:gd name="T5" fmla="*/ 1696 h 169"/>
                <a:gd name="T6" fmla="*/ 157 w 27"/>
                <a:gd name="T7" fmla="*/ 1183 h 169"/>
                <a:gd name="T8" fmla="*/ 72 w 27"/>
                <a:gd name="T9" fmla="*/ 673 h 169"/>
                <a:gd name="T10" fmla="*/ 0 w 27"/>
                <a:gd name="T11" fmla="*/ 0 h 169"/>
                <a:gd name="T12" fmla="*/ 52 w 27"/>
                <a:gd name="T13" fmla="*/ 575 h 169"/>
                <a:gd name="T14" fmla="*/ 72 w 27"/>
                <a:gd name="T15" fmla="*/ 1162 h 169"/>
                <a:gd name="T16" fmla="*/ 81 w 27"/>
                <a:gd name="T17" fmla="*/ 1647 h 169"/>
                <a:gd name="T18" fmla="*/ 81 w 27"/>
                <a:gd name="T19" fmla="*/ 2083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" h="169">
                  <a:moveTo>
                    <a:pt x="8" y="169"/>
                  </a:moveTo>
                  <a:cubicBezTo>
                    <a:pt x="13" y="163"/>
                    <a:pt x="19" y="159"/>
                    <a:pt x="26" y="168"/>
                  </a:cubicBezTo>
                  <a:cubicBezTo>
                    <a:pt x="27" y="157"/>
                    <a:pt x="17" y="147"/>
                    <a:pt x="16" y="136"/>
                  </a:cubicBezTo>
                  <a:cubicBezTo>
                    <a:pt x="14" y="123"/>
                    <a:pt x="16" y="109"/>
                    <a:pt x="15" y="95"/>
                  </a:cubicBezTo>
                  <a:cubicBezTo>
                    <a:pt x="13" y="81"/>
                    <a:pt x="9" y="68"/>
                    <a:pt x="7" y="54"/>
                  </a:cubicBezTo>
                  <a:cubicBezTo>
                    <a:pt x="6" y="38"/>
                    <a:pt x="11" y="14"/>
                    <a:pt x="0" y="0"/>
                  </a:cubicBezTo>
                  <a:cubicBezTo>
                    <a:pt x="6" y="14"/>
                    <a:pt x="6" y="32"/>
                    <a:pt x="5" y="46"/>
                  </a:cubicBezTo>
                  <a:cubicBezTo>
                    <a:pt x="4" y="63"/>
                    <a:pt x="5" y="77"/>
                    <a:pt x="7" y="93"/>
                  </a:cubicBezTo>
                  <a:cubicBezTo>
                    <a:pt x="8" y="106"/>
                    <a:pt x="8" y="119"/>
                    <a:pt x="8" y="132"/>
                  </a:cubicBezTo>
                  <a:cubicBezTo>
                    <a:pt x="9" y="140"/>
                    <a:pt x="13" y="163"/>
                    <a:pt x="8" y="1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Oval 91">
              <a:extLst>
                <a:ext uri="{FF2B5EF4-FFF2-40B4-BE49-F238E27FC236}">
                  <a16:creationId xmlns:a16="http://schemas.microsoft.com/office/drawing/2014/main" id="{C3440B18-75D3-44C3-A66E-82ED32569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" y="2282"/>
              <a:ext cx="15" cy="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63" name="Oval 92">
              <a:extLst>
                <a:ext uri="{FF2B5EF4-FFF2-40B4-BE49-F238E27FC236}">
                  <a16:creationId xmlns:a16="http://schemas.microsoft.com/office/drawing/2014/main" id="{E8A4153C-597A-45B2-8EF7-22B3732E8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" y="2259"/>
              <a:ext cx="5" cy="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64" name="Oval 93">
              <a:extLst>
                <a:ext uri="{FF2B5EF4-FFF2-40B4-BE49-F238E27FC236}">
                  <a16:creationId xmlns:a16="http://schemas.microsoft.com/office/drawing/2014/main" id="{5FAAD8AD-C550-4413-85AB-C31DBA295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7" y="2222"/>
              <a:ext cx="7" cy="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65" name="Oval 94">
              <a:extLst>
                <a:ext uri="{FF2B5EF4-FFF2-40B4-BE49-F238E27FC236}">
                  <a16:creationId xmlns:a16="http://schemas.microsoft.com/office/drawing/2014/main" id="{5D95D686-34D2-494D-B1A9-303A041BF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0" y="2713"/>
              <a:ext cx="23" cy="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66" name="Freeform 95">
              <a:extLst>
                <a:ext uri="{FF2B5EF4-FFF2-40B4-BE49-F238E27FC236}">
                  <a16:creationId xmlns:a16="http://schemas.microsoft.com/office/drawing/2014/main" id="{23E8584B-D49A-4EFF-93FD-83BA50037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" y="2205"/>
              <a:ext cx="30" cy="460"/>
            </a:xfrm>
            <a:custGeom>
              <a:avLst/>
              <a:gdLst>
                <a:gd name="T0" fmla="*/ 0 w 14"/>
                <a:gd name="T1" fmla="*/ 2407 h 198"/>
                <a:gd name="T2" fmla="*/ 88 w 14"/>
                <a:gd name="T3" fmla="*/ 2342 h 198"/>
                <a:gd name="T4" fmla="*/ 120 w 14"/>
                <a:gd name="T5" fmla="*/ 2484 h 198"/>
                <a:gd name="T6" fmla="*/ 129 w 14"/>
                <a:gd name="T7" fmla="*/ 2133 h 198"/>
                <a:gd name="T8" fmla="*/ 88 w 14"/>
                <a:gd name="T9" fmla="*/ 1489 h 198"/>
                <a:gd name="T10" fmla="*/ 60 w 14"/>
                <a:gd name="T11" fmla="*/ 1129 h 198"/>
                <a:gd name="T12" fmla="*/ 60 w 14"/>
                <a:gd name="T13" fmla="*/ 739 h 198"/>
                <a:gd name="T14" fmla="*/ 51 w 14"/>
                <a:gd name="T15" fmla="*/ 362 h 198"/>
                <a:gd name="T16" fmla="*/ 0 w 14"/>
                <a:gd name="T17" fmla="*/ 0 h 198"/>
                <a:gd name="T18" fmla="*/ 19 w 14"/>
                <a:gd name="T19" fmla="*/ 929 h 198"/>
                <a:gd name="T20" fmla="*/ 60 w 14"/>
                <a:gd name="T21" fmla="*/ 1566 h 198"/>
                <a:gd name="T22" fmla="*/ 51 w 14"/>
                <a:gd name="T23" fmla="*/ 2093 h 198"/>
                <a:gd name="T24" fmla="*/ 0 w 14"/>
                <a:gd name="T25" fmla="*/ 2370 h 19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" h="198">
                  <a:moveTo>
                    <a:pt x="0" y="192"/>
                  </a:moveTo>
                  <a:cubicBezTo>
                    <a:pt x="3" y="190"/>
                    <a:pt x="6" y="185"/>
                    <a:pt x="9" y="187"/>
                  </a:cubicBezTo>
                  <a:cubicBezTo>
                    <a:pt x="12" y="189"/>
                    <a:pt x="12" y="195"/>
                    <a:pt x="12" y="198"/>
                  </a:cubicBezTo>
                  <a:cubicBezTo>
                    <a:pt x="14" y="190"/>
                    <a:pt x="13" y="178"/>
                    <a:pt x="13" y="170"/>
                  </a:cubicBezTo>
                  <a:cubicBezTo>
                    <a:pt x="13" y="152"/>
                    <a:pt x="10" y="136"/>
                    <a:pt x="9" y="119"/>
                  </a:cubicBezTo>
                  <a:cubicBezTo>
                    <a:pt x="9" y="109"/>
                    <a:pt x="7" y="100"/>
                    <a:pt x="6" y="90"/>
                  </a:cubicBezTo>
                  <a:cubicBezTo>
                    <a:pt x="5" y="80"/>
                    <a:pt x="6" y="69"/>
                    <a:pt x="6" y="59"/>
                  </a:cubicBezTo>
                  <a:cubicBezTo>
                    <a:pt x="6" y="49"/>
                    <a:pt x="4" y="39"/>
                    <a:pt x="5" y="29"/>
                  </a:cubicBezTo>
                  <a:cubicBezTo>
                    <a:pt x="5" y="19"/>
                    <a:pt x="3" y="10"/>
                    <a:pt x="0" y="0"/>
                  </a:cubicBezTo>
                  <a:cubicBezTo>
                    <a:pt x="1" y="25"/>
                    <a:pt x="5" y="49"/>
                    <a:pt x="2" y="74"/>
                  </a:cubicBezTo>
                  <a:cubicBezTo>
                    <a:pt x="1" y="91"/>
                    <a:pt x="4" y="108"/>
                    <a:pt x="6" y="125"/>
                  </a:cubicBezTo>
                  <a:cubicBezTo>
                    <a:pt x="7" y="139"/>
                    <a:pt x="4" y="153"/>
                    <a:pt x="5" y="167"/>
                  </a:cubicBezTo>
                  <a:cubicBezTo>
                    <a:pt x="5" y="174"/>
                    <a:pt x="3" y="183"/>
                    <a:pt x="0" y="18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Oval 96">
              <a:extLst>
                <a:ext uri="{FF2B5EF4-FFF2-40B4-BE49-F238E27FC236}">
                  <a16:creationId xmlns:a16="http://schemas.microsoft.com/office/drawing/2014/main" id="{22045AED-12E9-4F73-8CE9-12E2153F4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1" y="2152"/>
              <a:ext cx="17" cy="1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68" name="Oval 97">
              <a:extLst>
                <a:ext uri="{FF2B5EF4-FFF2-40B4-BE49-F238E27FC236}">
                  <a16:creationId xmlns:a16="http://schemas.microsoft.com/office/drawing/2014/main" id="{2892AB56-1DAC-4E6A-BDCC-D1261FC7B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2115"/>
              <a:ext cx="18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69" name="Freeform 98">
              <a:extLst>
                <a:ext uri="{FF2B5EF4-FFF2-40B4-BE49-F238E27FC236}">
                  <a16:creationId xmlns:a16="http://schemas.microsoft.com/office/drawing/2014/main" id="{BDFDA298-9807-4AB9-99EF-D1FABF0D5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0" y="2113"/>
              <a:ext cx="56" cy="540"/>
            </a:xfrm>
            <a:custGeom>
              <a:avLst/>
              <a:gdLst>
                <a:gd name="T0" fmla="*/ 80 w 26"/>
                <a:gd name="T1" fmla="*/ 2862 h 233"/>
                <a:gd name="T2" fmla="*/ 261 w 26"/>
                <a:gd name="T3" fmla="*/ 2902 h 233"/>
                <a:gd name="T4" fmla="*/ 233 w 26"/>
                <a:gd name="T5" fmla="*/ 2626 h 233"/>
                <a:gd name="T6" fmla="*/ 181 w 26"/>
                <a:gd name="T7" fmla="*/ 2389 h 233"/>
                <a:gd name="T8" fmla="*/ 129 w 26"/>
                <a:gd name="T9" fmla="*/ 1891 h 233"/>
                <a:gd name="T10" fmla="*/ 88 w 26"/>
                <a:gd name="T11" fmla="*/ 1398 h 233"/>
                <a:gd name="T12" fmla="*/ 52 w 26"/>
                <a:gd name="T13" fmla="*/ 596 h 233"/>
                <a:gd name="T14" fmla="*/ 9 w 26"/>
                <a:gd name="T15" fmla="*/ 264 h 233"/>
                <a:gd name="T16" fmla="*/ 0 w 26"/>
                <a:gd name="T17" fmla="*/ 0 h 233"/>
                <a:gd name="T18" fmla="*/ 41 w 26"/>
                <a:gd name="T19" fmla="*/ 946 h 233"/>
                <a:gd name="T20" fmla="*/ 52 w 26"/>
                <a:gd name="T21" fmla="*/ 1708 h 233"/>
                <a:gd name="T22" fmla="*/ 80 w 26"/>
                <a:gd name="T23" fmla="*/ 2837 h 233"/>
                <a:gd name="T24" fmla="*/ 80 w 26"/>
                <a:gd name="T25" fmla="*/ 2853 h 2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" h="233">
                  <a:moveTo>
                    <a:pt x="8" y="230"/>
                  </a:moveTo>
                  <a:cubicBezTo>
                    <a:pt x="15" y="219"/>
                    <a:pt x="23" y="221"/>
                    <a:pt x="26" y="233"/>
                  </a:cubicBezTo>
                  <a:cubicBezTo>
                    <a:pt x="26" y="226"/>
                    <a:pt x="24" y="218"/>
                    <a:pt x="23" y="211"/>
                  </a:cubicBezTo>
                  <a:cubicBezTo>
                    <a:pt x="21" y="204"/>
                    <a:pt x="19" y="199"/>
                    <a:pt x="18" y="192"/>
                  </a:cubicBezTo>
                  <a:cubicBezTo>
                    <a:pt x="17" y="178"/>
                    <a:pt x="15" y="165"/>
                    <a:pt x="13" y="152"/>
                  </a:cubicBezTo>
                  <a:cubicBezTo>
                    <a:pt x="10" y="139"/>
                    <a:pt x="9" y="125"/>
                    <a:pt x="9" y="112"/>
                  </a:cubicBezTo>
                  <a:cubicBezTo>
                    <a:pt x="8" y="90"/>
                    <a:pt x="8" y="70"/>
                    <a:pt x="5" y="48"/>
                  </a:cubicBezTo>
                  <a:cubicBezTo>
                    <a:pt x="4" y="39"/>
                    <a:pt x="2" y="30"/>
                    <a:pt x="1" y="21"/>
                  </a:cubicBezTo>
                  <a:cubicBezTo>
                    <a:pt x="1" y="14"/>
                    <a:pt x="2" y="6"/>
                    <a:pt x="0" y="0"/>
                  </a:cubicBezTo>
                  <a:cubicBezTo>
                    <a:pt x="2" y="25"/>
                    <a:pt x="7" y="50"/>
                    <a:pt x="4" y="76"/>
                  </a:cubicBezTo>
                  <a:cubicBezTo>
                    <a:pt x="2" y="96"/>
                    <a:pt x="3" y="116"/>
                    <a:pt x="5" y="137"/>
                  </a:cubicBezTo>
                  <a:cubicBezTo>
                    <a:pt x="8" y="172"/>
                    <a:pt x="12" y="202"/>
                    <a:pt x="8" y="228"/>
                  </a:cubicBezTo>
                  <a:cubicBezTo>
                    <a:pt x="8" y="228"/>
                    <a:pt x="8" y="229"/>
                    <a:pt x="8" y="2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99">
              <a:extLst>
                <a:ext uri="{FF2B5EF4-FFF2-40B4-BE49-F238E27FC236}">
                  <a16:creationId xmlns:a16="http://schemas.microsoft.com/office/drawing/2014/main" id="{AA78EF9F-C8C4-47B0-88B9-FD6B4B01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0" y="1832"/>
              <a:ext cx="83" cy="457"/>
            </a:xfrm>
            <a:custGeom>
              <a:avLst/>
              <a:gdLst>
                <a:gd name="T0" fmla="*/ 249 w 38"/>
                <a:gd name="T1" fmla="*/ 12 h 197"/>
                <a:gd name="T2" fmla="*/ 387 w 38"/>
                <a:gd name="T3" fmla="*/ 0 h 197"/>
                <a:gd name="T4" fmla="*/ 315 w 38"/>
                <a:gd name="T5" fmla="*/ 485 h 197"/>
                <a:gd name="T6" fmla="*/ 210 w 38"/>
                <a:gd name="T7" fmla="*/ 1162 h 197"/>
                <a:gd name="T8" fmla="*/ 52 w 38"/>
                <a:gd name="T9" fmla="*/ 2459 h 197"/>
                <a:gd name="T10" fmla="*/ 166 w 38"/>
                <a:gd name="T11" fmla="*/ 1146 h 197"/>
                <a:gd name="T12" fmla="*/ 218 w 38"/>
                <a:gd name="T13" fmla="*/ 587 h 197"/>
                <a:gd name="T14" fmla="*/ 282 w 38"/>
                <a:gd name="T15" fmla="*/ 74 h 197"/>
                <a:gd name="T16" fmla="*/ 282 w 38"/>
                <a:gd name="T17" fmla="*/ 37 h 1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197">
                  <a:moveTo>
                    <a:pt x="24" y="1"/>
                  </a:moveTo>
                  <a:cubicBezTo>
                    <a:pt x="28" y="9"/>
                    <a:pt x="35" y="8"/>
                    <a:pt x="37" y="0"/>
                  </a:cubicBezTo>
                  <a:cubicBezTo>
                    <a:pt x="38" y="13"/>
                    <a:pt x="33" y="27"/>
                    <a:pt x="30" y="39"/>
                  </a:cubicBezTo>
                  <a:cubicBezTo>
                    <a:pt x="26" y="57"/>
                    <a:pt x="23" y="74"/>
                    <a:pt x="20" y="93"/>
                  </a:cubicBezTo>
                  <a:cubicBezTo>
                    <a:pt x="14" y="128"/>
                    <a:pt x="4" y="161"/>
                    <a:pt x="5" y="197"/>
                  </a:cubicBezTo>
                  <a:cubicBezTo>
                    <a:pt x="0" y="161"/>
                    <a:pt x="11" y="127"/>
                    <a:pt x="16" y="92"/>
                  </a:cubicBezTo>
                  <a:cubicBezTo>
                    <a:pt x="18" y="77"/>
                    <a:pt x="20" y="62"/>
                    <a:pt x="21" y="47"/>
                  </a:cubicBezTo>
                  <a:cubicBezTo>
                    <a:pt x="23" y="33"/>
                    <a:pt x="27" y="20"/>
                    <a:pt x="27" y="6"/>
                  </a:cubicBezTo>
                  <a:cubicBezTo>
                    <a:pt x="27" y="5"/>
                    <a:pt x="27" y="4"/>
                    <a:pt x="27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00">
              <a:extLst>
                <a:ext uri="{FF2B5EF4-FFF2-40B4-BE49-F238E27FC236}">
                  <a16:creationId xmlns:a16="http://schemas.microsoft.com/office/drawing/2014/main" id="{EEF5EF84-968F-46AF-95DD-06C18549F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" y="1756"/>
              <a:ext cx="94" cy="547"/>
            </a:xfrm>
            <a:custGeom>
              <a:avLst/>
              <a:gdLst>
                <a:gd name="T0" fmla="*/ 114 w 43"/>
                <a:gd name="T1" fmla="*/ 12 h 236"/>
                <a:gd name="T2" fmla="*/ 221 w 43"/>
                <a:gd name="T3" fmla="*/ 649 h 236"/>
                <a:gd name="T4" fmla="*/ 105 w 43"/>
                <a:gd name="T5" fmla="*/ 1435 h 236"/>
                <a:gd name="T6" fmla="*/ 44 w 43"/>
                <a:gd name="T7" fmla="*/ 2181 h 236"/>
                <a:gd name="T8" fmla="*/ 33 w 43"/>
                <a:gd name="T9" fmla="*/ 2540 h 236"/>
                <a:gd name="T10" fmla="*/ 33 w 43"/>
                <a:gd name="T11" fmla="*/ 2939 h 236"/>
                <a:gd name="T12" fmla="*/ 61 w 43"/>
                <a:gd name="T13" fmla="*/ 2478 h 236"/>
                <a:gd name="T14" fmla="*/ 81 w 43"/>
                <a:gd name="T15" fmla="*/ 2116 h 236"/>
                <a:gd name="T16" fmla="*/ 149 w 43"/>
                <a:gd name="T17" fmla="*/ 1483 h 236"/>
                <a:gd name="T18" fmla="*/ 249 w 43"/>
                <a:gd name="T19" fmla="*/ 783 h 236"/>
                <a:gd name="T20" fmla="*/ 315 w 43"/>
                <a:gd name="T21" fmla="*/ 225 h 236"/>
                <a:gd name="T22" fmla="*/ 448 w 43"/>
                <a:gd name="T23" fmla="*/ 0 h 236"/>
                <a:gd name="T24" fmla="*/ 168 w 43"/>
                <a:gd name="T25" fmla="*/ 49 h 2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3" h="236">
                  <a:moveTo>
                    <a:pt x="11" y="1"/>
                  </a:moveTo>
                  <a:cubicBezTo>
                    <a:pt x="25" y="7"/>
                    <a:pt x="23" y="41"/>
                    <a:pt x="21" y="52"/>
                  </a:cubicBezTo>
                  <a:cubicBezTo>
                    <a:pt x="19" y="73"/>
                    <a:pt x="14" y="94"/>
                    <a:pt x="10" y="115"/>
                  </a:cubicBezTo>
                  <a:cubicBezTo>
                    <a:pt x="7" y="134"/>
                    <a:pt x="4" y="155"/>
                    <a:pt x="4" y="175"/>
                  </a:cubicBezTo>
                  <a:cubicBezTo>
                    <a:pt x="4" y="184"/>
                    <a:pt x="4" y="194"/>
                    <a:pt x="3" y="204"/>
                  </a:cubicBezTo>
                  <a:cubicBezTo>
                    <a:pt x="3" y="214"/>
                    <a:pt x="0" y="227"/>
                    <a:pt x="3" y="236"/>
                  </a:cubicBezTo>
                  <a:cubicBezTo>
                    <a:pt x="8" y="228"/>
                    <a:pt x="6" y="209"/>
                    <a:pt x="6" y="199"/>
                  </a:cubicBezTo>
                  <a:cubicBezTo>
                    <a:pt x="7" y="190"/>
                    <a:pt x="8" y="180"/>
                    <a:pt x="8" y="170"/>
                  </a:cubicBezTo>
                  <a:cubicBezTo>
                    <a:pt x="8" y="153"/>
                    <a:pt x="9" y="136"/>
                    <a:pt x="14" y="119"/>
                  </a:cubicBezTo>
                  <a:cubicBezTo>
                    <a:pt x="18" y="101"/>
                    <a:pt x="22" y="82"/>
                    <a:pt x="24" y="63"/>
                  </a:cubicBezTo>
                  <a:cubicBezTo>
                    <a:pt x="26" y="49"/>
                    <a:pt x="25" y="31"/>
                    <a:pt x="30" y="18"/>
                  </a:cubicBezTo>
                  <a:cubicBezTo>
                    <a:pt x="33" y="11"/>
                    <a:pt x="38" y="5"/>
                    <a:pt x="43" y="0"/>
                  </a:cubicBezTo>
                  <a:cubicBezTo>
                    <a:pt x="37" y="4"/>
                    <a:pt x="21" y="16"/>
                    <a:pt x="16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01">
              <a:extLst>
                <a:ext uri="{FF2B5EF4-FFF2-40B4-BE49-F238E27FC236}">
                  <a16:creationId xmlns:a16="http://schemas.microsoft.com/office/drawing/2014/main" id="{65D65FA1-282C-49A1-B3B1-90E513B36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" y="2565"/>
              <a:ext cx="46" cy="160"/>
            </a:xfrm>
            <a:custGeom>
              <a:avLst/>
              <a:gdLst>
                <a:gd name="T0" fmla="*/ 0 w 21"/>
                <a:gd name="T1" fmla="*/ 860 h 69"/>
                <a:gd name="T2" fmla="*/ 105 w 21"/>
                <a:gd name="T3" fmla="*/ 737 h 69"/>
                <a:gd name="T4" fmla="*/ 221 w 21"/>
                <a:gd name="T5" fmla="*/ 832 h 69"/>
                <a:gd name="T6" fmla="*/ 125 w 21"/>
                <a:gd name="T7" fmla="*/ 501 h 69"/>
                <a:gd name="T8" fmla="*/ 158 w 21"/>
                <a:gd name="T9" fmla="*/ 248 h 69"/>
                <a:gd name="T10" fmla="*/ 169 w 21"/>
                <a:gd name="T11" fmla="*/ 0 h 69"/>
                <a:gd name="T12" fmla="*/ 96 w 21"/>
                <a:gd name="T13" fmla="*/ 473 h 69"/>
                <a:gd name="T14" fmla="*/ 33 w 21"/>
                <a:gd name="T15" fmla="*/ 795 h 6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" h="69">
                  <a:moveTo>
                    <a:pt x="0" y="69"/>
                  </a:moveTo>
                  <a:cubicBezTo>
                    <a:pt x="0" y="64"/>
                    <a:pt x="5" y="59"/>
                    <a:pt x="10" y="59"/>
                  </a:cubicBezTo>
                  <a:cubicBezTo>
                    <a:pt x="15" y="59"/>
                    <a:pt x="18" y="64"/>
                    <a:pt x="21" y="67"/>
                  </a:cubicBezTo>
                  <a:cubicBezTo>
                    <a:pt x="15" y="60"/>
                    <a:pt x="11" y="50"/>
                    <a:pt x="12" y="40"/>
                  </a:cubicBezTo>
                  <a:cubicBezTo>
                    <a:pt x="13" y="34"/>
                    <a:pt x="15" y="27"/>
                    <a:pt x="15" y="20"/>
                  </a:cubicBezTo>
                  <a:cubicBezTo>
                    <a:pt x="16" y="13"/>
                    <a:pt x="15" y="6"/>
                    <a:pt x="16" y="0"/>
                  </a:cubicBezTo>
                  <a:cubicBezTo>
                    <a:pt x="15" y="13"/>
                    <a:pt x="10" y="25"/>
                    <a:pt x="9" y="38"/>
                  </a:cubicBezTo>
                  <a:cubicBezTo>
                    <a:pt x="9" y="47"/>
                    <a:pt x="5" y="55"/>
                    <a:pt x="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2">
              <a:extLst>
                <a:ext uri="{FF2B5EF4-FFF2-40B4-BE49-F238E27FC236}">
                  <a16:creationId xmlns:a16="http://schemas.microsoft.com/office/drawing/2014/main" id="{2DF7EE68-AD7E-4EC6-B127-A7152BA88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" y="1821"/>
              <a:ext cx="50" cy="206"/>
            </a:xfrm>
            <a:custGeom>
              <a:avLst/>
              <a:gdLst>
                <a:gd name="T0" fmla="*/ 0 w 23"/>
                <a:gd name="T1" fmla="*/ 0 h 89"/>
                <a:gd name="T2" fmla="*/ 133 w 23"/>
                <a:gd name="T3" fmla="*/ 49 h 89"/>
                <a:gd name="T4" fmla="*/ 165 w 23"/>
                <a:gd name="T5" fmla="*/ 498 h 89"/>
                <a:gd name="T6" fmla="*/ 193 w 23"/>
                <a:gd name="T7" fmla="*/ 734 h 89"/>
                <a:gd name="T8" fmla="*/ 237 w 23"/>
                <a:gd name="T9" fmla="*/ 1104 h 89"/>
                <a:gd name="T10" fmla="*/ 104 w 23"/>
                <a:gd name="T11" fmla="*/ 387 h 89"/>
                <a:gd name="T12" fmla="*/ 9 w 23"/>
                <a:gd name="T13" fmla="*/ 49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89">
                  <a:moveTo>
                    <a:pt x="0" y="0"/>
                  </a:moveTo>
                  <a:cubicBezTo>
                    <a:pt x="2" y="8"/>
                    <a:pt x="10" y="7"/>
                    <a:pt x="13" y="4"/>
                  </a:cubicBezTo>
                  <a:cubicBezTo>
                    <a:pt x="10" y="16"/>
                    <a:pt x="14" y="28"/>
                    <a:pt x="16" y="40"/>
                  </a:cubicBezTo>
                  <a:cubicBezTo>
                    <a:pt x="17" y="47"/>
                    <a:pt x="18" y="53"/>
                    <a:pt x="19" y="59"/>
                  </a:cubicBezTo>
                  <a:cubicBezTo>
                    <a:pt x="20" y="69"/>
                    <a:pt x="23" y="79"/>
                    <a:pt x="23" y="89"/>
                  </a:cubicBezTo>
                  <a:cubicBezTo>
                    <a:pt x="14" y="70"/>
                    <a:pt x="18" y="49"/>
                    <a:pt x="10" y="31"/>
                  </a:cubicBezTo>
                  <a:cubicBezTo>
                    <a:pt x="6" y="22"/>
                    <a:pt x="2" y="14"/>
                    <a:pt x="1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03">
              <a:extLst>
                <a:ext uri="{FF2B5EF4-FFF2-40B4-BE49-F238E27FC236}">
                  <a16:creationId xmlns:a16="http://schemas.microsoft.com/office/drawing/2014/main" id="{4ADEF8C3-34DE-4799-B57A-A86264949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5" y="1793"/>
              <a:ext cx="54" cy="280"/>
            </a:xfrm>
            <a:custGeom>
              <a:avLst/>
              <a:gdLst>
                <a:gd name="T0" fmla="*/ 0 w 25"/>
                <a:gd name="T1" fmla="*/ 0 h 121"/>
                <a:gd name="T2" fmla="*/ 89 w 25"/>
                <a:gd name="T3" fmla="*/ 301 h 121"/>
                <a:gd name="T4" fmla="*/ 149 w 25"/>
                <a:gd name="T5" fmla="*/ 620 h 121"/>
                <a:gd name="T6" fmla="*/ 253 w 25"/>
                <a:gd name="T7" fmla="*/ 1500 h 121"/>
                <a:gd name="T8" fmla="*/ 192 w 25"/>
                <a:gd name="T9" fmla="*/ 595 h 121"/>
                <a:gd name="T10" fmla="*/ 192 w 25"/>
                <a:gd name="T11" fmla="*/ 261 h 121"/>
                <a:gd name="T12" fmla="*/ 253 w 25"/>
                <a:gd name="T13" fmla="*/ 12 h 121"/>
                <a:gd name="T14" fmla="*/ 19 w 25"/>
                <a:gd name="T15" fmla="*/ 49 h 1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5" h="121">
                  <a:moveTo>
                    <a:pt x="0" y="0"/>
                  </a:moveTo>
                  <a:cubicBezTo>
                    <a:pt x="0" y="7"/>
                    <a:pt x="7" y="16"/>
                    <a:pt x="9" y="24"/>
                  </a:cubicBezTo>
                  <a:cubicBezTo>
                    <a:pt x="12" y="32"/>
                    <a:pt x="14" y="41"/>
                    <a:pt x="15" y="50"/>
                  </a:cubicBezTo>
                  <a:cubicBezTo>
                    <a:pt x="17" y="73"/>
                    <a:pt x="16" y="100"/>
                    <a:pt x="25" y="121"/>
                  </a:cubicBezTo>
                  <a:cubicBezTo>
                    <a:pt x="22" y="96"/>
                    <a:pt x="22" y="72"/>
                    <a:pt x="19" y="48"/>
                  </a:cubicBezTo>
                  <a:cubicBezTo>
                    <a:pt x="18" y="39"/>
                    <a:pt x="17" y="31"/>
                    <a:pt x="19" y="21"/>
                  </a:cubicBezTo>
                  <a:cubicBezTo>
                    <a:pt x="20" y="14"/>
                    <a:pt x="24" y="7"/>
                    <a:pt x="25" y="1"/>
                  </a:cubicBezTo>
                  <a:cubicBezTo>
                    <a:pt x="18" y="5"/>
                    <a:pt x="7" y="19"/>
                    <a:pt x="2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04">
              <a:extLst>
                <a:ext uri="{FF2B5EF4-FFF2-40B4-BE49-F238E27FC236}">
                  <a16:creationId xmlns:a16="http://schemas.microsoft.com/office/drawing/2014/main" id="{A280FAEA-C345-4664-8EB4-0CE3D8737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9" y="1777"/>
              <a:ext cx="48" cy="162"/>
            </a:xfrm>
            <a:custGeom>
              <a:avLst/>
              <a:gdLst>
                <a:gd name="T0" fmla="*/ 0 w 22"/>
                <a:gd name="T1" fmla="*/ 86 h 70"/>
                <a:gd name="T2" fmla="*/ 218 w 22"/>
                <a:gd name="T3" fmla="*/ 0 h 70"/>
                <a:gd name="T4" fmla="*/ 124 w 22"/>
                <a:gd name="T5" fmla="*/ 481 h 70"/>
                <a:gd name="T6" fmla="*/ 72 w 22"/>
                <a:gd name="T7" fmla="*/ 868 h 70"/>
                <a:gd name="T8" fmla="*/ 9 w 22"/>
                <a:gd name="T9" fmla="*/ 123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70">
                  <a:moveTo>
                    <a:pt x="0" y="7"/>
                  </a:moveTo>
                  <a:cubicBezTo>
                    <a:pt x="3" y="14"/>
                    <a:pt x="20" y="13"/>
                    <a:pt x="21" y="0"/>
                  </a:cubicBezTo>
                  <a:cubicBezTo>
                    <a:pt x="22" y="6"/>
                    <a:pt x="14" y="32"/>
                    <a:pt x="12" y="39"/>
                  </a:cubicBezTo>
                  <a:cubicBezTo>
                    <a:pt x="10" y="49"/>
                    <a:pt x="8" y="60"/>
                    <a:pt x="7" y="70"/>
                  </a:cubicBezTo>
                  <a:cubicBezTo>
                    <a:pt x="3" y="55"/>
                    <a:pt x="11" y="24"/>
                    <a:pt x="1" y="10"/>
                  </a:cubicBezTo>
                </a:path>
              </a:pathLst>
            </a:custGeom>
            <a:solidFill>
              <a:srgbClr val="F9E8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05">
              <a:extLst>
                <a:ext uri="{FF2B5EF4-FFF2-40B4-BE49-F238E27FC236}">
                  <a16:creationId xmlns:a16="http://schemas.microsoft.com/office/drawing/2014/main" id="{614EB922-D83F-4432-8BDA-7702EB634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6" y="1781"/>
              <a:ext cx="28" cy="104"/>
            </a:xfrm>
            <a:custGeom>
              <a:avLst/>
              <a:gdLst>
                <a:gd name="T0" fmla="*/ 0 w 13"/>
                <a:gd name="T1" fmla="*/ 0 h 45"/>
                <a:gd name="T2" fmla="*/ 69 w 13"/>
                <a:gd name="T3" fmla="*/ 555 h 45"/>
                <a:gd name="T4" fmla="*/ 129 w 13"/>
                <a:gd name="T5" fmla="*/ 86 h 45"/>
                <a:gd name="T6" fmla="*/ 19 w 13"/>
                <a:gd name="T7" fmla="*/ 37 h 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45">
                  <a:moveTo>
                    <a:pt x="0" y="0"/>
                  </a:moveTo>
                  <a:cubicBezTo>
                    <a:pt x="3" y="16"/>
                    <a:pt x="10" y="28"/>
                    <a:pt x="7" y="45"/>
                  </a:cubicBezTo>
                  <a:cubicBezTo>
                    <a:pt x="6" y="32"/>
                    <a:pt x="9" y="18"/>
                    <a:pt x="13" y="7"/>
                  </a:cubicBezTo>
                  <a:cubicBezTo>
                    <a:pt x="8" y="10"/>
                    <a:pt x="4" y="8"/>
                    <a:pt x="2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06">
              <a:extLst>
                <a:ext uri="{FF2B5EF4-FFF2-40B4-BE49-F238E27FC236}">
                  <a16:creationId xmlns:a16="http://schemas.microsoft.com/office/drawing/2014/main" id="{C7693CBD-9E87-476F-9C2C-7BD702071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" y="1735"/>
              <a:ext cx="87" cy="167"/>
            </a:xfrm>
            <a:custGeom>
              <a:avLst/>
              <a:gdLst>
                <a:gd name="T0" fmla="*/ 0 w 40"/>
                <a:gd name="T1" fmla="*/ 188 h 72"/>
                <a:gd name="T2" fmla="*/ 246 w 40"/>
                <a:gd name="T3" fmla="*/ 151 h 72"/>
                <a:gd name="T4" fmla="*/ 411 w 40"/>
                <a:gd name="T5" fmla="*/ 0 h 72"/>
                <a:gd name="T6" fmla="*/ 350 w 40"/>
                <a:gd name="T7" fmla="*/ 898 h 72"/>
                <a:gd name="T8" fmla="*/ 209 w 40"/>
                <a:gd name="T9" fmla="*/ 424 h 72"/>
                <a:gd name="T10" fmla="*/ 20 w 40"/>
                <a:gd name="T11" fmla="*/ 199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72">
                  <a:moveTo>
                    <a:pt x="0" y="15"/>
                  </a:moveTo>
                  <a:cubicBezTo>
                    <a:pt x="9" y="17"/>
                    <a:pt x="16" y="17"/>
                    <a:pt x="24" y="12"/>
                  </a:cubicBezTo>
                  <a:cubicBezTo>
                    <a:pt x="30" y="9"/>
                    <a:pt x="34" y="3"/>
                    <a:pt x="40" y="0"/>
                  </a:cubicBezTo>
                  <a:cubicBezTo>
                    <a:pt x="21" y="22"/>
                    <a:pt x="34" y="48"/>
                    <a:pt x="34" y="72"/>
                  </a:cubicBezTo>
                  <a:cubicBezTo>
                    <a:pt x="27" y="60"/>
                    <a:pt x="27" y="45"/>
                    <a:pt x="20" y="34"/>
                  </a:cubicBezTo>
                  <a:cubicBezTo>
                    <a:pt x="16" y="27"/>
                    <a:pt x="6" y="23"/>
                    <a:pt x="2" y="16"/>
                  </a:cubicBezTo>
                </a:path>
              </a:pathLst>
            </a:custGeom>
            <a:solidFill>
              <a:srgbClr val="F9E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07">
              <a:extLst>
                <a:ext uri="{FF2B5EF4-FFF2-40B4-BE49-F238E27FC236}">
                  <a16:creationId xmlns:a16="http://schemas.microsoft.com/office/drawing/2014/main" id="{06C3EF32-6DD3-406C-8798-4C087AC5E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9" y="1790"/>
              <a:ext cx="68" cy="274"/>
            </a:xfrm>
            <a:custGeom>
              <a:avLst/>
              <a:gdLst>
                <a:gd name="T0" fmla="*/ 125 w 31"/>
                <a:gd name="T1" fmla="*/ 37 h 118"/>
                <a:gd name="T2" fmla="*/ 0 w 31"/>
                <a:gd name="T3" fmla="*/ 0 h 118"/>
                <a:gd name="T4" fmla="*/ 327 w 31"/>
                <a:gd name="T5" fmla="*/ 1477 h 118"/>
                <a:gd name="T6" fmla="*/ 125 w 31"/>
                <a:gd name="T7" fmla="*/ 37 h 1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" h="118">
                  <a:moveTo>
                    <a:pt x="12" y="3"/>
                  </a:moveTo>
                  <a:cubicBezTo>
                    <a:pt x="8" y="5"/>
                    <a:pt x="4" y="2"/>
                    <a:pt x="0" y="0"/>
                  </a:cubicBezTo>
                  <a:cubicBezTo>
                    <a:pt x="22" y="37"/>
                    <a:pt x="22" y="77"/>
                    <a:pt x="31" y="118"/>
                  </a:cubicBezTo>
                  <a:cubicBezTo>
                    <a:pt x="29" y="79"/>
                    <a:pt x="21" y="40"/>
                    <a:pt x="12" y="3"/>
                  </a:cubicBezTo>
                </a:path>
              </a:pathLst>
            </a:custGeom>
            <a:solidFill>
              <a:srgbClr val="F9E8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08">
              <a:extLst>
                <a:ext uri="{FF2B5EF4-FFF2-40B4-BE49-F238E27FC236}">
                  <a16:creationId xmlns:a16="http://schemas.microsoft.com/office/drawing/2014/main" id="{D79CBA09-692B-496F-9006-F639EBFC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" y="1758"/>
              <a:ext cx="56" cy="119"/>
            </a:xfrm>
            <a:custGeom>
              <a:avLst/>
              <a:gdLst>
                <a:gd name="T0" fmla="*/ 0 w 26"/>
                <a:gd name="T1" fmla="*/ 37 h 51"/>
                <a:gd name="T2" fmla="*/ 157 w 26"/>
                <a:gd name="T3" fmla="*/ 0 h 51"/>
                <a:gd name="T4" fmla="*/ 250 w 26"/>
                <a:gd name="T5" fmla="*/ 649 h 51"/>
                <a:gd name="T6" fmla="*/ 172 w 26"/>
                <a:gd name="T7" fmla="*/ 266 h 51"/>
                <a:gd name="T8" fmla="*/ 0 w 26"/>
                <a:gd name="T9" fmla="*/ 49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51">
                  <a:moveTo>
                    <a:pt x="0" y="3"/>
                  </a:moveTo>
                  <a:cubicBezTo>
                    <a:pt x="3" y="7"/>
                    <a:pt x="12" y="4"/>
                    <a:pt x="16" y="0"/>
                  </a:cubicBezTo>
                  <a:cubicBezTo>
                    <a:pt x="16" y="17"/>
                    <a:pt x="26" y="34"/>
                    <a:pt x="25" y="51"/>
                  </a:cubicBezTo>
                  <a:cubicBezTo>
                    <a:pt x="25" y="42"/>
                    <a:pt x="21" y="29"/>
                    <a:pt x="17" y="21"/>
                  </a:cubicBezTo>
                  <a:cubicBezTo>
                    <a:pt x="14" y="14"/>
                    <a:pt x="6" y="9"/>
                    <a:pt x="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09">
              <a:extLst>
                <a:ext uri="{FF2B5EF4-FFF2-40B4-BE49-F238E27FC236}">
                  <a16:creationId xmlns:a16="http://schemas.microsoft.com/office/drawing/2014/main" id="{2528EAF6-3486-4088-BE5B-45973D6E9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9" y="1779"/>
              <a:ext cx="46" cy="127"/>
            </a:xfrm>
            <a:custGeom>
              <a:avLst/>
              <a:gdLst>
                <a:gd name="T0" fmla="*/ 0 w 21"/>
                <a:gd name="T1" fmla="*/ 0 h 55"/>
                <a:gd name="T2" fmla="*/ 134 w 21"/>
                <a:gd name="T3" fmla="*/ 37 h 55"/>
                <a:gd name="T4" fmla="*/ 221 w 21"/>
                <a:gd name="T5" fmla="*/ 677 h 55"/>
                <a:gd name="T6" fmla="*/ 116 w 21"/>
                <a:gd name="T7" fmla="*/ 245 h 55"/>
                <a:gd name="T8" fmla="*/ 9 w 21"/>
                <a:gd name="T9" fmla="*/ 12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55">
                  <a:moveTo>
                    <a:pt x="0" y="0"/>
                  </a:moveTo>
                  <a:cubicBezTo>
                    <a:pt x="4" y="3"/>
                    <a:pt x="8" y="4"/>
                    <a:pt x="13" y="3"/>
                  </a:cubicBezTo>
                  <a:cubicBezTo>
                    <a:pt x="14" y="21"/>
                    <a:pt x="19" y="38"/>
                    <a:pt x="21" y="55"/>
                  </a:cubicBezTo>
                  <a:cubicBezTo>
                    <a:pt x="18" y="44"/>
                    <a:pt x="14" y="32"/>
                    <a:pt x="11" y="20"/>
                  </a:cubicBezTo>
                  <a:cubicBezTo>
                    <a:pt x="9" y="12"/>
                    <a:pt x="5" y="8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Oval 110">
              <a:extLst>
                <a:ext uri="{FF2B5EF4-FFF2-40B4-BE49-F238E27FC236}">
                  <a16:creationId xmlns:a16="http://schemas.microsoft.com/office/drawing/2014/main" id="{478F1972-1E8F-46B3-96D6-78B1B6FF9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2312"/>
              <a:ext cx="23" cy="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82" name="Oval 111">
              <a:extLst>
                <a:ext uri="{FF2B5EF4-FFF2-40B4-BE49-F238E27FC236}">
                  <a16:creationId xmlns:a16="http://schemas.microsoft.com/office/drawing/2014/main" id="{36539A98-F754-4BBC-992D-0B1A16A88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" y="2358"/>
              <a:ext cx="18" cy="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83" name="Freeform 112">
              <a:extLst>
                <a:ext uri="{FF2B5EF4-FFF2-40B4-BE49-F238E27FC236}">
                  <a16:creationId xmlns:a16="http://schemas.microsoft.com/office/drawing/2014/main" id="{F749C29B-4F99-4AF1-B636-3AC6B06E6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2417"/>
              <a:ext cx="33" cy="199"/>
            </a:xfrm>
            <a:custGeom>
              <a:avLst/>
              <a:gdLst>
                <a:gd name="T0" fmla="*/ 0 w 15"/>
                <a:gd name="T1" fmla="*/ 1002 h 86"/>
                <a:gd name="T2" fmla="*/ 117 w 15"/>
                <a:gd name="T3" fmla="*/ 1064 h 86"/>
                <a:gd name="T4" fmla="*/ 106 w 15"/>
                <a:gd name="T5" fmla="*/ 840 h 86"/>
                <a:gd name="T6" fmla="*/ 141 w 15"/>
                <a:gd name="T7" fmla="*/ 583 h 86"/>
                <a:gd name="T8" fmla="*/ 150 w 15"/>
                <a:gd name="T9" fmla="*/ 0 h 86"/>
                <a:gd name="T10" fmla="*/ 9 w 15"/>
                <a:gd name="T11" fmla="*/ 990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0" y="81"/>
                  </a:moveTo>
                  <a:cubicBezTo>
                    <a:pt x="4" y="69"/>
                    <a:pt x="10" y="81"/>
                    <a:pt x="11" y="86"/>
                  </a:cubicBezTo>
                  <a:cubicBezTo>
                    <a:pt x="12" y="80"/>
                    <a:pt x="10" y="74"/>
                    <a:pt x="10" y="68"/>
                  </a:cubicBezTo>
                  <a:cubicBezTo>
                    <a:pt x="11" y="61"/>
                    <a:pt x="12" y="54"/>
                    <a:pt x="13" y="47"/>
                  </a:cubicBezTo>
                  <a:cubicBezTo>
                    <a:pt x="15" y="32"/>
                    <a:pt x="12" y="15"/>
                    <a:pt x="14" y="0"/>
                  </a:cubicBezTo>
                  <a:cubicBezTo>
                    <a:pt x="15" y="26"/>
                    <a:pt x="8" y="55"/>
                    <a:pt x="1" y="8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13">
              <a:extLst>
                <a:ext uri="{FF2B5EF4-FFF2-40B4-BE49-F238E27FC236}">
                  <a16:creationId xmlns:a16="http://schemas.microsoft.com/office/drawing/2014/main" id="{14507ED7-7C1C-43C0-A678-6EA8C75CB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8" y="2584"/>
              <a:ext cx="39" cy="136"/>
            </a:xfrm>
            <a:custGeom>
              <a:avLst/>
              <a:gdLst>
                <a:gd name="T0" fmla="*/ 20 w 18"/>
                <a:gd name="T1" fmla="*/ 659 h 59"/>
                <a:gd name="T2" fmla="*/ 184 w 18"/>
                <a:gd name="T3" fmla="*/ 721 h 59"/>
                <a:gd name="T4" fmla="*/ 165 w 18"/>
                <a:gd name="T5" fmla="*/ 0 h 59"/>
                <a:gd name="T6" fmla="*/ 33 w 18"/>
                <a:gd name="T7" fmla="*/ 599 h 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59">
                  <a:moveTo>
                    <a:pt x="2" y="54"/>
                  </a:moveTo>
                  <a:cubicBezTo>
                    <a:pt x="0" y="44"/>
                    <a:pt x="17" y="49"/>
                    <a:pt x="18" y="59"/>
                  </a:cubicBezTo>
                  <a:cubicBezTo>
                    <a:pt x="14" y="41"/>
                    <a:pt x="10" y="19"/>
                    <a:pt x="16" y="0"/>
                  </a:cubicBezTo>
                  <a:cubicBezTo>
                    <a:pt x="15" y="14"/>
                    <a:pt x="14" y="40"/>
                    <a:pt x="3" y="4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Oval 114">
              <a:extLst>
                <a:ext uri="{FF2B5EF4-FFF2-40B4-BE49-F238E27FC236}">
                  <a16:creationId xmlns:a16="http://schemas.microsoft.com/office/drawing/2014/main" id="{3DEBE516-E8D3-46F7-BDA4-2BFA2049E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2538"/>
              <a:ext cx="13" cy="1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86" name="Oval 115">
              <a:extLst>
                <a:ext uri="{FF2B5EF4-FFF2-40B4-BE49-F238E27FC236}">
                  <a16:creationId xmlns:a16="http://schemas.microsoft.com/office/drawing/2014/main" id="{240AF788-A810-4F27-8176-2F1C06ADD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510"/>
              <a:ext cx="13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87" name="Oval 116">
              <a:extLst>
                <a:ext uri="{FF2B5EF4-FFF2-40B4-BE49-F238E27FC236}">
                  <a16:creationId xmlns:a16="http://schemas.microsoft.com/office/drawing/2014/main" id="{4A8B540B-D136-4544-BF78-2567C20A4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8" y="1927"/>
              <a:ext cx="15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88" name="Oval 117">
              <a:extLst>
                <a:ext uri="{FF2B5EF4-FFF2-40B4-BE49-F238E27FC236}">
                  <a16:creationId xmlns:a16="http://schemas.microsoft.com/office/drawing/2014/main" id="{8B3E4825-48B0-43C1-A8D3-C2BA7B940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4" y="1964"/>
              <a:ext cx="20" cy="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89" name="Oval 118">
              <a:extLst>
                <a:ext uri="{FF2B5EF4-FFF2-40B4-BE49-F238E27FC236}">
                  <a16:creationId xmlns:a16="http://schemas.microsoft.com/office/drawing/2014/main" id="{78C65620-96C7-49FB-9B11-3980D4D10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7" y="2016"/>
              <a:ext cx="6" cy="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90" name="Oval 119">
              <a:extLst>
                <a:ext uri="{FF2B5EF4-FFF2-40B4-BE49-F238E27FC236}">
                  <a16:creationId xmlns:a16="http://schemas.microsoft.com/office/drawing/2014/main" id="{9F637D32-5798-4029-A651-A6D3D6AB9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1767"/>
              <a:ext cx="23" cy="2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91" name="Oval 120">
              <a:extLst>
                <a:ext uri="{FF2B5EF4-FFF2-40B4-BE49-F238E27FC236}">
                  <a16:creationId xmlns:a16="http://schemas.microsoft.com/office/drawing/2014/main" id="{F8F371D7-239A-4D96-AC25-D8B42A639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" y="1735"/>
              <a:ext cx="13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92" name="Oval 121">
              <a:extLst>
                <a:ext uri="{FF2B5EF4-FFF2-40B4-BE49-F238E27FC236}">
                  <a16:creationId xmlns:a16="http://schemas.microsoft.com/office/drawing/2014/main" id="{4FEDA696-E4EC-4816-9DC8-7483F26FD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5" y="1772"/>
              <a:ext cx="28" cy="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93" name="Oval 122">
              <a:extLst>
                <a:ext uri="{FF2B5EF4-FFF2-40B4-BE49-F238E27FC236}">
                  <a16:creationId xmlns:a16="http://schemas.microsoft.com/office/drawing/2014/main" id="{9BFE9BCA-862E-4A8B-A66D-69CF32E85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" y="1742"/>
              <a:ext cx="22" cy="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94" name="Oval 123">
              <a:extLst>
                <a:ext uri="{FF2B5EF4-FFF2-40B4-BE49-F238E27FC236}">
                  <a16:creationId xmlns:a16="http://schemas.microsoft.com/office/drawing/2014/main" id="{077C0ABF-0B04-49E5-8389-E253BC310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2688"/>
              <a:ext cx="26" cy="2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95" name="Oval 124">
              <a:extLst>
                <a:ext uri="{FF2B5EF4-FFF2-40B4-BE49-F238E27FC236}">
                  <a16:creationId xmlns:a16="http://schemas.microsoft.com/office/drawing/2014/main" id="{ED2EC7BE-DD7F-4108-BB2D-F38ABB33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7" y="2725"/>
              <a:ext cx="10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96" name="Oval 125">
              <a:extLst>
                <a:ext uri="{FF2B5EF4-FFF2-40B4-BE49-F238E27FC236}">
                  <a16:creationId xmlns:a16="http://schemas.microsoft.com/office/drawing/2014/main" id="{53CDFB3C-22AF-4D02-9E35-9FBC77A39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" y="1809"/>
              <a:ext cx="28" cy="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97" name="Oval 126">
              <a:extLst>
                <a:ext uri="{FF2B5EF4-FFF2-40B4-BE49-F238E27FC236}">
                  <a16:creationId xmlns:a16="http://schemas.microsoft.com/office/drawing/2014/main" id="{522EAD56-A463-4A5D-8169-AF83F0EEF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" y="1777"/>
              <a:ext cx="13" cy="1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</a:endParaRPr>
            </a:p>
          </p:txBody>
        </p:sp>
        <p:sp>
          <p:nvSpPr>
            <p:cNvPr id="98" name="Freeform 127">
              <a:extLst>
                <a:ext uri="{FF2B5EF4-FFF2-40B4-BE49-F238E27FC236}">
                  <a16:creationId xmlns:a16="http://schemas.microsoft.com/office/drawing/2014/main" id="{556DED8C-0CBE-4B0F-9606-25FA5F325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" y="1396"/>
              <a:ext cx="294" cy="167"/>
            </a:xfrm>
            <a:custGeom>
              <a:avLst/>
              <a:gdLst>
                <a:gd name="T0" fmla="*/ 0 w 135"/>
                <a:gd name="T1" fmla="*/ 151 h 72"/>
                <a:gd name="T2" fmla="*/ 1394 w 135"/>
                <a:gd name="T3" fmla="*/ 898 h 72"/>
                <a:gd name="T4" fmla="*/ 0 w 135"/>
                <a:gd name="T5" fmla="*/ 485 h 72"/>
                <a:gd name="T6" fmla="*/ 0 w 135"/>
                <a:gd name="T7" fmla="*/ 151 h 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5" h="72">
                  <a:moveTo>
                    <a:pt x="0" y="12"/>
                  </a:moveTo>
                  <a:cubicBezTo>
                    <a:pt x="0" y="12"/>
                    <a:pt x="74" y="0"/>
                    <a:pt x="135" y="72"/>
                  </a:cubicBezTo>
                  <a:cubicBezTo>
                    <a:pt x="135" y="72"/>
                    <a:pt x="65" y="28"/>
                    <a:pt x="0" y="39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F9E8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128">
              <a:extLst>
                <a:ext uri="{FF2B5EF4-FFF2-40B4-BE49-F238E27FC236}">
                  <a16:creationId xmlns:a16="http://schemas.microsoft.com/office/drawing/2014/main" id="{DB03C1A1-3130-424C-AA24-69D59EC4A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" y="1299"/>
              <a:ext cx="377" cy="199"/>
            </a:xfrm>
            <a:custGeom>
              <a:avLst/>
              <a:gdLst>
                <a:gd name="T0" fmla="*/ 0 w 173"/>
                <a:gd name="T1" fmla="*/ 1018 h 86"/>
                <a:gd name="T2" fmla="*/ 1791 w 173"/>
                <a:gd name="T3" fmla="*/ 1064 h 86"/>
                <a:gd name="T4" fmla="*/ 0 w 173"/>
                <a:gd name="T5" fmla="*/ 1018 h 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3" h="86">
                  <a:moveTo>
                    <a:pt x="0" y="82"/>
                  </a:moveTo>
                  <a:cubicBezTo>
                    <a:pt x="0" y="82"/>
                    <a:pt x="93" y="0"/>
                    <a:pt x="173" y="86"/>
                  </a:cubicBezTo>
                  <a:cubicBezTo>
                    <a:pt x="173" y="86"/>
                    <a:pt x="102" y="31"/>
                    <a:pt x="0" y="82"/>
                  </a:cubicBezTo>
                  <a:close/>
                </a:path>
              </a:pathLst>
            </a:custGeom>
            <a:solidFill>
              <a:srgbClr val="F9E8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129">
              <a:extLst>
                <a:ext uri="{FF2B5EF4-FFF2-40B4-BE49-F238E27FC236}">
                  <a16:creationId xmlns:a16="http://schemas.microsoft.com/office/drawing/2014/main" id="{853CFB5C-8B31-4CFD-A410-347EA5AD5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" y="1377"/>
              <a:ext cx="226" cy="128"/>
            </a:xfrm>
            <a:custGeom>
              <a:avLst/>
              <a:gdLst>
                <a:gd name="T0" fmla="*/ 0 w 104"/>
                <a:gd name="T1" fmla="*/ 694 h 55"/>
                <a:gd name="T2" fmla="*/ 1067 w 104"/>
                <a:gd name="T3" fmla="*/ 542 h 55"/>
                <a:gd name="T4" fmla="*/ 0 w 104"/>
                <a:gd name="T5" fmla="*/ 694 h 5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4" h="55">
                  <a:moveTo>
                    <a:pt x="0" y="55"/>
                  </a:moveTo>
                  <a:cubicBezTo>
                    <a:pt x="0" y="55"/>
                    <a:pt x="61" y="0"/>
                    <a:pt x="104" y="43"/>
                  </a:cubicBezTo>
                  <a:cubicBezTo>
                    <a:pt x="104" y="43"/>
                    <a:pt x="69" y="15"/>
                    <a:pt x="0" y="55"/>
                  </a:cubicBezTo>
                  <a:close/>
                </a:path>
              </a:pathLst>
            </a:custGeom>
            <a:solidFill>
              <a:srgbClr val="F9E8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130">
              <a:extLst>
                <a:ext uri="{FF2B5EF4-FFF2-40B4-BE49-F238E27FC236}">
                  <a16:creationId xmlns:a16="http://schemas.microsoft.com/office/drawing/2014/main" id="{7170B638-205E-4CE7-8F76-C0A18DEA9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0" y="1369"/>
              <a:ext cx="254" cy="108"/>
            </a:xfrm>
            <a:custGeom>
              <a:avLst/>
              <a:gdLst>
                <a:gd name="T0" fmla="*/ 0 w 117"/>
                <a:gd name="T1" fmla="*/ 448 h 47"/>
                <a:gd name="T2" fmla="*/ 1196 w 117"/>
                <a:gd name="T3" fmla="*/ 570 h 47"/>
                <a:gd name="T4" fmla="*/ 0 w 117"/>
                <a:gd name="T5" fmla="*/ 448 h 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7" h="47">
                  <a:moveTo>
                    <a:pt x="0" y="37"/>
                  </a:moveTo>
                  <a:cubicBezTo>
                    <a:pt x="0" y="37"/>
                    <a:pt x="48" y="0"/>
                    <a:pt x="117" y="47"/>
                  </a:cubicBezTo>
                  <a:cubicBezTo>
                    <a:pt x="117" y="47"/>
                    <a:pt x="62" y="15"/>
                    <a:pt x="0" y="37"/>
                  </a:cubicBezTo>
                  <a:close/>
                </a:path>
              </a:pathLst>
            </a:custGeom>
            <a:solidFill>
              <a:srgbClr val="F9E8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131">
              <a:extLst>
                <a:ext uri="{FF2B5EF4-FFF2-40B4-BE49-F238E27FC236}">
                  <a16:creationId xmlns:a16="http://schemas.microsoft.com/office/drawing/2014/main" id="{98A64352-BCF9-4BA6-946F-950F71994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" y="1303"/>
              <a:ext cx="390" cy="160"/>
            </a:xfrm>
            <a:custGeom>
              <a:avLst/>
              <a:gdLst>
                <a:gd name="T0" fmla="*/ 1852 w 179"/>
                <a:gd name="T1" fmla="*/ 849 h 69"/>
                <a:gd name="T2" fmla="*/ 0 w 179"/>
                <a:gd name="T3" fmla="*/ 860 h 69"/>
                <a:gd name="T4" fmla="*/ 1852 w 179"/>
                <a:gd name="T5" fmla="*/ 849 h 6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9" h="69">
                  <a:moveTo>
                    <a:pt x="179" y="68"/>
                  </a:moveTo>
                  <a:cubicBezTo>
                    <a:pt x="179" y="68"/>
                    <a:pt x="111" y="0"/>
                    <a:pt x="0" y="69"/>
                  </a:cubicBezTo>
                  <a:cubicBezTo>
                    <a:pt x="0" y="69"/>
                    <a:pt x="94" y="19"/>
                    <a:pt x="179" y="68"/>
                  </a:cubicBezTo>
                  <a:close/>
                </a:path>
              </a:pathLst>
            </a:custGeom>
            <a:solidFill>
              <a:srgbClr val="F9E8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32">
              <a:extLst>
                <a:ext uri="{FF2B5EF4-FFF2-40B4-BE49-F238E27FC236}">
                  <a16:creationId xmlns:a16="http://schemas.microsoft.com/office/drawing/2014/main" id="{39BB3910-3080-4D09-8281-39CCE9621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" y="1686"/>
              <a:ext cx="34" cy="88"/>
            </a:xfrm>
            <a:custGeom>
              <a:avLst/>
              <a:gdLst>
                <a:gd name="T0" fmla="*/ 153 w 16"/>
                <a:gd name="T1" fmla="*/ 12 h 38"/>
                <a:gd name="T2" fmla="*/ 104 w 16"/>
                <a:gd name="T3" fmla="*/ 472 h 3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" h="38">
                  <a:moveTo>
                    <a:pt x="16" y="1"/>
                  </a:moveTo>
                  <a:cubicBezTo>
                    <a:pt x="0" y="0"/>
                    <a:pt x="2" y="32"/>
                    <a:pt x="11" y="38"/>
                  </a:cubicBezTo>
                </a:path>
              </a:pathLst>
            </a:custGeom>
            <a:noFill/>
            <a:ln w="7938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33">
              <a:extLst>
                <a:ext uri="{FF2B5EF4-FFF2-40B4-BE49-F238E27FC236}">
                  <a16:creationId xmlns:a16="http://schemas.microsoft.com/office/drawing/2014/main" id="{23A6B088-9150-453F-B92D-BECFB3F82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6" y="1711"/>
              <a:ext cx="48" cy="17"/>
            </a:xfrm>
            <a:custGeom>
              <a:avLst/>
              <a:gdLst>
                <a:gd name="T0" fmla="*/ 229 w 22"/>
                <a:gd name="T1" fmla="*/ 100 h 7"/>
                <a:gd name="T2" fmla="*/ 0 w 22"/>
                <a:gd name="T3" fmla="*/ 29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7">
                  <a:moveTo>
                    <a:pt x="22" y="7"/>
                  </a:moveTo>
                  <a:cubicBezTo>
                    <a:pt x="19" y="1"/>
                    <a:pt x="6" y="0"/>
                    <a:pt x="0" y="2"/>
                  </a:cubicBezTo>
                </a:path>
              </a:pathLst>
            </a:custGeom>
            <a:noFill/>
            <a:ln w="7938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34">
              <a:extLst>
                <a:ext uri="{FF2B5EF4-FFF2-40B4-BE49-F238E27FC236}">
                  <a16:creationId xmlns:a16="http://schemas.microsoft.com/office/drawing/2014/main" id="{8CEB6DE6-439A-412C-A8B2-E72558153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" y="1816"/>
              <a:ext cx="57" cy="62"/>
            </a:xfrm>
            <a:custGeom>
              <a:avLst/>
              <a:gdLst>
                <a:gd name="T0" fmla="*/ 265 w 26"/>
                <a:gd name="T1" fmla="*/ 326 h 27"/>
                <a:gd name="T2" fmla="*/ 210 w 26"/>
                <a:gd name="T3" fmla="*/ 85 h 27"/>
                <a:gd name="T4" fmla="*/ 0 w 26"/>
                <a:gd name="T5" fmla="*/ 11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27">
                  <a:moveTo>
                    <a:pt x="25" y="27"/>
                  </a:moveTo>
                  <a:cubicBezTo>
                    <a:pt x="23" y="20"/>
                    <a:pt x="26" y="14"/>
                    <a:pt x="20" y="7"/>
                  </a:cubicBezTo>
                  <a:cubicBezTo>
                    <a:pt x="15" y="2"/>
                    <a:pt x="6" y="0"/>
                    <a:pt x="0" y="1"/>
                  </a:cubicBezTo>
                </a:path>
              </a:pathLst>
            </a:custGeom>
            <a:noFill/>
            <a:ln w="7938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35">
              <a:extLst>
                <a:ext uri="{FF2B5EF4-FFF2-40B4-BE49-F238E27FC236}">
                  <a16:creationId xmlns:a16="http://schemas.microsoft.com/office/drawing/2014/main" id="{B3749DFA-AC52-43B3-8DB1-076FAFC18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3" y="1658"/>
              <a:ext cx="69" cy="53"/>
            </a:xfrm>
            <a:custGeom>
              <a:avLst/>
              <a:gdLst>
                <a:gd name="T0" fmla="*/ 0 w 32"/>
                <a:gd name="T1" fmla="*/ 272 h 23"/>
                <a:gd name="T2" fmla="*/ 242 w 32"/>
                <a:gd name="T3" fmla="*/ 187 h 23"/>
                <a:gd name="T4" fmla="*/ 293 w 32"/>
                <a:gd name="T5" fmla="*/ 0 h 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23">
                  <a:moveTo>
                    <a:pt x="0" y="22"/>
                  </a:moveTo>
                  <a:cubicBezTo>
                    <a:pt x="9" y="22"/>
                    <a:pt x="18" y="23"/>
                    <a:pt x="24" y="15"/>
                  </a:cubicBezTo>
                  <a:cubicBezTo>
                    <a:pt x="27" y="12"/>
                    <a:pt x="32" y="4"/>
                    <a:pt x="29" y="0"/>
                  </a:cubicBezTo>
                </a:path>
              </a:pathLst>
            </a:custGeom>
            <a:noFill/>
            <a:ln w="7938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36">
              <a:extLst>
                <a:ext uri="{FF2B5EF4-FFF2-40B4-BE49-F238E27FC236}">
                  <a16:creationId xmlns:a16="http://schemas.microsoft.com/office/drawing/2014/main" id="{8B785F7E-87A9-4167-A945-56562D5DC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" y="1790"/>
              <a:ext cx="40" cy="38"/>
            </a:xfrm>
            <a:custGeom>
              <a:avLst/>
              <a:gdLst>
                <a:gd name="T0" fmla="*/ 0 w 18"/>
                <a:gd name="T1" fmla="*/ 214 h 16"/>
                <a:gd name="T2" fmla="*/ 198 w 18"/>
                <a:gd name="T3" fmla="*/ 0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16">
                  <a:moveTo>
                    <a:pt x="0" y="16"/>
                  </a:moveTo>
                  <a:cubicBezTo>
                    <a:pt x="0" y="4"/>
                    <a:pt x="6" y="0"/>
                    <a:pt x="18" y="0"/>
                  </a:cubicBezTo>
                </a:path>
              </a:pathLst>
            </a:custGeom>
            <a:noFill/>
            <a:ln w="7938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37">
              <a:extLst>
                <a:ext uri="{FF2B5EF4-FFF2-40B4-BE49-F238E27FC236}">
                  <a16:creationId xmlns:a16="http://schemas.microsoft.com/office/drawing/2014/main" id="{70D1454D-A75E-4E48-A9C4-2C5FC1FF4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" y="1703"/>
              <a:ext cx="26" cy="55"/>
            </a:xfrm>
            <a:custGeom>
              <a:avLst/>
              <a:gdLst>
                <a:gd name="T0" fmla="*/ 0 w 12"/>
                <a:gd name="T1" fmla="*/ 0 h 24"/>
                <a:gd name="T2" fmla="*/ 113 w 12"/>
                <a:gd name="T3" fmla="*/ 158 h 24"/>
                <a:gd name="T4" fmla="*/ 72 w 12"/>
                <a:gd name="T5" fmla="*/ 289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24">
                  <a:moveTo>
                    <a:pt x="0" y="0"/>
                  </a:moveTo>
                  <a:cubicBezTo>
                    <a:pt x="5" y="0"/>
                    <a:pt x="11" y="8"/>
                    <a:pt x="11" y="13"/>
                  </a:cubicBezTo>
                  <a:cubicBezTo>
                    <a:pt x="12" y="18"/>
                    <a:pt x="10" y="21"/>
                    <a:pt x="7" y="24"/>
                  </a:cubicBezTo>
                </a:path>
              </a:pathLst>
            </a:custGeom>
            <a:noFill/>
            <a:ln w="7938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38">
              <a:extLst>
                <a:ext uri="{FF2B5EF4-FFF2-40B4-BE49-F238E27FC236}">
                  <a16:creationId xmlns:a16="http://schemas.microsoft.com/office/drawing/2014/main" id="{BF42FFFD-34F6-4D91-A8A4-25054782B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1" y="1697"/>
              <a:ext cx="22" cy="26"/>
            </a:xfrm>
            <a:custGeom>
              <a:avLst/>
              <a:gdLst>
                <a:gd name="T0" fmla="*/ 0 w 10"/>
                <a:gd name="T1" fmla="*/ 12 h 11"/>
                <a:gd name="T2" fmla="*/ 53 w 10"/>
                <a:gd name="T3" fmla="*/ 144 h 11"/>
                <a:gd name="T4" fmla="*/ 97 w 10"/>
                <a:gd name="T5" fmla="*/ 95 h 11"/>
                <a:gd name="T6" fmla="*/ 97 w 10"/>
                <a:gd name="T7" fmla="*/ 0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1">
                  <a:moveTo>
                    <a:pt x="0" y="1"/>
                  </a:moveTo>
                  <a:cubicBezTo>
                    <a:pt x="2" y="3"/>
                    <a:pt x="2" y="11"/>
                    <a:pt x="5" y="11"/>
                  </a:cubicBezTo>
                  <a:cubicBezTo>
                    <a:pt x="7" y="11"/>
                    <a:pt x="9" y="8"/>
                    <a:pt x="9" y="7"/>
                  </a:cubicBezTo>
                  <a:cubicBezTo>
                    <a:pt x="10" y="5"/>
                    <a:pt x="9" y="2"/>
                    <a:pt x="9" y="0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39">
              <a:extLst>
                <a:ext uri="{FF2B5EF4-FFF2-40B4-BE49-F238E27FC236}">
                  <a16:creationId xmlns:a16="http://schemas.microsoft.com/office/drawing/2014/main" id="{0F0F123D-F178-4AB4-AC92-A546E0E48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" y="1682"/>
              <a:ext cx="15" cy="8"/>
            </a:xfrm>
            <a:custGeom>
              <a:avLst/>
              <a:gdLst>
                <a:gd name="T0" fmla="*/ 0 w 7"/>
                <a:gd name="T1" fmla="*/ 0 h 4"/>
                <a:gd name="T2" fmla="*/ 69 w 7"/>
                <a:gd name="T3" fmla="*/ 32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2" y="2"/>
                    <a:pt x="6" y="2"/>
                    <a:pt x="7" y="4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40">
              <a:extLst>
                <a:ext uri="{FF2B5EF4-FFF2-40B4-BE49-F238E27FC236}">
                  <a16:creationId xmlns:a16="http://schemas.microsoft.com/office/drawing/2014/main" id="{8D6A876F-01DA-4155-90CC-87AD5E5A5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4" y="1742"/>
              <a:ext cx="17" cy="9"/>
            </a:xfrm>
            <a:custGeom>
              <a:avLst/>
              <a:gdLst>
                <a:gd name="T0" fmla="*/ 9 w 8"/>
                <a:gd name="T1" fmla="*/ 0 h 4"/>
                <a:gd name="T2" fmla="*/ 0 w 8"/>
                <a:gd name="T3" fmla="*/ 0 h 4"/>
                <a:gd name="T4" fmla="*/ 77 w 8"/>
                <a:gd name="T5" fmla="*/ 45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5" y="3"/>
                    <a:pt x="8" y="4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141">
              <a:extLst>
                <a:ext uri="{FF2B5EF4-FFF2-40B4-BE49-F238E27FC236}">
                  <a16:creationId xmlns:a16="http://schemas.microsoft.com/office/drawing/2014/main" id="{1760EBF1-85A7-4CB6-A457-D1CA08E2E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" y="1704"/>
              <a:ext cx="20" cy="26"/>
            </a:xfrm>
            <a:custGeom>
              <a:avLst/>
              <a:gdLst>
                <a:gd name="T0" fmla="*/ 9 w 9"/>
                <a:gd name="T1" fmla="*/ 95 h 11"/>
                <a:gd name="T2" fmla="*/ 53 w 9"/>
                <a:gd name="T3" fmla="*/ 0 h 11"/>
                <a:gd name="T4" fmla="*/ 80 w 9"/>
                <a:gd name="T5" fmla="*/ 144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11">
                  <a:moveTo>
                    <a:pt x="1" y="7"/>
                  </a:moveTo>
                  <a:cubicBezTo>
                    <a:pt x="0" y="4"/>
                    <a:pt x="2" y="0"/>
                    <a:pt x="5" y="0"/>
                  </a:cubicBezTo>
                  <a:cubicBezTo>
                    <a:pt x="9" y="0"/>
                    <a:pt x="7" y="8"/>
                    <a:pt x="7" y="11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42">
              <a:extLst>
                <a:ext uri="{FF2B5EF4-FFF2-40B4-BE49-F238E27FC236}">
                  <a16:creationId xmlns:a16="http://schemas.microsoft.com/office/drawing/2014/main" id="{0A9E7365-102D-466E-9092-118083E9B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" y="1686"/>
              <a:ext cx="11" cy="14"/>
            </a:xfrm>
            <a:custGeom>
              <a:avLst/>
              <a:gdLst>
                <a:gd name="T0" fmla="*/ 0 w 5"/>
                <a:gd name="T1" fmla="*/ 0 h 6"/>
                <a:gd name="T2" fmla="*/ 53 w 5"/>
                <a:gd name="T3" fmla="*/ 7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cubicBezTo>
                    <a:pt x="2" y="3"/>
                    <a:pt x="4" y="4"/>
                    <a:pt x="5" y="6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43">
              <a:extLst>
                <a:ext uri="{FF2B5EF4-FFF2-40B4-BE49-F238E27FC236}">
                  <a16:creationId xmlns:a16="http://schemas.microsoft.com/office/drawing/2014/main" id="{7B9D08E9-7986-41F2-BEB3-B5B47B89F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756"/>
              <a:ext cx="9" cy="4"/>
            </a:xfrm>
            <a:custGeom>
              <a:avLst/>
              <a:gdLst>
                <a:gd name="T0" fmla="*/ 0 w 4"/>
                <a:gd name="T1" fmla="*/ 16 h 2"/>
                <a:gd name="T2" fmla="*/ 45 w 4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cubicBezTo>
                    <a:pt x="2" y="2"/>
                    <a:pt x="3" y="1"/>
                    <a:pt x="4" y="0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44">
              <a:extLst>
                <a:ext uri="{FF2B5EF4-FFF2-40B4-BE49-F238E27FC236}">
                  <a16:creationId xmlns:a16="http://schemas.microsoft.com/office/drawing/2014/main" id="{FB7D10A9-C621-4300-8B90-41DD24EC1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" y="1783"/>
              <a:ext cx="28" cy="31"/>
            </a:xfrm>
            <a:custGeom>
              <a:avLst/>
              <a:gdLst>
                <a:gd name="T0" fmla="*/ 69 w 13"/>
                <a:gd name="T1" fmla="*/ 176 h 13"/>
                <a:gd name="T2" fmla="*/ 41 w 13"/>
                <a:gd name="T3" fmla="*/ 69 h 13"/>
                <a:gd name="T4" fmla="*/ 129 w 13"/>
                <a:gd name="T5" fmla="*/ 148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13">
                  <a:moveTo>
                    <a:pt x="7" y="13"/>
                  </a:moveTo>
                  <a:cubicBezTo>
                    <a:pt x="6" y="12"/>
                    <a:pt x="0" y="8"/>
                    <a:pt x="4" y="5"/>
                  </a:cubicBezTo>
                  <a:cubicBezTo>
                    <a:pt x="9" y="0"/>
                    <a:pt x="12" y="7"/>
                    <a:pt x="13" y="11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45">
              <a:extLst>
                <a:ext uri="{FF2B5EF4-FFF2-40B4-BE49-F238E27FC236}">
                  <a16:creationId xmlns:a16="http://schemas.microsoft.com/office/drawing/2014/main" id="{0FCB7455-4B08-4BC4-9399-9E9005376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" y="1839"/>
              <a:ext cx="13" cy="11"/>
            </a:xfrm>
            <a:custGeom>
              <a:avLst/>
              <a:gdLst>
                <a:gd name="T0" fmla="*/ 52 w 6"/>
                <a:gd name="T1" fmla="*/ 0 h 5"/>
                <a:gd name="T2" fmla="*/ 43 w 6"/>
                <a:gd name="T3" fmla="*/ 20 h 5"/>
                <a:gd name="T4" fmla="*/ 0 w 6"/>
                <a:gd name="T5" fmla="*/ 53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5">
                  <a:moveTo>
                    <a:pt x="5" y="0"/>
                  </a:moveTo>
                  <a:cubicBezTo>
                    <a:pt x="6" y="0"/>
                    <a:pt x="5" y="1"/>
                    <a:pt x="4" y="2"/>
                  </a:cubicBezTo>
                  <a:cubicBezTo>
                    <a:pt x="3" y="3"/>
                    <a:pt x="2" y="4"/>
                    <a:pt x="0" y="5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46">
              <a:extLst>
                <a:ext uri="{FF2B5EF4-FFF2-40B4-BE49-F238E27FC236}">
                  <a16:creationId xmlns:a16="http://schemas.microsoft.com/office/drawing/2014/main" id="{67A520FE-B4A9-4B3F-8399-F9A1FA503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9" y="1809"/>
              <a:ext cx="19" cy="21"/>
            </a:xfrm>
            <a:custGeom>
              <a:avLst/>
              <a:gdLst>
                <a:gd name="T0" fmla="*/ 0 w 9"/>
                <a:gd name="T1" fmla="*/ 0 h 9"/>
                <a:gd name="T2" fmla="*/ 36 w 9"/>
                <a:gd name="T3" fmla="*/ 86 h 9"/>
                <a:gd name="T4" fmla="*/ 84 w 9"/>
                <a:gd name="T5" fmla="*/ 12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cubicBezTo>
                    <a:pt x="0" y="3"/>
                    <a:pt x="1" y="9"/>
                    <a:pt x="4" y="7"/>
                  </a:cubicBezTo>
                  <a:cubicBezTo>
                    <a:pt x="6" y="7"/>
                    <a:pt x="8" y="2"/>
                    <a:pt x="9" y="1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47">
              <a:extLst>
                <a:ext uri="{FF2B5EF4-FFF2-40B4-BE49-F238E27FC236}">
                  <a16:creationId xmlns:a16="http://schemas.microsoft.com/office/drawing/2014/main" id="{A2F7EAC6-DC7C-431F-A305-D4564C91E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1" y="1717"/>
              <a:ext cx="68" cy="43"/>
            </a:xfrm>
            <a:custGeom>
              <a:avLst/>
              <a:gdLst>
                <a:gd name="T0" fmla="*/ 0 w 31"/>
                <a:gd name="T1" fmla="*/ 36 h 19"/>
                <a:gd name="T2" fmla="*/ 116 w 31"/>
                <a:gd name="T3" fmla="*/ 45 h 19"/>
                <a:gd name="T4" fmla="*/ 241 w 31"/>
                <a:gd name="T5" fmla="*/ 25 h 19"/>
                <a:gd name="T6" fmla="*/ 265 w 31"/>
                <a:gd name="T7" fmla="*/ 220 h 19"/>
                <a:gd name="T8" fmla="*/ 202 w 31"/>
                <a:gd name="T9" fmla="*/ 93 h 19"/>
                <a:gd name="T10" fmla="*/ 0 w 31"/>
                <a:gd name="T11" fmla="*/ 45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" h="19">
                  <a:moveTo>
                    <a:pt x="0" y="3"/>
                  </a:moveTo>
                  <a:cubicBezTo>
                    <a:pt x="4" y="3"/>
                    <a:pt x="7" y="4"/>
                    <a:pt x="11" y="4"/>
                  </a:cubicBezTo>
                  <a:cubicBezTo>
                    <a:pt x="15" y="3"/>
                    <a:pt x="19" y="0"/>
                    <a:pt x="23" y="2"/>
                  </a:cubicBezTo>
                  <a:cubicBezTo>
                    <a:pt x="31" y="5"/>
                    <a:pt x="29" y="14"/>
                    <a:pt x="25" y="19"/>
                  </a:cubicBezTo>
                  <a:cubicBezTo>
                    <a:pt x="25" y="13"/>
                    <a:pt x="27" y="7"/>
                    <a:pt x="19" y="8"/>
                  </a:cubicBezTo>
                  <a:cubicBezTo>
                    <a:pt x="11" y="8"/>
                    <a:pt x="6" y="9"/>
                    <a:pt x="0" y="4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48">
              <a:extLst>
                <a:ext uri="{FF2B5EF4-FFF2-40B4-BE49-F238E27FC236}">
                  <a16:creationId xmlns:a16="http://schemas.microsoft.com/office/drawing/2014/main" id="{93E5F1CC-C2B6-49DC-89BA-243E4AABA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7" y="1795"/>
              <a:ext cx="61" cy="104"/>
            </a:xfrm>
            <a:custGeom>
              <a:avLst/>
              <a:gdLst>
                <a:gd name="T0" fmla="*/ 218 w 28"/>
                <a:gd name="T1" fmla="*/ 86 h 45"/>
                <a:gd name="T2" fmla="*/ 33 w 28"/>
                <a:gd name="T3" fmla="*/ 37 h 45"/>
                <a:gd name="T4" fmla="*/ 9 w 28"/>
                <a:gd name="T5" fmla="*/ 134 h 45"/>
                <a:gd name="T6" fmla="*/ 33 w 28"/>
                <a:gd name="T7" fmla="*/ 187 h 45"/>
                <a:gd name="T8" fmla="*/ 52 w 28"/>
                <a:gd name="T9" fmla="*/ 282 h 45"/>
                <a:gd name="T10" fmla="*/ 166 w 28"/>
                <a:gd name="T11" fmla="*/ 545 h 45"/>
                <a:gd name="T12" fmla="*/ 281 w 28"/>
                <a:gd name="T13" fmla="*/ 469 h 45"/>
                <a:gd name="T14" fmla="*/ 281 w 28"/>
                <a:gd name="T15" fmla="*/ 330 h 45"/>
                <a:gd name="T16" fmla="*/ 133 w 28"/>
                <a:gd name="T17" fmla="*/ 367 h 45"/>
                <a:gd name="T18" fmla="*/ 113 w 28"/>
                <a:gd name="T19" fmla="*/ 224 h 45"/>
                <a:gd name="T20" fmla="*/ 105 w 28"/>
                <a:gd name="T21" fmla="*/ 113 h 45"/>
                <a:gd name="T22" fmla="*/ 194 w 28"/>
                <a:gd name="T23" fmla="*/ 122 h 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8" h="45">
                  <a:moveTo>
                    <a:pt x="21" y="7"/>
                  </a:moveTo>
                  <a:cubicBezTo>
                    <a:pt x="17" y="4"/>
                    <a:pt x="8" y="0"/>
                    <a:pt x="3" y="3"/>
                  </a:cubicBezTo>
                  <a:cubicBezTo>
                    <a:pt x="0" y="5"/>
                    <a:pt x="0" y="8"/>
                    <a:pt x="1" y="11"/>
                  </a:cubicBezTo>
                  <a:cubicBezTo>
                    <a:pt x="1" y="12"/>
                    <a:pt x="2" y="13"/>
                    <a:pt x="3" y="15"/>
                  </a:cubicBezTo>
                  <a:cubicBezTo>
                    <a:pt x="5" y="18"/>
                    <a:pt x="5" y="20"/>
                    <a:pt x="5" y="23"/>
                  </a:cubicBezTo>
                  <a:cubicBezTo>
                    <a:pt x="5" y="31"/>
                    <a:pt x="6" y="41"/>
                    <a:pt x="16" y="44"/>
                  </a:cubicBezTo>
                  <a:cubicBezTo>
                    <a:pt x="21" y="45"/>
                    <a:pt x="25" y="43"/>
                    <a:pt x="27" y="38"/>
                  </a:cubicBezTo>
                  <a:cubicBezTo>
                    <a:pt x="28" y="35"/>
                    <a:pt x="28" y="30"/>
                    <a:pt x="27" y="27"/>
                  </a:cubicBezTo>
                  <a:cubicBezTo>
                    <a:pt x="27" y="34"/>
                    <a:pt x="17" y="35"/>
                    <a:pt x="13" y="30"/>
                  </a:cubicBezTo>
                  <a:cubicBezTo>
                    <a:pt x="10" y="27"/>
                    <a:pt x="12" y="22"/>
                    <a:pt x="11" y="18"/>
                  </a:cubicBezTo>
                  <a:cubicBezTo>
                    <a:pt x="10" y="14"/>
                    <a:pt x="5" y="11"/>
                    <a:pt x="10" y="9"/>
                  </a:cubicBezTo>
                  <a:cubicBezTo>
                    <a:pt x="12" y="8"/>
                    <a:pt x="17" y="9"/>
                    <a:pt x="19" y="10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49">
              <a:extLst>
                <a:ext uri="{FF2B5EF4-FFF2-40B4-BE49-F238E27FC236}">
                  <a16:creationId xmlns:a16="http://schemas.microsoft.com/office/drawing/2014/main" id="{4D0B4E07-DD7A-434A-85A0-329F9C5F9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2" y="1690"/>
              <a:ext cx="44" cy="87"/>
            </a:xfrm>
            <a:custGeom>
              <a:avLst/>
              <a:gdLst>
                <a:gd name="T0" fmla="*/ 202 w 20"/>
                <a:gd name="T1" fmla="*/ 49 h 37"/>
                <a:gd name="T2" fmla="*/ 33 w 20"/>
                <a:gd name="T3" fmla="*/ 106 h 37"/>
                <a:gd name="T4" fmla="*/ 88 w 20"/>
                <a:gd name="T5" fmla="*/ 430 h 37"/>
                <a:gd name="T6" fmla="*/ 194 w 20"/>
                <a:gd name="T7" fmla="*/ 430 h 37"/>
                <a:gd name="T8" fmla="*/ 125 w 20"/>
                <a:gd name="T9" fmla="*/ 287 h 37"/>
                <a:gd name="T10" fmla="*/ 194 w 20"/>
                <a:gd name="T11" fmla="*/ 66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" h="37">
                  <a:moveTo>
                    <a:pt x="19" y="4"/>
                  </a:moveTo>
                  <a:cubicBezTo>
                    <a:pt x="14" y="0"/>
                    <a:pt x="5" y="2"/>
                    <a:pt x="3" y="8"/>
                  </a:cubicBezTo>
                  <a:cubicBezTo>
                    <a:pt x="0" y="15"/>
                    <a:pt x="2" y="28"/>
                    <a:pt x="8" y="33"/>
                  </a:cubicBezTo>
                  <a:cubicBezTo>
                    <a:pt x="10" y="35"/>
                    <a:pt x="17" y="37"/>
                    <a:pt x="18" y="33"/>
                  </a:cubicBezTo>
                  <a:cubicBezTo>
                    <a:pt x="20" y="28"/>
                    <a:pt x="14" y="25"/>
                    <a:pt x="12" y="22"/>
                  </a:cubicBezTo>
                  <a:cubicBezTo>
                    <a:pt x="9" y="17"/>
                    <a:pt x="15" y="9"/>
                    <a:pt x="18" y="5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50">
              <a:extLst>
                <a:ext uri="{FF2B5EF4-FFF2-40B4-BE49-F238E27FC236}">
                  <a16:creationId xmlns:a16="http://schemas.microsoft.com/office/drawing/2014/main" id="{DA93C4AC-1FB5-41C1-A48A-5A0B4F1FF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0" y="1721"/>
              <a:ext cx="65" cy="46"/>
            </a:xfrm>
            <a:custGeom>
              <a:avLst/>
              <a:gdLst>
                <a:gd name="T0" fmla="*/ 306 w 30"/>
                <a:gd name="T1" fmla="*/ 131 h 20"/>
                <a:gd name="T2" fmla="*/ 141 w 30"/>
                <a:gd name="T3" fmla="*/ 12 h 20"/>
                <a:gd name="T4" fmla="*/ 9 w 30"/>
                <a:gd name="T5" fmla="*/ 159 h 20"/>
                <a:gd name="T6" fmla="*/ 33 w 30"/>
                <a:gd name="T7" fmla="*/ 216 h 20"/>
                <a:gd name="T8" fmla="*/ 61 w 30"/>
                <a:gd name="T9" fmla="*/ 159 h 20"/>
                <a:gd name="T10" fmla="*/ 104 w 30"/>
                <a:gd name="T11" fmla="*/ 131 h 20"/>
                <a:gd name="T12" fmla="*/ 217 w 30"/>
                <a:gd name="T13" fmla="*/ 85 h 20"/>
                <a:gd name="T14" fmla="*/ 286 w 30"/>
                <a:gd name="T15" fmla="*/ 147 h 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20">
                  <a:moveTo>
                    <a:pt x="30" y="11"/>
                  </a:moveTo>
                  <a:cubicBezTo>
                    <a:pt x="28" y="3"/>
                    <a:pt x="22" y="0"/>
                    <a:pt x="14" y="1"/>
                  </a:cubicBezTo>
                  <a:cubicBezTo>
                    <a:pt x="6" y="2"/>
                    <a:pt x="4" y="6"/>
                    <a:pt x="1" y="13"/>
                  </a:cubicBezTo>
                  <a:cubicBezTo>
                    <a:pt x="0" y="16"/>
                    <a:pt x="0" y="20"/>
                    <a:pt x="3" y="18"/>
                  </a:cubicBezTo>
                  <a:cubicBezTo>
                    <a:pt x="5" y="17"/>
                    <a:pt x="5" y="14"/>
                    <a:pt x="6" y="13"/>
                  </a:cubicBezTo>
                  <a:cubicBezTo>
                    <a:pt x="7" y="12"/>
                    <a:pt x="9" y="11"/>
                    <a:pt x="10" y="11"/>
                  </a:cubicBezTo>
                  <a:cubicBezTo>
                    <a:pt x="12" y="9"/>
                    <a:pt x="19" y="6"/>
                    <a:pt x="21" y="7"/>
                  </a:cubicBezTo>
                  <a:cubicBezTo>
                    <a:pt x="23" y="7"/>
                    <a:pt x="27" y="11"/>
                    <a:pt x="28" y="12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51">
              <a:extLst>
                <a:ext uri="{FF2B5EF4-FFF2-40B4-BE49-F238E27FC236}">
                  <a16:creationId xmlns:a16="http://schemas.microsoft.com/office/drawing/2014/main" id="{0C7BCE92-A931-48B8-8C69-C44E64882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" y="1637"/>
              <a:ext cx="55" cy="77"/>
            </a:xfrm>
            <a:custGeom>
              <a:avLst/>
              <a:gdLst>
                <a:gd name="T0" fmla="*/ 266 w 25"/>
                <a:gd name="T1" fmla="*/ 77 h 33"/>
                <a:gd name="T2" fmla="*/ 106 w 25"/>
                <a:gd name="T3" fmla="*/ 28 h 33"/>
                <a:gd name="T4" fmla="*/ 20 w 25"/>
                <a:gd name="T5" fmla="*/ 180 h 33"/>
                <a:gd name="T6" fmla="*/ 20 w 25"/>
                <a:gd name="T7" fmla="*/ 315 h 33"/>
                <a:gd name="T8" fmla="*/ 97 w 25"/>
                <a:gd name="T9" fmla="*/ 420 h 33"/>
                <a:gd name="T10" fmla="*/ 106 w 25"/>
                <a:gd name="T11" fmla="*/ 315 h 33"/>
                <a:gd name="T12" fmla="*/ 141 w 25"/>
                <a:gd name="T13" fmla="*/ 201 h 33"/>
                <a:gd name="T14" fmla="*/ 257 w 25"/>
                <a:gd name="T15" fmla="*/ 77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5" h="33">
                  <a:moveTo>
                    <a:pt x="25" y="6"/>
                  </a:moveTo>
                  <a:cubicBezTo>
                    <a:pt x="23" y="2"/>
                    <a:pt x="14" y="0"/>
                    <a:pt x="10" y="2"/>
                  </a:cubicBezTo>
                  <a:cubicBezTo>
                    <a:pt x="6" y="3"/>
                    <a:pt x="4" y="10"/>
                    <a:pt x="2" y="14"/>
                  </a:cubicBezTo>
                  <a:cubicBezTo>
                    <a:pt x="1" y="18"/>
                    <a:pt x="0" y="21"/>
                    <a:pt x="2" y="25"/>
                  </a:cubicBezTo>
                  <a:cubicBezTo>
                    <a:pt x="4" y="28"/>
                    <a:pt x="6" y="32"/>
                    <a:pt x="9" y="33"/>
                  </a:cubicBezTo>
                  <a:cubicBezTo>
                    <a:pt x="11" y="31"/>
                    <a:pt x="10" y="27"/>
                    <a:pt x="10" y="25"/>
                  </a:cubicBezTo>
                  <a:cubicBezTo>
                    <a:pt x="11" y="21"/>
                    <a:pt x="12" y="19"/>
                    <a:pt x="13" y="16"/>
                  </a:cubicBezTo>
                  <a:cubicBezTo>
                    <a:pt x="16" y="11"/>
                    <a:pt x="17" y="3"/>
                    <a:pt x="24" y="6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152">
              <a:extLst>
                <a:ext uri="{FF2B5EF4-FFF2-40B4-BE49-F238E27FC236}">
                  <a16:creationId xmlns:a16="http://schemas.microsoft.com/office/drawing/2014/main" id="{EE9B8C81-56AD-437D-A4F9-5594F06AD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" y="1654"/>
              <a:ext cx="52" cy="42"/>
            </a:xfrm>
            <a:custGeom>
              <a:avLst/>
              <a:gdLst>
                <a:gd name="T0" fmla="*/ 141 w 24"/>
                <a:gd name="T1" fmla="*/ 0 h 18"/>
                <a:gd name="T2" fmla="*/ 9 w 24"/>
                <a:gd name="T3" fmla="*/ 114 h 18"/>
                <a:gd name="T4" fmla="*/ 173 w 24"/>
                <a:gd name="T5" fmla="*/ 229 h 18"/>
                <a:gd name="T6" fmla="*/ 234 w 24"/>
                <a:gd name="T7" fmla="*/ 152 h 18"/>
                <a:gd name="T8" fmla="*/ 173 w 24"/>
                <a:gd name="T9" fmla="*/ 163 h 18"/>
                <a:gd name="T10" fmla="*/ 121 w 24"/>
                <a:gd name="T11" fmla="*/ 12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8">
                  <a:moveTo>
                    <a:pt x="14" y="0"/>
                  </a:moveTo>
                  <a:cubicBezTo>
                    <a:pt x="9" y="2"/>
                    <a:pt x="2" y="3"/>
                    <a:pt x="1" y="9"/>
                  </a:cubicBezTo>
                  <a:cubicBezTo>
                    <a:pt x="0" y="17"/>
                    <a:pt x="11" y="18"/>
                    <a:pt x="17" y="18"/>
                  </a:cubicBezTo>
                  <a:cubicBezTo>
                    <a:pt x="19" y="18"/>
                    <a:pt x="24" y="15"/>
                    <a:pt x="23" y="12"/>
                  </a:cubicBezTo>
                  <a:cubicBezTo>
                    <a:pt x="22" y="9"/>
                    <a:pt x="20" y="12"/>
                    <a:pt x="17" y="13"/>
                  </a:cubicBezTo>
                  <a:cubicBezTo>
                    <a:pt x="11" y="14"/>
                    <a:pt x="10" y="5"/>
                    <a:pt x="12" y="1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153">
              <a:extLst>
                <a:ext uri="{FF2B5EF4-FFF2-40B4-BE49-F238E27FC236}">
                  <a16:creationId xmlns:a16="http://schemas.microsoft.com/office/drawing/2014/main" id="{D38EDA54-DB4A-4872-AD3F-E91BCB681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" y="1825"/>
              <a:ext cx="68" cy="70"/>
            </a:xfrm>
            <a:custGeom>
              <a:avLst/>
              <a:gdLst>
                <a:gd name="T0" fmla="*/ 327 w 31"/>
                <a:gd name="T1" fmla="*/ 114 h 30"/>
                <a:gd name="T2" fmla="*/ 202 w 31"/>
                <a:gd name="T3" fmla="*/ 28 h 30"/>
                <a:gd name="T4" fmla="*/ 64 w 31"/>
                <a:gd name="T5" fmla="*/ 12 h 30"/>
                <a:gd name="T6" fmla="*/ 0 w 31"/>
                <a:gd name="T7" fmla="*/ 126 h 30"/>
                <a:gd name="T8" fmla="*/ 72 w 31"/>
                <a:gd name="T9" fmla="*/ 278 h 30"/>
                <a:gd name="T10" fmla="*/ 189 w 31"/>
                <a:gd name="T11" fmla="*/ 380 h 30"/>
                <a:gd name="T12" fmla="*/ 265 w 31"/>
                <a:gd name="T13" fmla="*/ 294 h 30"/>
                <a:gd name="T14" fmla="*/ 254 w 31"/>
                <a:gd name="T15" fmla="*/ 152 h 30"/>
                <a:gd name="T16" fmla="*/ 307 w 31"/>
                <a:gd name="T17" fmla="*/ 142 h 30"/>
                <a:gd name="T18" fmla="*/ 318 w 31"/>
                <a:gd name="T19" fmla="*/ 103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" h="30">
                  <a:moveTo>
                    <a:pt x="31" y="9"/>
                  </a:moveTo>
                  <a:cubicBezTo>
                    <a:pt x="27" y="5"/>
                    <a:pt x="25" y="3"/>
                    <a:pt x="19" y="2"/>
                  </a:cubicBezTo>
                  <a:cubicBezTo>
                    <a:pt x="16" y="2"/>
                    <a:pt x="10" y="0"/>
                    <a:pt x="6" y="1"/>
                  </a:cubicBezTo>
                  <a:cubicBezTo>
                    <a:pt x="3" y="2"/>
                    <a:pt x="1" y="7"/>
                    <a:pt x="0" y="10"/>
                  </a:cubicBezTo>
                  <a:cubicBezTo>
                    <a:pt x="0" y="15"/>
                    <a:pt x="3" y="19"/>
                    <a:pt x="7" y="22"/>
                  </a:cubicBezTo>
                  <a:cubicBezTo>
                    <a:pt x="10" y="25"/>
                    <a:pt x="13" y="29"/>
                    <a:pt x="18" y="30"/>
                  </a:cubicBezTo>
                  <a:cubicBezTo>
                    <a:pt x="22" y="30"/>
                    <a:pt x="27" y="28"/>
                    <a:pt x="25" y="23"/>
                  </a:cubicBezTo>
                  <a:cubicBezTo>
                    <a:pt x="24" y="18"/>
                    <a:pt x="17" y="15"/>
                    <a:pt x="24" y="12"/>
                  </a:cubicBezTo>
                  <a:cubicBezTo>
                    <a:pt x="25" y="12"/>
                    <a:pt x="28" y="12"/>
                    <a:pt x="29" y="11"/>
                  </a:cubicBezTo>
                  <a:cubicBezTo>
                    <a:pt x="30" y="10"/>
                    <a:pt x="29" y="8"/>
                    <a:pt x="30" y="8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54">
              <a:extLst>
                <a:ext uri="{FF2B5EF4-FFF2-40B4-BE49-F238E27FC236}">
                  <a16:creationId xmlns:a16="http://schemas.microsoft.com/office/drawing/2014/main" id="{7840E6F2-B107-460F-8857-DE7BD6F4F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3" y="1763"/>
              <a:ext cx="14" cy="44"/>
            </a:xfrm>
            <a:custGeom>
              <a:avLst/>
              <a:gdLst>
                <a:gd name="T0" fmla="*/ 16 w 7"/>
                <a:gd name="T1" fmla="*/ 0 h 19"/>
                <a:gd name="T2" fmla="*/ 40 w 7"/>
                <a:gd name="T3" fmla="*/ 225 h 19"/>
                <a:gd name="T4" fmla="*/ 56 w 7"/>
                <a:gd name="T5" fmla="*/ 113 h 19"/>
                <a:gd name="T6" fmla="*/ 24 w 7"/>
                <a:gd name="T7" fmla="*/ 12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9">
                  <a:moveTo>
                    <a:pt x="2" y="0"/>
                  </a:moveTo>
                  <a:cubicBezTo>
                    <a:pt x="3" y="3"/>
                    <a:pt x="0" y="19"/>
                    <a:pt x="5" y="18"/>
                  </a:cubicBezTo>
                  <a:cubicBezTo>
                    <a:pt x="7" y="18"/>
                    <a:pt x="7" y="11"/>
                    <a:pt x="7" y="9"/>
                  </a:cubicBezTo>
                  <a:cubicBezTo>
                    <a:pt x="7" y="6"/>
                    <a:pt x="5" y="3"/>
                    <a:pt x="3" y="1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55">
              <a:extLst>
                <a:ext uri="{FF2B5EF4-FFF2-40B4-BE49-F238E27FC236}">
                  <a16:creationId xmlns:a16="http://schemas.microsoft.com/office/drawing/2014/main" id="{FAFABB8E-A9EA-48A3-AABD-3BAB5AFCA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5" y="1658"/>
              <a:ext cx="13" cy="32"/>
            </a:xfrm>
            <a:custGeom>
              <a:avLst/>
              <a:gdLst>
                <a:gd name="T0" fmla="*/ 52 w 6"/>
                <a:gd name="T1" fmla="*/ 0 h 14"/>
                <a:gd name="T2" fmla="*/ 0 w 6"/>
                <a:gd name="T3" fmla="*/ 85 h 14"/>
                <a:gd name="T4" fmla="*/ 20 w 6"/>
                <a:gd name="T5" fmla="*/ 158 h 14"/>
                <a:gd name="T6" fmla="*/ 52 w 6"/>
                <a:gd name="T7" fmla="*/ 158 h 14"/>
                <a:gd name="T8" fmla="*/ 33 w 6"/>
                <a:gd name="T9" fmla="*/ 130 h 14"/>
                <a:gd name="T10" fmla="*/ 20 w 6"/>
                <a:gd name="T11" fmla="*/ 85 h 14"/>
                <a:gd name="T12" fmla="*/ 43 w 6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14">
                  <a:moveTo>
                    <a:pt x="5" y="0"/>
                  </a:moveTo>
                  <a:cubicBezTo>
                    <a:pt x="2" y="0"/>
                    <a:pt x="1" y="4"/>
                    <a:pt x="0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2" y="13"/>
                    <a:pt x="5" y="14"/>
                    <a:pt x="5" y="13"/>
                  </a:cubicBezTo>
                  <a:cubicBezTo>
                    <a:pt x="6" y="12"/>
                    <a:pt x="4" y="12"/>
                    <a:pt x="3" y="11"/>
                  </a:cubicBezTo>
                  <a:cubicBezTo>
                    <a:pt x="3" y="10"/>
                    <a:pt x="2" y="8"/>
                    <a:pt x="2" y="7"/>
                  </a:cubicBezTo>
                  <a:cubicBezTo>
                    <a:pt x="1" y="5"/>
                    <a:pt x="2" y="1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156">
              <a:extLst>
                <a:ext uri="{FF2B5EF4-FFF2-40B4-BE49-F238E27FC236}">
                  <a16:creationId xmlns:a16="http://schemas.microsoft.com/office/drawing/2014/main" id="{2A1F2C20-9B73-41B9-BC56-A910B5569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" y="1683"/>
              <a:ext cx="21" cy="31"/>
            </a:xfrm>
            <a:custGeom>
              <a:avLst/>
              <a:gdLst>
                <a:gd name="T0" fmla="*/ 8 w 10"/>
                <a:gd name="T1" fmla="*/ 0 h 13"/>
                <a:gd name="T2" fmla="*/ 84 w 10"/>
                <a:gd name="T3" fmla="*/ 119 h 13"/>
                <a:gd name="T4" fmla="*/ 36 w 10"/>
                <a:gd name="T5" fmla="*/ 69 h 13"/>
                <a:gd name="T6" fmla="*/ 8 w 10"/>
                <a:gd name="T7" fmla="*/ 12 h 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3">
                  <a:moveTo>
                    <a:pt x="1" y="0"/>
                  </a:moveTo>
                  <a:cubicBezTo>
                    <a:pt x="0" y="3"/>
                    <a:pt x="7" y="13"/>
                    <a:pt x="9" y="9"/>
                  </a:cubicBezTo>
                  <a:cubicBezTo>
                    <a:pt x="10" y="6"/>
                    <a:pt x="5" y="6"/>
                    <a:pt x="4" y="5"/>
                  </a:cubicBezTo>
                  <a:cubicBezTo>
                    <a:pt x="3" y="4"/>
                    <a:pt x="1" y="2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57">
              <a:extLst>
                <a:ext uri="{FF2B5EF4-FFF2-40B4-BE49-F238E27FC236}">
                  <a16:creationId xmlns:a16="http://schemas.microsoft.com/office/drawing/2014/main" id="{F5B3F2E1-F567-4CFB-9D30-1676D06F2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" y="1732"/>
              <a:ext cx="17" cy="24"/>
            </a:xfrm>
            <a:custGeom>
              <a:avLst/>
              <a:gdLst>
                <a:gd name="T0" fmla="*/ 77 w 8"/>
                <a:gd name="T1" fmla="*/ 12 h 10"/>
                <a:gd name="T2" fmla="*/ 68 w 8"/>
                <a:gd name="T3" fmla="*/ 12 h 10"/>
                <a:gd name="T4" fmla="*/ 28 w 8"/>
                <a:gd name="T5" fmla="*/ 139 h 10"/>
                <a:gd name="T6" fmla="*/ 77 w 8"/>
                <a:gd name="T7" fmla="*/ 0 h 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0">
                  <a:moveTo>
                    <a:pt x="8" y="1"/>
                  </a:moveTo>
                  <a:cubicBezTo>
                    <a:pt x="8" y="1"/>
                    <a:pt x="7" y="1"/>
                    <a:pt x="7" y="1"/>
                  </a:cubicBezTo>
                  <a:cubicBezTo>
                    <a:pt x="6" y="1"/>
                    <a:pt x="0" y="9"/>
                    <a:pt x="3" y="10"/>
                  </a:cubicBezTo>
                  <a:cubicBezTo>
                    <a:pt x="5" y="10"/>
                    <a:pt x="6" y="1"/>
                    <a:pt x="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158">
              <a:extLst>
                <a:ext uri="{FF2B5EF4-FFF2-40B4-BE49-F238E27FC236}">
                  <a16:creationId xmlns:a16="http://schemas.microsoft.com/office/drawing/2014/main" id="{9674BE7F-BF7E-42E9-8B8C-188DA3D28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1723"/>
              <a:ext cx="17" cy="30"/>
            </a:xfrm>
            <a:custGeom>
              <a:avLst/>
              <a:gdLst>
                <a:gd name="T0" fmla="*/ 77 w 8"/>
                <a:gd name="T1" fmla="*/ 28 h 13"/>
                <a:gd name="T2" fmla="*/ 19 w 8"/>
                <a:gd name="T3" fmla="*/ 28 h 13"/>
                <a:gd name="T4" fmla="*/ 9 w 8"/>
                <a:gd name="T5" fmla="*/ 111 h 13"/>
                <a:gd name="T6" fmla="*/ 28 w 8"/>
                <a:gd name="T7" fmla="*/ 150 h 13"/>
                <a:gd name="T8" fmla="*/ 28 w 8"/>
                <a:gd name="T9" fmla="*/ 97 h 13"/>
                <a:gd name="T10" fmla="*/ 49 w 8"/>
                <a:gd name="T11" fmla="*/ 28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" h="13">
                  <a:moveTo>
                    <a:pt x="8" y="2"/>
                  </a:moveTo>
                  <a:cubicBezTo>
                    <a:pt x="7" y="2"/>
                    <a:pt x="4" y="2"/>
                    <a:pt x="2" y="2"/>
                  </a:cubicBezTo>
                  <a:cubicBezTo>
                    <a:pt x="0" y="3"/>
                    <a:pt x="0" y="7"/>
                    <a:pt x="1" y="9"/>
                  </a:cubicBezTo>
                  <a:cubicBezTo>
                    <a:pt x="1" y="10"/>
                    <a:pt x="2" y="13"/>
                    <a:pt x="3" y="12"/>
                  </a:cubicBezTo>
                  <a:cubicBezTo>
                    <a:pt x="4" y="12"/>
                    <a:pt x="3" y="9"/>
                    <a:pt x="3" y="8"/>
                  </a:cubicBezTo>
                  <a:cubicBezTo>
                    <a:pt x="3" y="7"/>
                    <a:pt x="3" y="0"/>
                    <a:pt x="5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159">
              <a:extLst>
                <a:ext uri="{FF2B5EF4-FFF2-40B4-BE49-F238E27FC236}">
                  <a16:creationId xmlns:a16="http://schemas.microsoft.com/office/drawing/2014/main" id="{A13929B4-0CE2-4DD2-B1C3-B3E556FB6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" y="1777"/>
              <a:ext cx="10" cy="25"/>
            </a:xfrm>
            <a:custGeom>
              <a:avLst/>
              <a:gdLst>
                <a:gd name="T0" fmla="*/ 8 w 5"/>
                <a:gd name="T1" fmla="*/ 0 h 11"/>
                <a:gd name="T2" fmla="*/ 24 w 5"/>
                <a:gd name="T3" fmla="*/ 102 h 11"/>
                <a:gd name="T4" fmla="*/ 16 w 5"/>
                <a:gd name="T5" fmla="*/ 0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11">
                  <a:moveTo>
                    <a:pt x="1" y="0"/>
                  </a:moveTo>
                  <a:cubicBezTo>
                    <a:pt x="1" y="2"/>
                    <a:pt x="0" y="11"/>
                    <a:pt x="3" y="9"/>
                  </a:cubicBezTo>
                  <a:cubicBezTo>
                    <a:pt x="5" y="8"/>
                    <a:pt x="1" y="2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160">
              <a:extLst>
                <a:ext uri="{FF2B5EF4-FFF2-40B4-BE49-F238E27FC236}">
                  <a16:creationId xmlns:a16="http://schemas.microsoft.com/office/drawing/2014/main" id="{BAC0E35B-073E-4888-8A7F-64CFB5FE4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0" y="1832"/>
              <a:ext cx="17" cy="32"/>
            </a:xfrm>
            <a:custGeom>
              <a:avLst/>
              <a:gdLst>
                <a:gd name="T0" fmla="*/ 77 w 8"/>
                <a:gd name="T1" fmla="*/ 0 h 14"/>
                <a:gd name="T2" fmla="*/ 9 w 8"/>
                <a:gd name="T3" fmla="*/ 73 h 14"/>
                <a:gd name="T4" fmla="*/ 28 w 8"/>
                <a:gd name="T5" fmla="*/ 158 h 14"/>
                <a:gd name="T6" fmla="*/ 28 w 8"/>
                <a:gd name="T7" fmla="*/ 57 h 14"/>
                <a:gd name="T8" fmla="*/ 68 w 8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14">
                  <a:moveTo>
                    <a:pt x="8" y="0"/>
                  </a:moveTo>
                  <a:cubicBezTo>
                    <a:pt x="4" y="0"/>
                    <a:pt x="2" y="3"/>
                    <a:pt x="1" y="6"/>
                  </a:cubicBezTo>
                  <a:cubicBezTo>
                    <a:pt x="1" y="7"/>
                    <a:pt x="0" y="14"/>
                    <a:pt x="3" y="13"/>
                  </a:cubicBezTo>
                  <a:cubicBezTo>
                    <a:pt x="4" y="13"/>
                    <a:pt x="3" y="6"/>
                    <a:pt x="3" y="5"/>
                  </a:cubicBezTo>
                  <a:cubicBezTo>
                    <a:pt x="3" y="2"/>
                    <a:pt x="4" y="0"/>
                    <a:pt x="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161">
              <a:extLst>
                <a:ext uri="{FF2B5EF4-FFF2-40B4-BE49-F238E27FC236}">
                  <a16:creationId xmlns:a16="http://schemas.microsoft.com/office/drawing/2014/main" id="{A30D193C-4C35-4144-9143-990A2C191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9" y="1802"/>
              <a:ext cx="15" cy="19"/>
            </a:xfrm>
            <a:custGeom>
              <a:avLst/>
              <a:gdLst>
                <a:gd name="T0" fmla="*/ 60 w 7"/>
                <a:gd name="T1" fmla="*/ 12 h 8"/>
                <a:gd name="T2" fmla="*/ 9 w 7"/>
                <a:gd name="T3" fmla="*/ 78 h 8"/>
                <a:gd name="T4" fmla="*/ 28 w 7"/>
                <a:gd name="T5" fmla="*/ 107 h 8"/>
                <a:gd name="T6" fmla="*/ 28 w 7"/>
                <a:gd name="T7" fmla="*/ 78 h 8"/>
                <a:gd name="T8" fmla="*/ 69 w 7"/>
                <a:gd name="T9" fmla="*/ 12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6" y="1"/>
                  </a:moveTo>
                  <a:cubicBezTo>
                    <a:pt x="3" y="0"/>
                    <a:pt x="0" y="3"/>
                    <a:pt x="1" y="6"/>
                  </a:cubicBezTo>
                  <a:cubicBezTo>
                    <a:pt x="1" y="6"/>
                    <a:pt x="2" y="8"/>
                    <a:pt x="3" y="8"/>
                  </a:cubicBezTo>
                  <a:cubicBezTo>
                    <a:pt x="4" y="8"/>
                    <a:pt x="3" y="6"/>
                    <a:pt x="3" y="6"/>
                  </a:cubicBezTo>
                  <a:cubicBezTo>
                    <a:pt x="4" y="3"/>
                    <a:pt x="4" y="2"/>
                    <a:pt x="7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62">
              <a:extLst>
                <a:ext uri="{FF2B5EF4-FFF2-40B4-BE49-F238E27FC236}">
                  <a16:creationId xmlns:a16="http://schemas.microsoft.com/office/drawing/2014/main" id="{94EEE5D3-683E-46BF-B5AD-2001107E2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8" y="1700"/>
              <a:ext cx="16" cy="35"/>
            </a:xfrm>
            <a:custGeom>
              <a:avLst/>
              <a:gdLst>
                <a:gd name="T0" fmla="*/ 85 w 7"/>
                <a:gd name="T1" fmla="*/ 12 h 15"/>
                <a:gd name="T2" fmla="*/ 11 w 7"/>
                <a:gd name="T3" fmla="*/ 77 h 15"/>
                <a:gd name="T4" fmla="*/ 11 w 7"/>
                <a:gd name="T5" fmla="*/ 191 h 15"/>
                <a:gd name="T6" fmla="*/ 73 w 7"/>
                <a:gd name="T7" fmla="*/ 12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5">
                  <a:moveTo>
                    <a:pt x="7" y="1"/>
                  </a:moveTo>
                  <a:cubicBezTo>
                    <a:pt x="4" y="0"/>
                    <a:pt x="2" y="4"/>
                    <a:pt x="1" y="6"/>
                  </a:cubicBezTo>
                  <a:cubicBezTo>
                    <a:pt x="0" y="9"/>
                    <a:pt x="0" y="12"/>
                    <a:pt x="1" y="15"/>
                  </a:cubicBezTo>
                  <a:cubicBezTo>
                    <a:pt x="3" y="13"/>
                    <a:pt x="2" y="1"/>
                    <a:pt x="6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163">
              <a:extLst>
                <a:ext uri="{FF2B5EF4-FFF2-40B4-BE49-F238E27FC236}">
                  <a16:creationId xmlns:a16="http://schemas.microsoft.com/office/drawing/2014/main" id="{7CB34882-018A-47CA-8AE0-17707E607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1" y="1656"/>
              <a:ext cx="24" cy="40"/>
            </a:xfrm>
            <a:custGeom>
              <a:avLst/>
              <a:gdLst>
                <a:gd name="T0" fmla="*/ 72 w 11"/>
                <a:gd name="T1" fmla="*/ 221 h 17"/>
                <a:gd name="T2" fmla="*/ 20 w 11"/>
                <a:gd name="T3" fmla="*/ 89 h 17"/>
                <a:gd name="T4" fmla="*/ 113 w 11"/>
                <a:gd name="T5" fmla="*/ 12 h 17"/>
                <a:gd name="T6" fmla="*/ 72 w 11"/>
                <a:gd name="T7" fmla="*/ 115 h 17"/>
                <a:gd name="T8" fmla="*/ 72 w 11"/>
                <a:gd name="T9" fmla="*/ 221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7">
                  <a:moveTo>
                    <a:pt x="7" y="17"/>
                  </a:moveTo>
                  <a:cubicBezTo>
                    <a:pt x="4" y="17"/>
                    <a:pt x="0" y="10"/>
                    <a:pt x="2" y="7"/>
                  </a:cubicBezTo>
                  <a:cubicBezTo>
                    <a:pt x="2" y="6"/>
                    <a:pt x="10" y="0"/>
                    <a:pt x="11" y="1"/>
                  </a:cubicBezTo>
                  <a:cubicBezTo>
                    <a:pt x="10" y="4"/>
                    <a:pt x="8" y="6"/>
                    <a:pt x="7" y="9"/>
                  </a:cubicBezTo>
                  <a:cubicBezTo>
                    <a:pt x="6" y="11"/>
                    <a:pt x="6" y="15"/>
                    <a:pt x="7" y="17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164">
              <a:extLst>
                <a:ext uri="{FF2B5EF4-FFF2-40B4-BE49-F238E27FC236}">
                  <a16:creationId xmlns:a16="http://schemas.microsoft.com/office/drawing/2014/main" id="{6F1F4034-6804-43C6-852C-90BA11F8C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" y="1637"/>
              <a:ext cx="106" cy="66"/>
            </a:xfrm>
            <a:custGeom>
              <a:avLst/>
              <a:gdLst>
                <a:gd name="T0" fmla="*/ 495 w 49"/>
                <a:gd name="T1" fmla="*/ 368 h 28"/>
                <a:gd name="T2" fmla="*/ 478 w 49"/>
                <a:gd name="T3" fmla="*/ 278 h 28"/>
                <a:gd name="T4" fmla="*/ 426 w 49"/>
                <a:gd name="T5" fmla="*/ 222 h 28"/>
                <a:gd name="T6" fmla="*/ 253 w 49"/>
                <a:gd name="T7" fmla="*/ 106 h 28"/>
                <a:gd name="T8" fmla="*/ 173 w 49"/>
                <a:gd name="T9" fmla="*/ 78 h 28"/>
                <a:gd name="T10" fmla="*/ 121 w 49"/>
                <a:gd name="T11" fmla="*/ 40 h 28"/>
                <a:gd name="T12" fmla="*/ 0 w 49"/>
                <a:gd name="T13" fmla="*/ 0 h 28"/>
                <a:gd name="T14" fmla="*/ 9 w 49"/>
                <a:gd name="T15" fmla="*/ 106 h 28"/>
                <a:gd name="T16" fmla="*/ 141 w 49"/>
                <a:gd name="T17" fmla="*/ 222 h 28"/>
                <a:gd name="T18" fmla="*/ 149 w 49"/>
                <a:gd name="T19" fmla="*/ 368 h 28"/>
                <a:gd name="T20" fmla="*/ 210 w 49"/>
                <a:gd name="T21" fmla="*/ 290 h 28"/>
                <a:gd name="T22" fmla="*/ 305 w 49"/>
                <a:gd name="T23" fmla="*/ 250 h 28"/>
                <a:gd name="T24" fmla="*/ 495 w 49"/>
                <a:gd name="T25" fmla="*/ 368 h 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28">
                  <a:moveTo>
                    <a:pt x="49" y="28"/>
                  </a:moveTo>
                  <a:cubicBezTo>
                    <a:pt x="49" y="28"/>
                    <a:pt x="47" y="22"/>
                    <a:pt x="47" y="21"/>
                  </a:cubicBezTo>
                  <a:cubicBezTo>
                    <a:pt x="46" y="19"/>
                    <a:pt x="44" y="18"/>
                    <a:pt x="42" y="17"/>
                  </a:cubicBezTo>
                  <a:cubicBezTo>
                    <a:pt x="37" y="13"/>
                    <a:pt x="31" y="10"/>
                    <a:pt x="25" y="8"/>
                  </a:cubicBezTo>
                  <a:cubicBezTo>
                    <a:pt x="23" y="7"/>
                    <a:pt x="20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8" y="1"/>
                    <a:pt x="4" y="0"/>
                    <a:pt x="0" y="0"/>
                  </a:cubicBezTo>
                  <a:cubicBezTo>
                    <a:pt x="1" y="3"/>
                    <a:pt x="5" y="5"/>
                    <a:pt x="1" y="8"/>
                  </a:cubicBezTo>
                  <a:cubicBezTo>
                    <a:pt x="7" y="8"/>
                    <a:pt x="12" y="11"/>
                    <a:pt x="14" y="17"/>
                  </a:cubicBezTo>
                  <a:cubicBezTo>
                    <a:pt x="15" y="20"/>
                    <a:pt x="17" y="25"/>
                    <a:pt x="15" y="28"/>
                  </a:cubicBezTo>
                  <a:cubicBezTo>
                    <a:pt x="17" y="26"/>
                    <a:pt x="18" y="23"/>
                    <a:pt x="21" y="22"/>
                  </a:cubicBezTo>
                  <a:cubicBezTo>
                    <a:pt x="23" y="20"/>
                    <a:pt x="27" y="20"/>
                    <a:pt x="30" y="19"/>
                  </a:cubicBezTo>
                  <a:cubicBezTo>
                    <a:pt x="37" y="18"/>
                    <a:pt x="44" y="23"/>
                    <a:pt x="49" y="28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65">
              <a:extLst>
                <a:ext uri="{FF2B5EF4-FFF2-40B4-BE49-F238E27FC236}">
                  <a16:creationId xmlns:a16="http://schemas.microsoft.com/office/drawing/2014/main" id="{D00C0F87-0E89-4E09-9536-E335BCEF2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" y="1633"/>
              <a:ext cx="122" cy="37"/>
            </a:xfrm>
            <a:custGeom>
              <a:avLst/>
              <a:gdLst>
                <a:gd name="T0" fmla="*/ 33 w 56"/>
                <a:gd name="T1" fmla="*/ 199 h 16"/>
                <a:gd name="T2" fmla="*/ 257 w 56"/>
                <a:gd name="T3" fmla="*/ 74 h 16"/>
                <a:gd name="T4" fmla="*/ 475 w 56"/>
                <a:gd name="T5" fmla="*/ 150 h 16"/>
                <a:gd name="T6" fmla="*/ 580 w 56"/>
                <a:gd name="T7" fmla="*/ 12 h 16"/>
                <a:gd name="T8" fmla="*/ 403 w 56"/>
                <a:gd name="T9" fmla="*/ 12 h 16"/>
                <a:gd name="T10" fmla="*/ 246 w 56"/>
                <a:gd name="T11" fmla="*/ 65 h 16"/>
                <a:gd name="T12" fmla="*/ 9 w 56"/>
                <a:gd name="T13" fmla="*/ 187 h 16"/>
                <a:gd name="T14" fmla="*/ 0 w 56"/>
                <a:gd name="T15" fmla="*/ 199 h 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" h="16">
                  <a:moveTo>
                    <a:pt x="3" y="16"/>
                  </a:moveTo>
                  <a:cubicBezTo>
                    <a:pt x="5" y="9"/>
                    <a:pt x="19" y="7"/>
                    <a:pt x="25" y="6"/>
                  </a:cubicBezTo>
                  <a:cubicBezTo>
                    <a:pt x="31" y="5"/>
                    <a:pt x="44" y="4"/>
                    <a:pt x="46" y="12"/>
                  </a:cubicBezTo>
                  <a:cubicBezTo>
                    <a:pt x="47" y="7"/>
                    <a:pt x="51" y="2"/>
                    <a:pt x="56" y="1"/>
                  </a:cubicBezTo>
                  <a:cubicBezTo>
                    <a:pt x="51" y="0"/>
                    <a:pt x="44" y="1"/>
                    <a:pt x="39" y="1"/>
                  </a:cubicBezTo>
                  <a:cubicBezTo>
                    <a:pt x="33" y="2"/>
                    <a:pt x="29" y="4"/>
                    <a:pt x="24" y="5"/>
                  </a:cubicBezTo>
                  <a:cubicBezTo>
                    <a:pt x="16" y="7"/>
                    <a:pt x="7" y="8"/>
                    <a:pt x="1" y="15"/>
                  </a:cubicBezTo>
                  <a:cubicBezTo>
                    <a:pt x="1" y="15"/>
                    <a:pt x="1" y="15"/>
                    <a:pt x="0" y="16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66">
              <a:extLst>
                <a:ext uri="{FF2B5EF4-FFF2-40B4-BE49-F238E27FC236}">
                  <a16:creationId xmlns:a16="http://schemas.microsoft.com/office/drawing/2014/main" id="{7053F21B-9B7B-4EC2-9369-29222380F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" y="1978"/>
              <a:ext cx="255" cy="902"/>
            </a:xfrm>
            <a:custGeom>
              <a:avLst/>
              <a:gdLst>
                <a:gd name="T0" fmla="*/ 44 w 117"/>
                <a:gd name="T1" fmla="*/ 0 h 389"/>
                <a:gd name="T2" fmla="*/ 177 w 117"/>
                <a:gd name="T3" fmla="*/ 710 h 389"/>
                <a:gd name="T4" fmla="*/ 309 w 117"/>
                <a:gd name="T5" fmla="*/ 2458 h 389"/>
                <a:gd name="T6" fmla="*/ 362 w 117"/>
                <a:gd name="T7" fmla="*/ 3318 h 389"/>
                <a:gd name="T8" fmla="*/ 394 w 117"/>
                <a:gd name="T9" fmla="*/ 3926 h 389"/>
                <a:gd name="T10" fmla="*/ 826 w 117"/>
                <a:gd name="T11" fmla="*/ 4689 h 389"/>
                <a:gd name="T12" fmla="*/ 1212 w 117"/>
                <a:gd name="T13" fmla="*/ 4851 h 389"/>
                <a:gd name="T14" fmla="*/ 652 w 117"/>
                <a:gd name="T15" fmla="*/ 3404 h 389"/>
                <a:gd name="T16" fmla="*/ 599 w 117"/>
                <a:gd name="T17" fmla="*/ 1419 h 389"/>
                <a:gd name="T18" fmla="*/ 571 w 117"/>
                <a:gd name="T19" fmla="*/ 909 h 389"/>
                <a:gd name="T20" fmla="*/ 475 w 117"/>
                <a:gd name="T21" fmla="*/ 795 h 389"/>
                <a:gd name="T22" fmla="*/ 342 w 117"/>
                <a:gd name="T23" fmla="*/ 387 h 389"/>
                <a:gd name="T24" fmla="*/ 185 w 117"/>
                <a:gd name="T25" fmla="*/ 209 h 389"/>
                <a:gd name="T26" fmla="*/ 33 w 117"/>
                <a:gd name="T27" fmla="*/ 12 h 38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7" h="389">
                  <a:moveTo>
                    <a:pt x="4" y="0"/>
                  </a:moveTo>
                  <a:cubicBezTo>
                    <a:pt x="0" y="10"/>
                    <a:pt x="10" y="31"/>
                    <a:pt x="17" y="57"/>
                  </a:cubicBezTo>
                  <a:cubicBezTo>
                    <a:pt x="28" y="102"/>
                    <a:pt x="28" y="151"/>
                    <a:pt x="30" y="197"/>
                  </a:cubicBezTo>
                  <a:cubicBezTo>
                    <a:pt x="31" y="220"/>
                    <a:pt x="32" y="243"/>
                    <a:pt x="35" y="266"/>
                  </a:cubicBezTo>
                  <a:cubicBezTo>
                    <a:pt x="38" y="282"/>
                    <a:pt x="36" y="299"/>
                    <a:pt x="38" y="315"/>
                  </a:cubicBezTo>
                  <a:cubicBezTo>
                    <a:pt x="40" y="343"/>
                    <a:pt x="54" y="365"/>
                    <a:pt x="80" y="376"/>
                  </a:cubicBezTo>
                  <a:cubicBezTo>
                    <a:pt x="92" y="381"/>
                    <a:pt x="104" y="387"/>
                    <a:pt x="117" y="389"/>
                  </a:cubicBezTo>
                  <a:cubicBezTo>
                    <a:pt x="78" y="376"/>
                    <a:pt x="67" y="308"/>
                    <a:pt x="63" y="273"/>
                  </a:cubicBezTo>
                  <a:cubicBezTo>
                    <a:pt x="56" y="221"/>
                    <a:pt x="60" y="167"/>
                    <a:pt x="58" y="114"/>
                  </a:cubicBezTo>
                  <a:cubicBezTo>
                    <a:pt x="57" y="101"/>
                    <a:pt x="56" y="87"/>
                    <a:pt x="55" y="73"/>
                  </a:cubicBezTo>
                  <a:cubicBezTo>
                    <a:pt x="55" y="62"/>
                    <a:pt x="48" y="73"/>
                    <a:pt x="46" y="64"/>
                  </a:cubicBezTo>
                  <a:cubicBezTo>
                    <a:pt x="44" y="54"/>
                    <a:pt x="39" y="36"/>
                    <a:pt x="33" y="31"/>
                  </a:cubicBezTo>
                  <a:cubicBezTo>
                    <a:pt x="28" y="28"/>
                    <a:pt x="21" y="22"/>
                    <a:pt x="18" y="17"/>
                  </a:cubicBezTo>
                  <a:cubicBezTo>
                    <a:pt x="15" y="13"/>
                    <a:pt x="10" y="9"/>
                    <a:pt x="3" y="1"/>
                  </a:cubicBezTo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67">
              <a:extLst>
                <a:ext uri="{FF2B5EF4-FFF2-40B4-BE49-F238E27FC236}">
                  <a16:creationId xmlns:a16="http://schemas.microsoft.com/office/drawing/2014/main" id="{E8D0EEC2-D107-4810-B6B5-11A2E1D36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1591"/>
              <a:ext cx="437" cy="867"/>
            </a:xfrm>
            <a:custGeom>
              <a:avLst/>
              <a:gdLst>
                <a:gd name="T0" fmla="*/ 2065 w 201"/>
                <a:gd name="T1" fmla="*/ 547 h 374"/>
                <a:gd name="T2" fmla="*/ 1152 w 201"/>
                <a:gd name="T3" fmla="*/ 65 h 374"/>
                <a:gd name="T4" fmla="*/ 20 w 201"/>
                <a:gd name="T5" fmla="*/ 1284 h 374"/>
                <a:gd name="T6" fmla="*/ 52 w 201"/>
                <a:gd name="T7" fmla="*/ 3188 h 374"/>
                <a:gd name="T8" fmla="*/ 237 w 201"/>
                <a:gd name="T9" fmla="*/ 4660 h 374"/>
                <a:gd name="T10" fmla="*/ 298 w 201"/>
                <a:gd name="T11" fmla="*/ 3079 h 374"/>
                <a:gd name="T12" fmla="*/ 350 w 201"/>
                <a:gd name="T13" fmla="*/ 1382 h 374"/>
                <a:gd name="T14" fmla="*/ 1139 w 201"/>
                <a:gd name="T15" fmla="*/ 387 h 374"/>
                <a:gd name="T16" fmla="*/ 2065 w 201"/>
                <a:gd name="T17" fmla="*/ 547 h 3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1" h="374">
                  <a:moveTo>
                    <a:pt x="201" y="44"/>
                  </a:moveTo>
                  <a:cubicBezTo>
                    <a:pt x="201" y="44"/>
                    <a:pt x="175" y="0"/>
                    <a:pt x="112" y="5"/>
                  </a:cubicBezTo>
                  <a:cubicBezTo>
                    <a:pt x="49" y="9"/>
                    <a:pt x="1" y="68"/>
                    <a:pt x="2" y="103"/>
                  </a:cubicBezTo>
                  <a:cubicBezTo>
                    <a:pt x="3" y="137"/>
                    <a:pt x="0" y="221"/>
                    <a:pt x="5" y="256"/>
                  </a:cubicBezTo>
                  <a:cubicBezTo>
                    <a:pt x="9" y="291"/>
                    <a:pt x="24" y="353"/>
                    <a:pt x="23" y="374"/>
                  </a:cubicBezTo>
                  <a:cubicBezTo>
                    <a:pt x="23" y="374"/>
                    <a:pt x="33" y="275"/>
                    <a:pt x="29" y="247"/>
                  </a:cubicBezTo>
                  <a:cubicBezTo>
                    <a:pt x="25" y="220"/>
                    <a:pt x="33" y="133"/>
                    <a:pt x="34" y="111"/>
                  </a:cubicBezTo>
                  <a:cubicBezTo>
                    <a:pt x="36" y="83"/>
                    <a:pt x="59" y="33"/>
                    <a:pt x="111" y="31"/>
                  </a:cubicBezTo>
                  <a:cubicBezTo>
                    <a:pt x="146" y="30"/>
                    <a:pt x="189" y="33"/>
                    <a:pt x="201" y="44"/>
                  </a:cubicBezTo>
                  <a:close/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68">
              <a:extLst>
                <a:ext uri="{FF2B5EF4-FFF2-40B4-BE49-F238E27FC236}">
                  <a16:creationId xmlns:a16="http://schemas.microsoft.com/office/drawing/2014/main" id="{20549016-DB80-4408-89F3-B56C52F68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4" y="1892"/>
              <a:ext cx="76" cy="807"/>
            </a:xfrm>
            <a:custGeom>
              <a:avLst/>
              <a:gdLst>
                <a:gd name="T0" fmla="*/ 0 w 35"/>
                <a:gd name="T1" fmla="*/ 0 h 348"/>
                <a:gd name="T2" fmla="*/ 104 w 35"/>
                <a:gd name="T3" fmla="*/ 1146 h 348"/>
                <a:gd name="T4" fmla="*/ 80 w 35"/>
                <a:gd name="T5" fmla="*/ 2157 h 348"/>
                <a:gd name="T6" fmla="*/ 122 w 35"/>
                <a:gd name="T7" fmla="*/ 3119 h 348"/>
                <a:gd name="T8" fmla="*/ 358 w 35"/>
                <a:gd name="T9" fmla="*/ 4339 h 348"/>
                <a:gd name="T10" fmla="*/ 297 w 35"/>
                <a:gd name="T11" fmla="*/ 1549 h 348"/>
                <a:gd name="T12" fmla="*/ 315 w 35"/>
                <a:gd name="T13" fmla="*/ 860 h 3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348">
                  <a:moveTo>
                    <a:pt x="0" y="0"/>
                  </a:moveTo>
                  <a:cubicBezTo>
                    <a:pt x="0" y="33"/>
                    <a:pt x="10" y="83"/>
                    <a:pt x="10" y="92"/>
                  </a:cubicBezTo>
                  <a:cubicBezTo>
                    <a:pt x="12" y="119"/>
                    <a:pt x="10" y="146"/>
                    <a:pt x="8" y="173"/>
                  </a:cubicBezTo>
                  <a:cubicBezTo>
                    <a:pt x="7" y="191"/>
                    <a:pt x="9" y="232"/>
                    <a:pt x="12" y="250"/>
                  </a:cubicBezTo>
                  <a:cubicBezTo>
                    <a:pt x="15" y="267"/>
                    <a:pt x="26" y="333"/>
                    <a:pt x="35" y="348"/>
                  </a:cubicBezTo>
                  <a:cubicBezTo>
                    <a:pt x="12" y="211"/>
                    <a:pt x="26" y="176"/>
                    <a:pt x="29" y="124"/>
                  </a:cubicBezTo>
                  <a:cubicBezTo>
                    <a:pt x="29" y="105"/>
                    <a:pt x="28" y="87"/>
                    <a:pt x="31" y="69"/>
                  </a:cubicBezTo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69">
              <a:extLst>
                <a:ext uri="{FF2B5EF4-FFF2-40B4-BE49-F238E27FC236}">
                  <a16:creationId xmlns:a16="http://schemas.microsoft.com/office/drawing/2014/main" id="{EC04BE97-BF63-4FEC-88D4-58FE5BA68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" y="1714"/>
              <a:ext cx="58" cy="459"/>
            </a:xfrm>
            <a:custGeom>
              <a:avLst/>
              <a:gdLst>
                <a:gd name="T0" fmla="*/ 41 w 27"/>
                <a:gd name="T1" fmla="*/ 0 h 198"/>
                <a:gd name="T2" fmla="*/ 258 w 27"/>
                <a:gd name="T3" fmla="*/ 746 h 198"/>
                <a:gd name="T4" fmla="*/ 189 w 27"/>
                <a:gd name="T5" fmla="*/ 1484 h 198"/>
                <a:gd name="T6" fmla="*/ 129 w 27"/>
                <a:gd name="T7" fmla="*/ 1919 h 198"/>
                <a:gd name="T8" fmla="*/ 41 w 27"/>
                <a:gd name="T9" fmla="*/ 2467 h 198"/>
                <a:gd name="T10" fmla="*/ 170 w 27"/>
                <a:gd name="T11" fmla="*/ 811 h 198"/>
                <a:gd name="T12" fmla="*/ 28 w 27"/>
                <a:gd name="T13" fmla="*/ 538 h 198"/>
                <a:gd name="T14" fmla="*/ 19 w 27"/>
                <a:gd name="T15" fmla="*/ 74 h 19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7" h="198">
                  <a:moveTo>
                    <a:pt x="4" y="0"/>
                  </a:moveTo>
                  <a:cubicBezTo>
                    <a:pt x="25" y="10"/>
                    <a:pt x="27" y="39"/>
                    <a:pt x="26" y="60"/>
                  </a:cubicBezTo>
                  <a:cubicBezTo>
                    <a:pt x="25" y="80"/>
                    <a:pt x="21" y="99"/>
                    <a:pt x="19" y="119"/>
                  </a:cubicBezTo>
                  <a:cubicBezTo>
                    <a:pt x="18" y="131"/>
                    <a:pt x="17" y="142"/>
                    <a:pt x="13" y="154"/>
                  </a:cubicBezTo>
                  <a:cubicBezTo>
                    <a:pt x="10" y="167"/>
                    <a:pt x="4" y="186"/>
                    <a:pt x="4" y="198"/>
                  </a:cubicBezTo>
                  <a:cubicBezTo>
                    <a:pt x="4" y="154"/>
                    <a:pt x="24" y="110"/>
                    <a:pt x="17" y="65"/>
                  </a:cubicBezTo>
                  <a:cubicBezTo>
                    <a:pt x="15" y="53"/>
                    <a:pt x="10" y="50"/>
                    <a:pt x="3" y="43"/>
                  </a:cubicBezTo>
                  <a:cubicBezTo>
                    <a:pt x="0" y="40"/>
                    <a:pt x="14" y="36"/>
                    <a:pt x="2" y="6"/>
                  </a:cubicBezTo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70">
              <a:extLst>
                <a:ext uri="{FF2B5EF4-FFF2-40B4-BE49-F238E27FC236}">
                  <a16:creationId xmlns:a16="http://schemas.microsoft.com/office/drawing/2014/main" id="{E375C1CF-4C60-4F15-B4D3-9E8D98744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" y="1675"/>
              <a:ext cx="187" cy="1023"/>
            </a:xfrm>
            <a:custGeom>
              <a:avLst/>
              <a:gdLst>
                <a:gd name="T0" fmla="*/ 833 w 86"/>
                <a:gd name="T1" fmla="*/ 49 h 441"/>
                <a:gd name="T2" fmla="*/ 246 w 86"/>
                <a:gd name="T3" fmla="*/ 139 h 441"/>
                <a:gd name="T4" fmla="*/ 33 w 86"/>
                <a:gd name="T5" fmla="*/ 946 h 441"/>
                <a:gd name="T6" fmla="*/ 52 w 86"/>
                <a:gd name="T7" fmla="*/ 1900 h 441"/>
                <a:gd name="T8" fmla="*/ 20 w 86"/>
                <a:gd name="T9" fmla="*/ 2835 h 441"/>
                <a:gd name="T10" fmla="*/ 113 w 86"/>
                <a:gd name="T11" fmla="*/ 4370 h 441"/>
                <a:gd name="T12" fmla="*/ 246 w 86"/>
                <a:gd name="T13" fmla="*/ 5505 h 441"/>
                <a:gd name="T14" fmla="*/ 133 w 86"/>
                <a:gd name="T15" fmla="*/ 4709 h 441"/>
                <a:gd name="T16" fmla="*/ 104 w 86"/>
                <a:gd name="T17" fmla="*/ 3658 h 441"/>
                <a:gd name="T18" fmla="*/ 254 w 86"/>
                <a:gd name="T19" fmla="*/ 2561 h 441"/>
                <a:gd name="T20" fmla="*/ 331 w 86"/>
                <a:gd name="T21" fmla="*/ 1712 h 441"/>
                <a:gd name="T22" fmla="*/ 615 w 86"/>
                <a:gd name="T23" fmla="*/ 596 h 441"/>
                <a:gd name="T24" fmla="*/ 865 w 86"/>
                <a:gd name="T25" fmla="*/ 86 h 4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441">
                  <a:moveTo>
                    <a:pt x="81" y="4"/>
                  </a:moveTo>
                  <a:cubicBezTo>
                    <a:pt x="65" y="4"/>
                    <a:pt x="36" y="0"/>
                    <a:pt x="24" y="11"/>
                  </a:cubicBezTo>
                  <a:cubicBezTo>
                    <a:pt x="6" y="28"/>
                    <a:pt x="6" y="54"/>
                    <a:pt x="3" y="76"/>
                  </a:cubicBezTo>
                  <a:cubicBezTo>
                    <a:pt x="0" y="100"/>
                    <a:pt x="3" y="127"/>
                    <a:pt x="5" y="152"/>
                  </a:cubicBezTo>
                  <a:cubicBezTo>
                    <a:pt x="7" y="176"/>
                    <a:pt x="2" y="202"/>
                    <a:pt x="2" y="227"/>
                  </a:cubicBezTo>
                  <a:cubicBezTo>
                    <a:pt x="3" y="268"/>
                    <a:pt x="6" y="310"/>
                    <a:pt x="11" y="350"/>
                  </a:cubicBezTo>
                  <a:cubicBezTo>
                    <a:pt x="15" y="379"/>
                    <a:pt x="23" y="411"/>
                    <a:pt x="24" y="441"/>
                  </a:cubicBezTo>
                  <a:cubicBezTo>
                    <a:pt x="14" y="427"/>
                    <a:pt x="15" y="394"/>
                    <a:pt x="13" y="377"/>
                  </a:cubicBezTo>
                  <a:cubicBezTo>
                    <a:pt x="10" y="350"/>
                    <a:pt x="8" y="321"/>
                    <a:pt x="10" y="293"/>
                  </a:cubicBezTo>
                  <a:cubicBezTo>
                    <a:pt x="12" y="263"/>
                    <a:pt x="20" y="234"/>
                    <a:pt x="25" y="205"/>
                  </a:cubicBezTo>
                  <a:cubicBezTo>
                    <a:pt x="29" y="183"/>
                    <a:pt x="28" y="160"/>
                    <a:pt x="32" y="137"/>
                  </a:cubicBezTo>
                  <a:cubicBezTo>
                    <a:pt x="37" y="107"/>
                    <a:pt x="44" y="74"/>
                    <a:pt x="60" y="48"/>
                  </a:cubicBezTo>
                  <a:cubicBezTo>
                    <a:pt x="67" y="34"/>
                    <a:pt x="86" y="24"/>
                    <a:pt x="84" y="7"/>
                  </a:cubicBezTo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71">
              <a:extLst>
                <a:ext uri="{FF2B5EF4-FFF2-40B4-BE49-F238E27FC236}">
                  <a16:creationId xmlns:a16="http://schemas.microsoft.com/office/drawing/2014/main" id="{246EAE1F-48B0-4E12-AE6F-5AB93EEDC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7" y="1923"/>
              <a:ext cx="76" cy="501"/>
            </a:xfrm>
            <a:custGeom>
              <a:avLst/>
              <a:gdLst>
                <a:gd name="T0" fmla="*/ 265 w 35"/>
                <a:gd name="T1" fmla="*/ 0 h 216"/>
                <a:gd name="T2" fmla="*/ 297 w 35"/>
                <a:gd name="T3" fmla="*/ 661 h 216"/>
                <a:gd name="T4" fmla="*/ 326 w 35"/>
                <a:gd name="T5" fmla="*/ 1549 h 216"/>
                <a:gd name="T6" fmla="*/ 306 w 35"/>
                <a:gd name="T7" fmla="*/ 2222 h 216"/>
                <a:gd name="T8" fmla="*/ 278 w 35"/>
                <a:gd name="T9" fmla="*/ 2695 h 216"/>
                <a:gd name="T10" fmla="*/ 278 w 35"/>
                <a:gd name="T11" fmla="*/ 1362 h 216"/>
                <a:gd name="T12" fmla="*/ 80 w 35"/>
                <a:gd name="T13" fmla="*/ 812 h 216"/>
                <a:gd name="T14" fmla="*/ 20 w 35"/>
                <a:gd name="T15" fmla="*/ 710 h 2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" h="216">
                  <a:moveTo>
                    <a:pt x="26" y="0"/>
                  </a:moveTo>
                  <a:cubicBezTo>
                    <a:pt x="31" y="14"/>
                    <a:pt x="25" y="38"/>
                    <a:pt x="29" y="53"/>
                  </a:cubicBezTo>
                  <a:cubicBezTo>
                    <a:pt x="35" y="76"/>
                    <a:pt x="32" y="100"/>
                    <a:pt x="32" y="124"/>
                  </a:cubicBezTo>
                  <a:cubicBezTo>
                    <a:pt x="32" y="142"/>
                    <a:pt x="30" y="160"/>
                    <a:pt x="30" y="178"/>
                  </a:cubicBezTo>
                  <a:cubicBezTo>
                    <a:pt x="29" y="189"/>
                    <a:pt x="31" y="206"/>
                    <a:pt x="27" y="216"/>
                  </a:cubicBezTo>
                  <a:cubicBezTo>
                    <a:pt x="24" y="180"/>
                    <a:pt x="30" y="144"/>
                    <a:pt x="27" y="109"/>
                  </a:cubicBezTo>
                  <a:cubicBezTo>
                    <a:pt x="25" y="92"/>
                    <a:pt x="21" y="75"/>
                    <a:pt x="8" y="65"/>
                  </a:cubicBezTo>
                  <a:cubicBezTo>
                    <a:pt x="0" y="58"/>
                    <a:pt x="12" y="53"/>
                    <a:pt x="2" y="57"/>
                  </a:cubicBezTo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72">
              <a:extLst>
                <a:ext uri="{FF2B5EF4-FFF2-40B4-BE49-F238E27FC236}">
                  <a16:creationId xmlns:a16="http://schemas.microsoft.com/office/drawing/2014/main" id="{006AFF0C-A039-4580-8BEA-AD7864637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" y="2616"/>
              <a:ext cx="474" cy="216"/>
            </a:xfrm>
            <a:custGeom>
              <a:avLst/>
              <a:gdLst>
                <a:gd name="T0" fmla="*/ 52 w 218"/>
                <a:gd name="T1" fmla="*/ 0 h 93"/>
                <a:gd name="T2" fmla="*/ 307 w 218"/>
                <a:gd name="T3" fmla="*/ 787 h 93"/>
                <a:gd name="T4" fmla="*/ 1131 w 218"/>
                <a:gd name="T5" fmla="*/ 1138 h 93"/>
                <a:gd name="T6" fmla="*/ 2242 w 218"/>
                <a:gd name="T7" fmla="*/ 77 h 93"/>
                <a:gd name="T8" fmla="*/ 1811 w 218"/>
                <a:gd name="T9" fmla="*/ 399 h 93"/>
                <a:gd name="T10" fmla="*/ 1111 w 218"/>
                <a:gd name="T11" fmla="*/ 567 h 93"/>
                <a:gd name="T12" fmla="*/ 52 w 218"/>
                <a:gd name="T13" fmla="*/ 77 h 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8" h="93">
                  <a:moveTo>
                    <a:pt x="5" y="0"/>
                  </a:moveTo>
                  <a:cubicBezTo>
                    <a:pt x="0" y="21"/>
                    <a:pt x="15" y="48"/>
                    <a:pt x="30" y="63"/>
                  </a:cubicBezTo>
                  <a:cubicBezTo>
                    <a:pt x="52" y="84"/>
                    <a:pt x="81" y="90"/>
                    <a:pt x="110" y="91"/>
                  </a:cubicBezTo>
                  <a:cubicBezTo>
                    <a:pt x="165" y="93"/>
                    <a:pt x="209" y="60"/>
                    <a:pt x="218" y="6"/>
                  </a:cubicBezTo>
                  <a:cubicBezTo>
                    <a:pt x="204" y="17"/>
                    <a:pt x="194" y="27"/>
                    <a:pt x="176" y="32"/>
                  </a:cubicBezTo>
                  <a:cubicBezTo>
                    <a:pt x="154" y="38"/>
                    <a:pt x="131" y="44"/>
                    <a:pt x="108" y="45"/>
                  </a:cubicBezTo>
                  <a:cubicBezTo>
                    <a:pt x="62" y="47"/>
                    <a:pt x="31" y="40"/>
                    <a:pt x="5" y="6"/>
                  </a:cubicBezTo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73">
              <a:extLst>
                <a:ext uri="{FF2B5EF4-FFF2-40B4-BE49-F238E27FC236}">
                  <a16:creationId xmlns:a16="http://schemas.microsoft.com/office/drawing/2014/main" id="{F73BF77D-88BF-4FDE-BF1F-121D71106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" y="2539"/>
              <a:ext cx="304" cy="267"/>
            </a:xfrm>
            <a:custGeom>
              <a:avLst/>
              <a:gdLst>
                <a:gd name="T0" fmla="*/ 52 w 140"/>
                <a:gd name="T1" fmla="*/ 464 h 115"/>
                <a:gd name="T2" fmla="*/ 9 w 140"/>
                <a:gd name="T3" fmla="*/ 1402 h 115"/>
                <a:gd name="T4" fmla="*/ 1364 w 140"/>
                <a:gd name="T5" fmla="*/ 0 h 115"/>
                <a:gd name="T6" fmla="*/ 725 w 140"/>
                <a:gd name="T7" fmla="*/ 727 h 115"/>
                <a:gd name="T8" fmla="*/ 113 w 140"/>
                <a:gd name="T9" fmla="*/ 560 h 1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0" h="115">
                  <a:moveTo>
                    <a:pt x="5" y="37"/>
                  </a:moveTo>
                  <a:cubicBezTo>
                    <a:pt x="6" y="63"/>
                    <a:pt x="0" y="87"/>
                    <a:pt x="1" y="112"/>
                  </a:cubicBezTo>
                  <a:cubicBezTo>
                    <a:pt x="59" y="115"/>
                    <a:pt x="140" y="68"/>
                    <a:pt x="133" y="0"/>
                  </a:cubicBezTo>
                  <a:cubicBezTo>
                    <a:pt x="114" y="20"/>
                    <a:pt x="98" y="46"/>
                    <a:pt x="71" y="58"/>
                  </a:cubicBezTo>
                  <a:cubicBezTo>
                    <a:pt x="51" y="67"/>
                    <a:pt x="21" y="69"/>
                    <a:pt x="11" y="45"/>
                  </a:cubicBezTo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74">
              <a:extLst>
                <a:ext uri="{FF2B5EF4-FFF2-40B4-BE49-F238E27FC236}">
                  <a16:creationId xmlns:a16="http://schemas.microsoft.com/office/drawing/2014/main" id="{A29C4B8D-2E73-4168-B658-2E1D68E45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8" y="2391"/>
              <a:ext cx="514" cy="503"/>
            </a:xfrm>
            <a:custGeom>
              <a:avLst/>
              <a:gdLst>
                <a:gd name="T0" fmla="*/ 229 w 236"/>
                <a:gd name="T1" fmla="*/ 0 h 217"/>
                <a:gd name="T2" fmla="*/ 52 w 236"/>
                <a:gd name="T3" fmla="*/ 1108 h 217"/>
                <a:gd name="T4" fmla="*/ 229 w 236"/>
                <a:gd name="T5" fmla="*/ 2042 h 217"/>
                <a:gd name="T6" fmla="*/ 1954 w 236"/>
                <a:gd name="T7" fmla="*/ 2455 h 217"/>
                <a:gd name="T8" fmla="*/ 2437 w 236"/>
                <a:gd name="T9" fmla="*/ 1815 h 217"/>
                <a:gd name="T10" fmla="*/ 1631 w 236"/>
                <a:gd name="T11" fmla="*/ 2230 h 217"/>
                <a:gd name="T12" fmla="*/ 1035 w 236"/>
                <a:gd name="T13" fmla="*/ 2128 h 217"/>
                <a:gd name="T14" fmla="*/ 660 w 236"/>
                <a:gd name="T15" fmla="*/ 1456 h 217"/>
                <a:gd name="T16" fmla="*/ 499 w 236"/>
                <a:gd name="T17" fmla="*/ 795 h 217"/>
                <a:gd name="T18" fmla="*/ 431 w 236"/>
                <a:gd name="T19" fmla="*/ 274 h 2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217">
                  <a:moveTo>
                    <a:pt x="22" y="0"/>
                  </a:moveTo>
                  <a:cubicBezTo>
                    <a:pt x="11" y="27"/>
                    <a:pt x="11" y="61"/>
                    <a:pt x="5" y="89"/>
                  </a:cubicBezTo>
                  <a:cubicBezTo>
                    <a:pt x="0" y="118"/>
                    <a:pt x="4" y="142"/>
                    <a:pt x="22" y="164"/>
                  </a:cubicBezTo>
                  <a:cubicBezTo>
                    <a:pt x="53" y="204"/>
                    <a:pt x="143" y="217"/>
                    <a:pt x="189" y="197"/>
                  </a:cubicBezTo>
                  <a:cubicBezTo>
                    <a:pt x="211" y="188"/>
                    <a:pt x="228" y="167"/>
                    <a:pt x="236" y="146"/>
                  </a:cubicBezTo>
                  <a:cubicBezTo>
                    <a:pt x="212" y="162"/>
                    <a:pt x="189" y="180"/>
                    <a:pt x="158" y="179"/>
                  </a:cubicBezTo>
                  <a:cubicBezTo>
                    <a:pt x="139" y="178"/>
                    <a:pt x="117" y="177"/>
                    <a:pt x="100" y="171"/>
                  </a:cubicBezTo>
                  <a:cubicBezTo>
                    <a:pt x="89" y="152"/>
                    <a:pt x="73" y="141"/>
                    <a:pt x="64" y="117"/>
                  </a:cubicBezTo>
                  <a:cubicBezTo>
                    <a:pt x="57" y="100"/>
                    <a:pt x="52" y="81"/>
                    <a:pt x="48" y="64"/>
                  </a:cubicBezTo>
                  <a:cubicBezTo>
                    <a:pt x="45" y="51"/>
                    <a:pt x="48" y="34"/>
                    <a:pt x="42" y="22"/>
                  </a:cubicBezTo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175">
              <a:extLst>
                <a:ext uri="{FF2B5EF4-FFF2-40B4-BE49-F238E27FC236}">
                  <a16:creationId xmlns:a16="http://schemas.microsoft.com/office/drawing/2014/main" id="{C30AC953-F5F2-42BD-B4CB-D257C937B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528"/>
              <a:ext cx="542" cy="362"/>
            </a:xfrm>
            <a:custGeom>
              <a:avLst/>
              <a:gdLst>
                <a:gd name="T0" fmla="*/ 431 w 249"/>
                <a:gd name="T1" fmla="*/ 1701 h 156"/>
                <a:gd name="T2" fmla="*/ 1217 w 249"/>
                <a:gd name="T3" fmla="*/ 1912 h 156"/>
                <a:gd name="T4" fmla="*/ 2074 w 249"/>
                <a:gd name="T5" fmla="*/ 1713 h 156"/>
                <a:gd name="T6" fmla="*/ 2549 w 249"/>
                <a:gd name="T7" fmla="*/ 65 h 156"/>
                <a:gd name="T8" fmla="*/ 2270 w 249"/>
                <a:gd name="T9" fmla="*/ 1200 h 156"/>
                <a:gd name="T10" fmla="*/ 1445 w 249"/>
                <a:gd name="T11" fmla="*/ 1648 h 156"/>
                <a:gd name="T12" fmla="*/ 516 w 249"/>
                <a:gd name="T13" fmla="*/ 1464 h 156"/>
                <a:gd name="T14" fmla="*/ 33 w 249"/>
                <a:gd name="T15" fmla="*/ 0 h 156"/>
                <a:gd name="T16" fmla="*/ 237 w 249"/>
                <a:gd name="T17" fmla="*/ 1525 h 1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9" h="156">
                  <a:moveTo>
                    <a:pt x="42" y="136"/>
                  </a:moveTo>
                  <a:cubicBezTo>
                    <a:pt x="59" y="152"/>
                    <a:pt x="97" y="152"/>
                    <a:pt x="118" y="153"/>
                  </a:cubicBezTo>
                  <a:cubicBezTo>
                    <a:pt x="149" y="154"/>
                    <a:pt x="175" y="156"/>
                    <a:pt x="201" y="137"/>
                  </a:cubicBezTo>
                  <a:cubicBezTo>
                    <a:pt x="245" y="105"/>
                    <a:pt x="247" y="55"/>
                    <a:pt x="247" y="5"/>
                  </a:cubicBezTo>
                  <a:cubicBezTo>
                    <a:pt x="249" y="33"/>
                    <a:pt x="235" y="73"/>
                    <a:pt x="220" y="96"/>
                  </a:cubicBezTo>
                  <a:cubicBezTo>
                    <a:pt x="203" y="123"/>
                    <a:pt x="170" y="130"/>
                    <a:pt x="140" y="132"/>
                  </a:cubicBezTo>
                  <a:cubicBezTo>
                    <a:pt x="111" y="133"/>
                    <a:pt x="71" y="141"/>
                    <a:pt x="50" y="117"/>
                  </a:cubicBezTo>
                  <a:cubicBezTo>
                    <a:pt x="25" y="86"/>
                    <a:pt x="19" y="35"/>
                    <a:pt x="3" y="0"/>
                  </a:cubicBezTo>
                  <a:cubicBezTo>
                    <a:pt x="0" y="40"/>
                    <a:pt x="10" y="86"/>
                    <a:pt x="23" y="122"/>
                  </a:cubicBezTo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176">
              <a:extLst>
                <a:ext uri="{FF2B5EF4-FFF2-40B4-BE49-F238E27FC236}">
                  <a16:creationId xmlns:a16="http://schemas.microsoft.com/office/drawing/2014/main" id="{3E884651-7960-4777-B083-2AC17325E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3" y="1690"/>
              <a:ext cx="325" cy="362"/>
            </a:xfrm>
            <a:custGeom>
              <a:avLst/>
              <a:gdLst>
                <a:gd name="T0" fmla="*/ 148 w 149"/>
                <a:gd name="T1" fmla="*/ 265 h 156"/>
                <a:gd name="T2" fmla="*/ 613 w 149"/>
                <a:gd name="T3" fmla="*/ 28 h 156"/>
                <a:gd name="T4" fmla="*/ 1123 w 149"/>
                <a:gd name="T5" fmla="*/ 265 h 156"/>
                <a:gd name="T6" fmla="*/ 1442 w 149"/>
                <a:gd name="T7" fmla="*/ 910 h 156"/>
                <a:gd name="T8" fmla="*/ 1546 w 149"/>
                <a:gd name="T9" fmla="*/ 1949 h 156"/>
                <a:gd name="T10" fmla="*/ 1245 w 149"/>
                <a:gd name="T11" fmla="*/ 824 h 156"/>
                <a:gd name="T12" fmla="*/ 798 w 149"/>
                <a:gd name="T13" fmla="*/ 339 h 156"/>
                <a:gd name="T14" fmla="*/ 177 w 149"/>
                <a:gd name="T15" fmla="*/ 1497 h 156"/>
                <a:gd name="T16" fmla="*/ 148 w 149"/>
                <a:gd name="T17" fmla="*/ 302 h 1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9" h="156">
                  <a:moveTo>
                    <a:pt x="14" y="21"/>
                  </a:moveTo>
                  <a:cubicBezTo>
                    <a:pt x="23" y="10"/>
                    <a:pt x="45" y="3"/>
                    <a:pt x="59" y="2"/>
                  </a:cubicBezTo>
                  <a:cubicBezTo>
                    <a:pt x="80" y="0"/>
                    <a:pt x="93" y="6"/>
                    <a:pt x="108" y="21"/>
                  </a:cubicBezTo>
                  <a:cubicBezTo>
                    <a:pt x="122" y="36"/>
                    <a:pt x="135" y="53"/>
                    <a:pt x="139" y="73"/>
                  </a:cubicBezTo>
                  <a:cubicBezTo>
                    <a:pt x="145" y="100"/>
                    <a:pt x="143" y="129"/>
                    <a:pt x="149" y="156"/>
                  </a:cubicBezTo>
                  <a:cubicBezTo>
                    <a:pt x="134" y="128"/>
                    <a:pt x="138" y="92"/>
                    <a:pt x="120" y="66"/>
                  </a:cubicBezTo>
                  <a:cubicBezTo>
                    <a:pt x="109" y="51"/>
                    <a:pt x="93" y="36"/>
                    <a:pt x="77" y="27"/>
                  </a:cubicBezTo>
                  <a:cubicBezTo>
                    <a:pt x="30" y="4"/>
                    <a:pt x="23" y="94"/>
                    <a:pt x="17" y="120"/>
                  </a:cubicBezTo>
                  <a:cubicBezTo>
                    <a:pt x="0" y="105"/>
                    <a:pt x="6" y="44"/>
                    <a:pt x="14" y="24"/>
                  </a:cubicBezTo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ED21F8F3-000D-4A65-BBE2-2927270F9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2" y="2605"/>
              <a:ext cx="539" cy="243"/>
            </a:xfrm>
            <a:custGeom>
              <a:avLst/>
              <a:gdLst>
                <a:gd name="T0" fmla="*/ 9 w 248"/>
                <a:gd name="T1" fmla="*/ 65 h 105"/>
                <a:gd name="T2" fmla="*/ 439 w 248"/>
                <a:gd name="T3" fmla="*/ 893 h 105"/>
                <a:gd name="T4" fmla="*/ 1276 w 248"/>
                <a:gd name="T5" fmla="*/ 1227 h 105"/>
                <a:gd name="T6" fmla="*/ 2545 w 248"/>
                <a:gd name="T7" fmla="*/ 1190 h 105"/>
                <a:gd name="T8" fmla="*/ 874 w 248"/>
                <a:gd name="T9" fmla="*/ 803 h 105"/>
                <a:gd name="T10" fmla="*/ 0 w 248"/>
                <a:gd name="T11" fmla="*/ 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8" h="105">
                  <a:moveTo>
                    <a:pt x="1" y="5"/>
                  </a:moveTo>
                  <a:cubicBezTo>
                    <a:pt x="12" y="38"/>
                    <a:pt x="10" y="57"/>
                    <a:pt x="43" y="72"/>
                  </a:cubicBezTo>
                  <a:cubicBezTo>
                    <a:pt x="68" y="83"/>
                    <a:pt x="97" y="94"/>
                    <a:pt x="124" y="99"/>
                  </a:cubicBezTo>
                  <a:cubicBezTo>
                    <a:pt x="166" y="105"/>
                    <a:pt x="208" y="105"/>
                    <a:pt x="248" y="96"/>
                  </a:cubicBezTo>
                  <a:cubicBezTo>
                    <a:pt x="196" y="81"/>
                    <a:pt x="138" y="78"/>
                    <a:pt x="85" y="65"/>
                  </a:cubicBezTo>
                  <a:cubicBezTo>
                    <a:pt x="44" y="55"/>
                    <a:pt x="15" y="40"/>
                    <a:pt x="0" y="0"/>
                  </a:cubicBezTo>
                </a:path>
              </a:pathLst>
            </a:custGeom>
            <a:solidFill>
              <a:srgbClr val="F2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8BB6CEE0-7217-4E8E-B460-14B97AA09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0" y="2899"/>
              <a:ext cx="223" cy="172"/>
            </a:xfrm>
            <a:custGeom>
              <a:avLst/>
              <a:gdLst>
                <a:gd name="T0" fmla="*/ 0 w 103"/>
                <a:gd name="T1" fmla="*/ 767 h 74"/>
                <a:gd name="T2" fmla="*/ 1046 w 103"/>
                <a:gd name="T3" fmla="*/ 930 h 74"/>
                <a:gd name="T4" fmla="*/ 0 w 103"/>
                <a:gd name="T5" fmla="*/ 767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3" h="74">
                  <a:moveTo>
                    <a:pt x="0" y="61"/>
                  </a:moveTo>
                  <a:cubicBezTo>
                    <a:pt x="0" y="61"/>
                    <a:pt x="36" y="24"/>
                    <a:pt x="103" y="74"/>
                  </a:cubicBezTo>
                  <a:cubicBezTo>
                    <a:pt x="103" y="74"/>
                    <a:pt x="44" y="0"/>
                    <a:pt x="0" y="61"/>
                  </a:cubicBezTo>
                  <a:close/>
                </a:path>
              </a:pathLst>
            </a:custGeom>
            <a:solidFill>
              <a:srgbClr val="E2B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93A130F7-5E93-4966-9882-A7B1308CC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3" y="2934"/>
              <a:ext cx="178" cy="134"/>
            </a:xfrm>
            <a:custGeom>
              <a:avLst/>
              <a:gdLst>
                <a:gd name="T0" fmla="*/ 0 w 82"/>
                <a:gd name="T1" fmla="*/ 705 h 58"/>
                <a:gd name="T2" fmla="*/ 838 w 82"/>
                <a:gd name="T3" fmla="*/ 716 h 58"/>
                <a:gd name="T4" fmla="*/ 0 w 82"/>
                <a:gd name="T5" fmla="*/ 705 h 5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2" h="58">
                  <a:moveTo>
                    <a:pt x="0" y="57"/>
                  </a:moveTo>
                  <a:cubicBezTo>
                    <a:pt x="0" y="57"/>
                    <a:pt x="29" y="18"/>
                    <a:pt x="82" y="58"/>
                  </a:cubicBezTo>
                  <a:cubicBezTo>
                    <a:pt x="82" y="58"/>
                    <a:pt x="33" y="0"/>
                    <a:pt x="0" y="57"/>
                  </a:cubicBezTo>
                  <a:close/>
                </a:path>
              </a:pathLst>
            </a:custGeom>
            <a:solidFill>
              <a:srgbClr val="E2B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90E8C186-11AF-46A0-B665-B6E132659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" y="2906"/>
              <a:ext cx="193" cy="151"/>
            </a:xfrm>
            <a:custGeom>
              <a:avLst/>
              <a:gdLst>
                <a:gd name="T0" fmla="*/ 0 w 89"/>
                <a:gd name="T1" fmla="*/ 788 h 65"/>
                <a:gd name="T2" fmla="*/ 909 w 89"/>
                <a:gd name="T3" fmla="*/ 815 h 65"/>
                <a:gd name="T4" fmla="*/ 0 w 89"/>
                <a:gd name="T5" fmla="*/ 788 h 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9" h="65">
                  <a:moveTo>
                    <a:pt x="0" y="63"/>
                  </a:moveTo>
                  <a:cubicBezTo>
                    <a:pt x="0" y="63"/>
                    <a:pt x="38" y="15"/>
                    <a:pt x="89" y="65"/>
                  </a:cubicBezTo>
                  <a:cubicBezTo>
                    <a:pt x="89" y="65"/>
                    <a:pt x="42" y="0"/>
                    <a:pt x="0" y="63"/>
                  </a:cubicBezTo>
                  <a:close/>
                </a:path>
              </a:pathLst>
            </a:custGeom>
            <a:solidFill>
              <a:srgbClr val="E2B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81">
              <a:extLst>
                <a:ext uri="{FF2B5EF4-FFF2-40B4-BE49-F238E27FC236}">
                  <a16:creationId xmlns:a16="http://schemas.microsoft.com/office/drawing/2014/main" id="{5EDDE642-CE8F-4FE8-86D9-70BF393AE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" y="2925"/>
              <a:ext cx="192" cy="115"/>
            </a:xfrm>
            <a:custGeom>
              <a:avLst/>
              <a:gdLst>
                <a:gd name="T0" fmla="*/ 0 w 88"/>
                <a:gd name="T1" fmla="*/ 497 h 50"/>
                <a:gd name="T2" fmla="*/ 914 w 88"/>
                <a:gd name="T3" fmla="*/ 610 h 50"/>
                <a:gd name="T4" fmla="*/ 0 w 88"/>
                <a:gd name="T5" fmla="*/ 497 h 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8" h="50">
                  <a:moveTo>
                    <a:pt x="0" y="41"/>
                  </a:moveTo>
                  <a:cubicBezTo>
                    <a:pt x="0" y="41"/>
                    <a:pt x="44" y="9"/>
                    <a:pt x="88" y="50"/>
                  </a:cubicBezTo>
                  <a:cubicBezTo>
                    <a:pt x="88" y="50"/>
                    <a:pt x="45" y="0"/>
                    <a:pt x="0" y="41"/>
                  </a:cubicBezTo>
                  <a:close/>
                </a:path>
              </a:pathLst>
            </a:custGeom>
            <a:solidFill>
              <a:srgbClr val="E2B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182">
              <a:extLst>
                <a:ext uri="{FF2B5EF4-FFF2-40B4-BE49-F238E27FC236}">
                  <a16:creationId xmlns:a16="http://schemas.microsoft.com/office/drawing/2014/main" id="{207CF13E-FE0E-44EC-957F-A9A276AAA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2" y="2894"/>
              <a:ext cx="121" cy="138"/>
            </a:xfrm>
            <a:custGeom>
              <a:avLst/>
              <a:gdLst>
                <a:gd name="T0" fmla="*/ 0 w 56"/>
                <a:gd name="T1" fmla="*/ 706 h 59"/>
                <a:gd name="T2" fmla="*/ 564 w 56"/>
                <a:gd name="T3" fmla="*/ 755 h 59"/>
                <a:gd name="T4" fmla="*/ 0 w 56"/>
                <a:gd name="T5" fmla="*/ 706 h 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" h="59">
                  <a:moveTo>
                    <a:pt x="0" y="55"/>
                  </a:moveTo>
                  <a:cubicBezTo>
                    <a:pt x="0" y="55"/>
                    <a:pt x="13" y="18"/>
                    <a:pt x="56" y="59"/>
                  </a:cubicBezTo>
                  <a:cubicBezTo>
                    <a:pt x="56" y="59"/>
                    <a:pt x="26" y="0"/>
                    <a:pt x="0" y="55"/>
                  </a:cubicBezTo>
                  <a:close/>
                </a:path>
              </a:pathLst>
            </a:custGeom>
            <a:solidFill>
              <a:srgbClr val="E2B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183">
              <a:extLst>
                <a:ext uri="{FF2B5EF4-FFF2-40B4-BE49-F238E27FC236}">
                  <a16:creationId xmlns:a16="http://schemas.microsoft.com/office/drawing/2014/main" id="{7B1FDE4B-8A09-4EE5-90A3-391BA9029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3" y="2855"/>
              <a:ext cx="163" cy="135"/>
            </a:xfrm>
            <a:custGeom>
              <a:avLst/>
              <a:gdLst>
                <a:gd name="T0" fmla="*/ 0 w 75"/>
                <a:gd name="T1" fmla="*/ 731 h 58"/>
                <a:gd name="T2" fmla="*/ 769 w 75"/>
                <a:gd name="T3" fmla="*/ 656 h 58"/>
                <a:gd name="T4" fmla="*/ 0 w 75"/>
                <a:gd name="T5" fmla="*/ 731 h 5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5" h="58">
                  <a:moveTo>
                    <a:pt x="0" y="58"/>
                  </a:moveTo>
                  <a:cubicBezTo>
                    <a:pt x="0" y="58"/>
                    <a:pt x="17" y="18"/>
                    <a:pt x="75" y="52"/>
                  </a:cubicBezTo>
                  <a:cubicBezTo>
                    <a:pt x="75" y="52"/>
                    <a:pt x="34" y="0"/>
                    <a:pt x="0" y="58"/>
                  </a:cubicBezTo>
                  <a:close/>
                </a:path>
              </a:pathLst>
            </a:custGeom>
            <a:solidFill>
              <a:srgbClr val="E2B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84">
              <a:extLst>
                <a:ext uri="{FF2B5EF4-FFF2-40B4-BE49-F238E27FC236}">
                  <a16:creationId xmlns:a16="http://schemas.microsoft.com/office/drawing/2014/main" id="{2BFB6E57-15C5-4841-954E-DB9F53515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" y="2886"/>
              <a:ext cx="207" cy="171"/>
            </a:xfrm>
            <a:custGeom>
              <a:avLst/>
              <a:gdLst>
                <a:gd name="T0" fmla="*/ 0 w 95"/>
                <a:gd name="T1" fmla="*/ 779 h 74"/>
                <a:gd name="T2" fmla="*/ 983 w 95"/>
                <a:gd name="T3" fmla="*/ 913 h 74"/>
                <a:gd name="T4" fmla="*/ 0 w 95"/>
                <a:gd name="T5" fmla="*/ 779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5" h="74">
                  <a:moveTo>
                    <a:pt x="0" y="63"/>
                  </a:moveTo>
                  <a:cubicBezTo>
                    <a:pt x="0" y="63"/>
                    <a:pt x="42" y="17"/>
                    <a:pt x="95" y="74"/>
                  </a:cubicBezTo>
                  <a:cubicBezTo>
                    <a:pt x="95" y="74"/>
                    <a:pt x="46" y="0"/>
                    <a:pt x="0" y="63"/>
                  </a:cubicBezTo>
                  <a:close/>
                </a:path>
              </a:pathLst>
            </a:custGeom>
            <a:solidFill>
              <a:srgbClr val="E2B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85">
              <a:extLst>
                <a:ext uri="{FF2B5EF4-FFF2-40B4-BE49-F238E27FC236}">
                  <a16:creationId xmlns:a16="http://schemas.microsoft.com/office/drawing/2014/main" id="{828B4ED8-25FF-48BC-8989-5F59D8D95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" y="1884"/>
              <a:ext cx="65" cy="60"/>
            </a:xfrm>
            <a:custGeom>
              <a:avLst/>
              <a:gdLst>
                <a:gd name="T0" fmla="*/ 0 w 30"/>
                <a:gd name="T1" fmla="*/ 0 h 26"/>
                <a:gd name="T2" fmla="*/ 286 w 30"/>
                <a:gd name="T3" fmla="*/ 318 h 2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26">
                  <a:moveTo>
                    <a:pt x="0" y="0"/>
                  </a:moveTo>
                  <a:cubicBezTo>
                    <a:pt x="14" y="2"/>
                    <a:pt x="30" y="8"/>
                    <a:pt x="28" y="26"/>
                  </a:cubicBezTo>
                </a:path>
              </a:pathLst>
            </a:custGeom>
            <a:noFill/>
            <a:ln w="7938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186">
              <a:extLst>
                <a:ext uri="{FF2B5EF4-FFF2-40B4-BE49-F238E27FC236}">
                  <a16:creationId xmlns:a16="http://schemas.microsoft.com/office/drawing/2014/main" id="{977F6483-E8ED-4293-A7B6-433299FF4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3" y="1897"/>
              <a:ext cx="48" cy="93"/>
            </a:xfrm>
            <a:custGeom>
              <a:avLst/>
              <a:gdLst>
                <a:gd name="T0" fmla="*/ 61 w 22"/>
                <a:gd name="T1" fmla="*/ 502 h 40"/>
                <a:gd name="T2" fmla="*/ 44 w 22"/>
                <a:gd name="T3" fmla="*/ 228 h 40"/>
                <a:gd name="T4" fmla="*/ 229 w 22"/>
                <a:gd name="T5" fmla="*/ 0 h 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40">
                  <a:moveTo>
                    <a:pt x="6" y="40"/>
                  </a:moveTo>
                  <a:cubicBezTo>
                    <a:pt x="0" y="34"/>
                    <a:pt x="1" y="25"/>
                    <a:pt x="4" y="18"/>
                  </a:cubicBezTo>
                  <a:cubicBezTo>
                    <a:pt x="8" y="8"/>
                    <a:pt x="13" y="5"/>
                    <a:pt x="22" y="0"/>
                  </a:cubicBezTo>
                </a:path>
              </a:pathLst>
            </a:custGeom>
            <a:noFill/>
            <a:ln w="7938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187">
              <a:extLst>
                <a:ext uri="{FF2B5EF4-FFF2-40B4-BE49-F238E27FC236}">
                  <a16:creationId xmlns:a16="http://schemas.microsoft.com/office/drawing/2014/main" id="{FEAD1B69-FF09-4025-BF7E-537C65244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832"/>
              <a:ext cx="49" cy="65"/>
            </a:xfrm>
            <a:custGeom>
              <a:avLst/>
              <a:gdLst>
                <a:gd name="T0" fmla="*/ 49 w 23"/>
                <a:gd name="T1" fmla="*/ 351 h 28"/>
                <a:gd name="T2" fmla="*/ 222 w 23"/>
                <a:gd name="T3" fmla="*/ 0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3" h="28">
                  <a:moveTo>
                    <a:pt x="5" y="28"/>
                  </a:moveTo>
                  <a:cubicBezTo>
                    <a:pt x="0" y="17"/>
                    <a:pt x="14" y="5"/>
                    <a:pt x="23" y="0"/>
                  </a:cubicBezTo>
                </a:path>
              </a:pathLst>
            </a:custGeom>
            <a:noFill/>
            <a:ln w="7938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188">
              <a:extLst>
                <a:ext uri="{FF2B5EF4-FFF2-40B4-BE49-F238E27FC236}">
                  <a16:creationId xmlns:a16="http://schemas.microsoft.com/office/drawing/2014/main" id="{2D26FB6E-CF7D-4333-96ED-5166F031E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5" y="1696"/>
              <a:ext cx="118" cy="85"/>
            </a:xfrm>
            <a:custGeom>
              <a:avLst/>
              <a:gdLst>
                <a:gd name="T0" fmla="*/ 500 w 54"/>
                <a:gd name="T1" fmla="*/ 448 h 37"/>
                <a:gd name="T2" fmla="*/ 282 w 54"/>
                <a:gd name="T3" fmla="*/ 57 h 37"/>
                <a:gd name="T4" fmla="*/ 0 w 54"/>
                <a:gd name="T5" fmla="*/ 85 h 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37">
                  <a:moveTo>
                    <a:pt x="48" y="37"/>
                  </a:moveTo>
                  <a:cubicBezTo>
                    <a:pt x="54" y="26"/>
                    <a:pt x="36" y="8"/>
                    <a:pt x="27" y="5"/>
                  </a:cubicBezTo>
                  <a:cubicBezTo>
                    <a:pt x="19" y="2"/>
                    <a:pt x="6" y="0"/>
                    <a:pt x="0" y="7"/>
                  </a:cubicBezTo>
                </a:path>
              </a:pathLst>
            </a:custGeom>
            <a:noFill/>
            <a:ln w="7938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89">
              <a:extLst>
                <a:ext uri="{FF2B5EF4-FFF2-40B4-BE49-F238E27FC236}">
                  <a16:creationId xmlns:a16="http://schemas.microsoft.com/office/drawing/2014/main" id="{5F2F838D-942E-4F0C-80D7-6DA85B99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1" y="1888"/>
              <a:ext cx="55" cy="37"/>
            </a:xfrm>
            <a:custGeom>
              <a:avLst/>
              <a:gdLst>
                <a:gd name="T0" fmla="*/ 266 w 25"/>
                <a:gd name="T1" fmla="*/ 199 h 16"/>
                <a:gd name="T2" fmla="*/ 0 w 25"/>
                <a:gd name="T3" fmla="*/ 0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5" h="16">
                  <a:moveTo>
                    <a:pt x="25" y="16"/>
                  </a:moveTo>
                  <a:cubicBezTo>
                    <a:pt x="14" y="16"/>
                    <a:pt x="1" y="1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190">
              <a:extLst>
                <a:ext uri="{FF2B5EF4-FFF2-40B4-BE49-F238E27FC236}">
                  <a16:creationId xmlns:a16="http://schemas.microsoft.com/office/drawing/2014/main" id="{D8A7BA87-5850-42C0-B25B-7E795B7C9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" y="1607"/>
              <a:ext cx="98" cy="69"/>
            </a:xfrm>
            <a:custGeom>
              <a:avLst/>
              <a:gdLst>
                <a:gd name="T0" fmla="*/ 20 w 45"/>
                <a:gd name="T1" fmla="*/ 281 h 30"/>
                <a:gd name="T2" fmla="*/ 9 w 45"/>
                <a:gd name="T3" fmla="*/ 269 h 30"/>
                <a:gd name="T4" fmla="*/ 446 w 45"/>
                <a:gd name="T5" fmla="*/ 0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5" h="30">
                  <a:moveTo>
                    <a:pt x="2" y="23"/>
                  </a:moveTo>
                  <a:cubicBezTo>
                    <a:pt x="1" y="22"/>
                    <a:pt x="0" y="22"/>
                    <a:pt x="1" y="22"/>
                  </a:cubicBezTo>
                  <a:cubicBezTo>
                    <a:pt x="16" y="30"/>
                    <a:pt x="45" y="19"/>
                    <a:pt x="43" y="0"/>
                  </a:cubicBezTo>
                </a:path>
              </a:pathLst>
            </a:custGeom>
            <a:noFill/>
            <a:ln w="7938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191">
              <a:extLst>
                <a:ext uri="{FF2B5EF4-FFF2-40B4-BE49-F238E27FC236}">
                  <a16:creationId xmlns:a16="http://schemas.microsoft.com/office/drawing/2014/main" id="{F3CFEAC0-0756-4FED-9238-8A074C0BB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5" y="1626"/>
              <a:ext cx="56" cy="85"/>
            </a:xfrm>
            <a:custGeom>
              <a:avLst/>
              <a:gdLst>
                <a:gd name="T0" fmla="*/ 0 w 26"/>
                <a:gd name="T1" fmla="*/ 448 h 37"/>
                <a:gd name="T2" fmla="*/ 60 w 26"/>
                <a:gd name="T3" fmla="*/ 179 h 37"/>
                <a:gd name="T4" fmla="*/ 261 w 26"/>
                <a:gd name="T5" fmla="*/ 0 h 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37">
                  <a:moveTo>
                    <a:pt x="0" y="37"/>
                  </a:moveTo>
                  <a:cubicBezTo>
                    <a:pt x="2" y="29"/>
                    <a:pt x="2" y="22"/>
                    <a:pt x="6" y="15"/>
                  </a:cubicBezTo>
                  <a:cubicBezTo>
                    <a:pt x="11" y="7"/>
                    <a:pt x="18" y="4"/>
                    <a:pt x="26" y="0"/>
                  </a:cubicBezTo>
                </a:path>
              </a:pathLst>
            </a:custGeom>
            <a:noFill/>
            <a:ln w="7938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192">
              <a:extLst>
                <a:ext uri="{FF2B5EF4-FFF2-40B4-BE49-F238E27FC236}">
                  <a16:creationId xmlns:a16="http://schemas.microsoft.com/office/drawing/2014/main" id="{32736798-3AD0-4B62-991D-B32CE5049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7" y="1656"/>
              <a:ext cx="43" cy="104"/>
            </a:xfrm>
            <a:custGeom>
              <a:avLst/>
              <a:gdLst>
                <a:gd name="T0" fmla="*/ 0 w 20"/>
                <a:gd name="T1" fmla="*/ 0 h 45"/>
                <a:gd name="T2" fmla="*/ 80 w 20"/>
                <a:gd name="T3" fmla="*/ 555 h 4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0" h="45">
                  <a:moveTo>
                    <a:pt x="0" y="0"/>
                  </a:moveTo>
                  <a:cubicBezTo>
                    <a:pt x="15" y="10"/>
                    <a:pt x="20" y="31"/>
                    <a:pt x="8" y="45"/>
                  </a:cubicBezTo>
                </a:path>
              </a:pathLst>
            </a:custGeom>
            <a:noFill/>
            <a:ln w="7938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193">
              <a:extLst>
                <a:ext uri="{FF2B5EF4-FFF2-40B4-BE49-F238E27FC236}">
                  <a16:creationId xmlns:a16="http://schemas.microsoft.com/office/drawing/2014/main" id="{C510288F-378F-4125-8F34-3DD5666B6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" y="1884"/>
              <a:ext cx="66" cy="62"/>
            </a:xfrm>
            <a:custGeom>
              <a:avLst/>
              <a:gdLst>
                <a:gd name="T0" fmla="*/ 319 w 30"/>
                <a:gd name="T1" fmla="*/ 326 h 27"/>
                <a:gd name="T2" fmla="*/ 73 w 30"/>
                <a:gd name="T3" fmla="*/ 0 h 2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27">
                  <a:moveTo>
                    <a:pt x="30" y="27"/>
                  </a:moveTo>
                  <a:cubicBezTo>
                    <a:pt x="19" y="23"/>
                    <a:pt x="0" y="14"/>
                    <a:pt x="7" y="0"/>
                  </a:cubicBezTo>
                </a:path>
              </a:pathLst>
            </a:custGeom>
            <a:noFill/>
            <a:ln w="7938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194">
              <a:extLst>
                <a:ext uri="{FF2B5EF4-FFF2-40B4-BE49-F238E27FC236}">
                  <a16:creationId xmlns:a16="http://schemas.microsoft.com/office/drawing/2014/main" id="{7993C0B7-E31D-4A96-92DD-19046F899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7" y="1711"/>
              <a:ext cx="74" cy="91"/>
            </a:xfrm>
            <a:custGeom>
              <a:avLst/>
              <a:gdLst>
                <a:gd name="T0" fmla="*/ 0 w 34"/>
                <a:gd name="T1" fmla="*/ 86 h 39"/>
                <a:gd name="T2" fmla="*/ 246 w 34"/>
                <a:gd name="T3" fmla="*/ 495 h 3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39">
                  <a:moveTo>
                    <a:pt x="0" y="7"/>
                  </a:moveTo>
                  <a:cubicBezTo>
                    <a:pt x="15" y="0"/>
                    <a:pt x="34" y="28"/>
                    <a:pt x="24" y="39"/>
                  </a:cubicBezTo>
                </a:path>
              </a:pathLst>
            </a:custGeom>
            <a:noFill/>
            <a:ln w="7938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195">
              <a:extLst>
                <a:ext uri="{FF2B5EF4-FFF2-40B4-BE49-F238E27FC236}">
                  <a16:creationId xmlns:a16="http://schemas.microsoft.com/office/drawing/2014/main" id="{9711CF12-B33A-4AC1-A537-44334A522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7" y="1913"/>
              <a:ext cx="68" cy="35"/>
            </a:xfrm>
            <a:custGeom>
              <a:avLst/>
              <a:gdLst>
                <a:gd name="T0" fmla="*/ 327 w 31"/>
                <a:gd name="T1" fmla="*/ 12 h 15"/>
                <a:gd name="T2" fmla="*/ 149 w 31"/>
                <a:gd name="T3" fmla="*/ 12 h 15"/>
                <a:gd name="T4" fmla="*/ 0 w 31"/>
                <a:gd name="T5" fmla="*/ 191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" h="15">
                  <a:moveTo>
                    <a:pt x="31" y="1"/>
                  </a:moveTo>
                  <a:cubicBezTo>
                    <a:pt x="26" y="1"/>
                    <a:pt x="18" y="0"/>
                    <a:pt x="14" y="1"/>
                  </a:cubicBezTo>
                  <a:cubicBezTo>
                    <a:pt x="8" y="3"/>
                    <a:pt x="4" y="10"/>
                    <a:pt x="0" y="15"/>
                  </a:cubicBezTo>
                </a:path>
              </a:pathLst>
            </a:custGeom>
            <a:noFill/>
            <a:ln w="7938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196">
              <a:extLst>
                <a:ext uri="{FF2B5EF4-FFF2-40B4-BE49-F238E27FC236}">
                  <a16:creationId xmlns:a16="http://schemas.microsoft.com/office/drawing/2014/main" id="{2C41D8A8-A06A-4454-8AD3-6A2B86329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9" y="1540"/>
              <a:ext cx="78" cy="44"/>
            </a:xfrm>
            <a:custGeom>
              <a:avLst/>
              <a:gdLst>
                <a:gd name="T0" fmla="*/ 0 w 36"/>
                <a:gd name="T1" fmla="*/ 0 h 19"/>
                <a:gd name="T2" fmla="*/ 366 w 36"/>
                <a:gd name="T3" fmla="*/ 171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" h="19">
                  <a:moveTo>
                    <a:pt x="0" y="0"/>
                  </a:moveTo>
                  <a:cubicBezTo>
                    <a:pt x="3" y="15"/>
                    <a:pt x="24" y="19"/>
                    <a:pt x="36" y="14"/>
                  </a:cubicBezTo>
                </a:path>
              </a:pathLst>
            </a:custGeom>
            <a:noFill/>
            <a:ln w="7938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197">
              <a:extLst>
                <a:ext uri="{FF2B5EF4-FFF2-40B4-BE49-F238E27FC236}">
                  <a16:creationId xmlns:a16="http://schemas.microsoft.com/office/drawing/2014/main" id="{480B0EDF-5FD6-4DFD-BE11-3CD8293F7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3" y="1717"/>
              <a:ext cx="37" cy="34"/>
            </a:xfrm>
            <a:custGeom>
              <a:avLst/>
              <a:gdLst>
                <a:gd name="T0" fmla="*/ 0 w 17"/>
                <a:gd name="T1" fmla="*/ 165 h 15"/>
                <a:gd name="T2" fmla="*/ 176 w 17"/>
                <a:gd name="T3" fmla="*/ 0 h 1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15">
                  <a:moveTo>
                    <a:pt x="0" y="14"/>
                  </a:moveTo>
                  <a:cubicBezTo>
                    <a:pt x="8" y="15"/>
                    <a:pt x="16" y="8"/>
                    <a:pt x="17" y="0"/>
                  </a:cubicBezTo>
                </a:path>
              </a:pathLst>
            </a:custGeom>
            <a:noFill/>
            <a:ln w="7938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198">
              <a:extLst>
                <a:ext uri="{FF2B5EF4-FFF2-40B4-BE49-F238E27FC236}">
                  <a16:creationId xmlns:a16="http://schemas.microsoft.com/office/drawing/2014/main" id="{475D56CB-68D7-407B-9655-ECF0A7D3A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0" y="1575"/>
              <a:ext cx="54" cy="62"/>
            </a:xfrm>
            <a:custGeom>
              <a:avLst/>
              <a:gdLst>
                <a:gd name="T0" fmla="*/ 253 w 25"/>
                <a:gd name="T1" fmla="*/ 0 h 27"/>
                <a:gd name="T2" fmla="*/ 52 w 25"/>
                <a:gd name="T3" fmla="*/ 326 h 2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5" h="27">
                  <a:moveTo>
                    <a:pt x="25" y="0"/>
                  </a:moveTo>
                  <a:cubicBezTo>
                    <a:pt x="14" y="6"/>
                    <a:pt x="0" y="12"/>
                    <a:pt x="5" y="27"/>
                  </a:cubicBezTo>
                </a:path>
              </a:pathLst>
            </a:custGeom>
            <a:noFill/>
            <a:ln w="7938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99">
              <a:extLst>
                <a:ext uri="{FF2B5EF4-FFF2-40B4-BE49-F238E27FC236}">
                  <a16:creationId xmlns:a16="http://schemas.microsoft.com/office/drawing/2014/main" id="{D16FA44A-143B-4340-93E5-88AFE85EC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" y="1758"/>
              <a:ext cx="74" cy="77"/>
            </a:xfrm>
            <a:custGeom>
              <a:avLst/>
              <a:gdLst>
                <a:gd name="T0" fmla="*/ 0 w 34"/>
                <a:gd name="T1" fmla="*/ 28 h 33"/>
                <a:gd name="T2" fmla="*/ 226 w 34"/>
                <a:gd name="T3" fmla="*/ 420 h 3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33">
                  <a:moveTo>
                    <a:pt x="0" y="2"/>
                  </a:moveTo>
                  <a:cubicBezTo>
                    <a:pt x="10" y="0"/>
                    <a:pt x="34" y="23"/>
                    <a:pt x="22" y="33"/>
                  </a:cubicBezTo>
                </a:path>
              </a:pathLst>
            </a:custGeom>
            <a:noFill/>
            <a:ln w="7938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200">
              <a:extLst>
                <a:ext uri="{FF2B5EF4-FFF2-40B4-BE49-F238E27FC236}">
                  <a16:creationId xmlns:a16="http://schemas.microsoft.com/office/drawing/2014/main" id="{E1025740-B326-476D-8591-54F6CB222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7" y="1700"/>
              <a:ext cx="55" cy="37"/>
            </a:xfrm>
            <a:custGeom>
              <a:avLst/>
              <a:gdLst>
                <a:gd name="T0" fmla="*/ 0 w 25"/>
                <a:gd name="T1" fmla="*/ 102 h 16"/>
                <a:gd name="T2" fmla="*/ 266 w 25"/>
                <a:gd name="T3" fmla="*/ 86 h 16"/>
                <a:gd name="T4" fmla="*/ 9 w 25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16">
                  <a:moveTo>
                    <a:pt x="0" y="8"/>
                  </a:moveTo>
                  <a:cubicBezTo>
                    <a:pt x="4" y="8"/>
                    <a:pt x="25" y="16"/>
                    <a:pt x="25" y="7"/>
                  </a:cubicBezTo>
                  <a:cubicBezTo>
                    <a:pt x="25" y="0"/>
                    <a:pt x="6" y="0"/>
                    <a:pt x="1" y="0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201">
              <a:extLst>
                <a:ext uri="{FF2B5EF4-FFF2-40B4-BE49-F238E27FC236}">
                  <a16:creationId xmlns:a16="http://schemas.microsoft.com/office/drawing/2014/main" id="{719EDA66-C7D7-4C2A-98CB-B17DCEB33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" y="1616"/>
              <a:ext cx="37" cy="35"/>
            </a:xfrm>
            <a:custGeom>
              <a:avLst/>
              <a:gdLst>
                <a:gd name="T0" fmla="*/ 0 w 17"/>
                <a:gd name="T1" fmla="*/ 77 h 15"/>
                <a:gd name="T2" fmla="*/ 165 w 17"/>
                <a:gd name="T3" fmla="*/ 163 h 15"/>
                <a:gd name="T4" fmla="*/ 96 w 17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15">
                  <a:moveTo>
                    <a:pt x="0" y="6"/>
                  </a:moveTo>
                  <a:cubicBezTo>
                    <a:pt x="4" y="10"/>
                    <a:pt x="9" y="15"/>
                    <a:pt x="16" y="13"/>
                  </a:cubicBezTo>
                  <a:cubicBezTo>
                    <a:pt x="17" y="7"/>
                    <a:pt x="13" y="1"/>
                    <a:pt x="9" y="0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202">
              <a:extLst>
                <a:ext uri="{FF2B5EF4-FFF2-40B4-BE49-F238E27FC236}">
                  <a16:creationId xmlns:a16="http://schemas.microsoft.com/office/drawing/2014/main" id="{87B2BC48-E470-4EB2-9165-CF2AEC03C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" y="1640"/>
              <a:ext cx="19" cy="46"/>
            </a:xfrm>
            <a:custGeom>
              <a:avLst/>
              <a:gdLst>
                <a:gd name="T0" fmla="*/ 84 w 9"/>
                <a:gd name="T1" fmla="*/ 28 h 20"/>
                <a:gd name="T2" fmla="*/ 27 w 9"/>
                <a:gd name="T3" fmla="*/ 244 h 20"/>
                <a:gd name="T4" fmla="*/ 36 w 9"/>
                <a:gd name="T5" fmla="*/ 0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20">
                  <a:moveTo>
                    <a:pt x="9" y="2"/>
                  </a:moveTo>
                  <a:cubicBezTo>
                    <a:pt x="8" y="8"/>
                    <a:pt x="8" y="17"/>
                    <a:pt x="3" y="20"/>
                  </a:cubicBezTo>
                  <a:cubicBezTo>
                    <a:pt x="0" y="15"/>
                    <a:pt x="0" y="4"/>
                    <a:pt x="4" y="0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203">
              <a:extLst>
                <a:ext uri="{FF2B5EF4-FFF2-40B4-BE49-F238E27FC236}">
                  <a16:creationId xmlns:a16="http://schemas.microsoft.com/office/drawing/2014/main" id="{0F318C23-3984-4004-BA49-DF8CCB5FD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" y="1870"/>
              <a:ext cx="6" cy="39"/>
            </a:xfrm>
            <a:custGeom>
              <a:avLst/>
              <a:gdLst>
                <a:gd name="T0" fmla="*/ 24 w 3"/>
                <a:gd name="T1" fmla="*/ 0 h 17"/>
                <a:gd name="T2" fmla="*/ 0 w 3"/>
                <a:gd name="T3" fmla="*/ 204 h 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17">
                  <a:moveTo>
                    <a:pt x="3" y="0"/>
                  </a:moveTo>
                  <a:cubicBezTo>
                    <a:pt x="1" y="5"/>
                    <a:pt x="1" y="11"/>
                    <a:pt x="0" y="17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204">
              <a:extLst>
                <a:ext uri="{FF2B5EF4-FFF2-40B4-BE49-F238E27FC236}">
                  <a16:creationId xmlns:a16="http://schemas.microsoft.com/office/drawing/2014/main" id="{85EAD25E-6C46-4392-A7F3-4A646360D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9" y="1843"/>
              <a:ext cx="26" cy="24"/>
            </a:xfrm>
            <a:custGeom>
              <a:avLst/>
              <a:gdLst>
                <a:gd name="T0" fmla="*/ 0 w 12"/>
                <a:gd name="T1" fmla="*/ 0 h 10"/>
                <a:gd name="T2" fmla="*/ 121 w 12"/>
                <a:gd name="T3" fmla="*/ 139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10">
                  <a:moveTo>
                    <a:pt x="0" y="0"/>
                  </a:moveTo>
                  <a:cubicBezTo>
                    <a:pt x="5" y="2"/>
                    <a:pt x="9" y="6"/>
                    <a:pt x="12" y="10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205">
              <a:extLst>
                <a:ext uri="{FF2B5EF4-FFF2-40B4-BE49-F238E27FC236}">
                  <a16:creationId xmlns:a16="http://schemas.microsoft.com/office/drawing/2014/main" id="{2DF6B1F8-C1F4-4143-BB75-E16806518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7" y="1925"/>
              <a:ext cx="23" cy="5"/>
            </a:xfrm>
            <a:custGeom>
              <a:avLst/>
              <a:gdLst>
                <a:gd name="T0" fmla="*/ 0 w 11"/>
                <a:gd name="T1" fmla="*/ 33 h 2"/>
                <a:gd name="T2" fmla="*/ 100 w 11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2">
                  <a:moveTo>
                    <a:pt x="0" y="2"/>
                  </a:moveTo>
                  <a:cubicBezTo>
                    <a:pt x="3" y="1"/>
                    <a:pt x="7" y="0"/>
                    <a:pt x="11" y="0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206">
              <a:extLst>
                <a:ext uri="{FF2B5EF4-FFF2-40B4-BE49-F238E27FC236}">
                  <a16:creationId xmlns:a16="http://schemas.microsoft.com/office/drawing/2014/main" id="{99914C40-BBB0-4060-B754-60B7AAEE8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2" y="1904"/>
              <a:ext cx="20" cy="26"/>
            </a:xfrm>
            <a:custGeom>
              <a:avLst/>
              <a:gdLst>
                <a:gd name="T0" fmla="*/ 98 w 9"/>
                <a:gd name="T1" fmla="*/ 144 h 11"/>
                <a:gd name="T2" fmla="*/ 0 w 9"/>
                <a:gd name="T3" fmla="*/ 0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11">
                  <a:moveTo>
                    <a:pt x="9" y="11"/>
                  </a:moveTo>
                  <a:cubicBezTo>
                    <a:pt x="7" y="8"/>
                    <a:pt x="3" y="1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07">
              <a:extLst>
                <a:ext uri="{FF2B5EF4-FFF2-40B4-BE49-F238E27FC236}">
                  <a16:creationId xmlns:a16="http://schemas.microsoft.com/office/drawing/2014/main" id="{142EA6A7-4662-41AC-9F65-693B57A79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5" y="1969"/>
              <a:ext cx="26" cy="9"/>
            </a:xfrm>
            <a:custGeom>
              <a:avLst/>
              <a:gdLst>
                <a:gd name="T0" fmla="*/ 0 w 12"/>
                <a:gd name="T1" fmla="*/ 36 h 4"/>
                <a:gd name="T2" fmla="*/ 121 w 12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4">
                  <a:moveTo>
                    <a:pt x="0" y="3"/>
                  </a:moveTo>
                  <a:cubicBezTo>
                    <a:pt x="4" y="4"/>
                    <a:pt x="9" y="3"/>
                    <a:pt x="12" y="0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208">
              <a:extLst>
                <a:ext uri="{FF2B5EF4-FFF2-40B4-BE49-F238E27FC236}">
                  <a16:creationId xmlns:a16="http://schemas.microsoft.com/office/drawing/2014/main" id="{4D0FC1BF-EE4F-4C08-9461-4EF209E3F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7" y="1682"/>
              <a:ext cx="4" cy="29"/>
            </a:xfrm>
            <a:custGeom>
              <a:avLst/>
              <a:gdLst>
                <a:gd name="T0" fmla="*/ 0 w 2"/>
                <a:gd name="T1" fmla="*/ 9 h 13"/>
                <a:gd name="T2" fmla="*/ 16 w 2"/>
                <a:gd name="T3" fmla="*/ 9 h 13"/>
                <a:gd name="T4" fmla="*/ 8 w 2"/>
                <a:gd name="T5" fmla="*/ 145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3">
                  <a:moveTo>
                    <a:pt x="0" y="1"/>
                  </a:moveTo>
                  <a:cubicBezTo>
                    <a:pt x="1" y="0"/>
                    <a:pt x="1" y="0"/>
                    <a:pt x="2" y="1"/>
                  </a:cubicBezTo>
                  <a:cubicBezTo>
                    <a:pt x="1" y="5"/>
                    <a:pt x="1" y="9"/>
                    <a:pt x="1" y="13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209">
              <a:extLst>
                <a:ext uri="{FF2B5EF4-FFF2-40B4-BE49-F238E27FC236}">
                  <a16:creationId xmlns:a16="http://schemas.microsoft.com/office/drawing/2014/main" id="{094CDCCD-3CD3-40A8-A345-9A7BB32FE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" y="1718"/>
              <a:ext cx="44" cy="49"/>
            </a:xfrm>
            <a:custGeom>
              <a:avLst/>
              <a:gdLst>
                <a:gd name="T0" fmla="*/ 0 w 20"/>
                <a:gd name="T1" fmla="*/ 126 h 21"/>
                <a:gd name="T2" fmla="*/ 202 w 20"/>
                <a:gd name="T3" fmla="*/ 12 h 21"/>
                <a:gd name="T4" fmla="*/ 97 w 20"/>
                <a:gd name="T5" fmla="*/ 266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21">
                  <a:moveTo>
                    <a:pt x="0" y="10"/>
                  </a:moveTo>
                  <a:cubicBezTo>
                    <a:pt x="5" y="6"/>
                    <a:pt x="11" y="0"/>
                    <a:pt x="19" y="1"/>
                  </a:cubicBezTo>
                  <a:cubicBezTo>
                    <a:pt x="20" y="8"/>
                    <a:pt x="14" y="17"/>
                    <a:pt x="9" y="21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210">
              <a:extLst>
                <a:ext uri="{FF2B5EF4-FFF2-40B4-BE49-F238E27FC236}">
                  <a16:creationId xmlns:a16="http://schemas.microsoft.com/office/drawing/2014/main" id="{2A3BD603-405D-48CB-88D5-07650CCC2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9" y="1612"/>
              <a:ext cx="46" cy="53"/>
            </a:xfrm>
            <a:custGeom>
              <a:avLst/>
              <a:gdLst>
                <a:gd name="T0" fmla="*/ 0 w 21"/>
                <a:gd name="T1" fmla="*/ 111 h 23"/>
                <a:gd name="T2" fmla="*/ 177 w 21"/>
                <a:gd name="T3" fmla="*/ 233 h 23"/>
                <a:gd name="T4" fmla="*/ 96 w 21"/>
                <a:gd name="T5" fmla="*/ 0 h 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23">
                  <a:moveTo>
                    <a:pt x="0" y="9"/>
                  </a:moveTo>
                  <a:cubicBezTo>
                    <a:pt x="2" y="13"/>
                    <a:pt x="12" y="23"/>
                    <a:pt x="17" y="19"/>
                  </a:cubicBezTo>
                  <a:cubicBezTo>
                    <a:pt x="21" y="14"/>
                    <a:pt x="14" y="2"/>
                    <a:pt x="9" y="0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11">
              <a:extLst>
                <a:ext uri="{FF2B5EF4-FFF2-40B4-BE49-F238E27FC236}">
                  <a16:creationId xmlns:a16="http://schemas.microsoft.com/office/drawing/2014/main" id="{D1D6012C-C85B-4A8E-9776-1FC65B9F8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7" y="1558"/>
              <a:ext cx="11" cy="31"/>
            </a:xfrm>
            <a:custGeom>
              <a:avLst/>
              <a:gdLst>
                <a:gd name="T0" fmla="*/ 0 w 5"/>
                <a:gd name="T1" fmla="*/ 0 h 13"/>
                <a:gd name="T2" fmla="*/ 44 w 5"/>
                <a:gd name="T3" fmla="*/ 176 h 1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13">
                  <a:moveTo>
                    <a:pt x="0" y="0"/>
                  </a:moveTo>
                  <a:cubicBezTo>
                    <a:pt x="5" y="1"/>
                    <a:pt x="5" y="9"/>
                    <a:pt x="4" y="13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212">
              <a:extLst>
                <a:ext uri="{FF2B5EF4-FFF2-40B4-BE49-F238E27FC236}">
                  <a16:creationId xmlns:a16="http://schemas.microsoft.com/office/drawing/2014/main" id="{226AF631-A476-4A4C-AB13-CC5A1C77D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5" y="1584"/>
              <a:ext cx="17" cy="26"/>
            </a:xfrm>
            <a:custGeom>
              <a:avLst/>
              <a:gdLst>
                <a:gd name="T0" fmla="*/ 77 w 8"/>
                <a:gd name="T1" fmla="*/ 144 h 11"/>
                <a:gd name="T2" fmla="*/ 0 w 8"/>
                <a:gd name="T3" fmla="*/ 0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11">
                  <a:moveTo>
                    <a:pt x="8" y="11"/>
                  </a:moveTo>
                  <a:cubicBezTo>
                    <a:pt x="5" y="8"/>
                    <a:pt x="0" y="4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213">
              <a:extLst>
                <a:ext uri="{FF2B5EF4-FFF2-40B4-BE49-F238E27FC236}">
                  <a16:creationId xmlns:a16="http://schemas.microsoft.com/office/drawing/2014/main" id="{59A2D120-C901-4884-8FC2-AEA70D995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5" y="1547"/>
              <a:ext cx="30" cy="7"/>
            </a:xfrm>
            <a:custGeom>
              <a:avLst/>
              <a:gdLst>
                <a:gd name="T0" fmla="*/ 0 w 14"/>
                <a:gd name="T1" fmla="*/ 28 h 3"/>
                <a:gd name="T2" fmla="*/ 137 w 14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3">
                  <a:moveTo>
                    <a:pt x="0" y="2"/>
                  </a:moveTo>
                  <a:cubicBezTo>
                    <a:pt x="4" y="3"/>
                    <a:pt x="9" y="2"/>
                    <a:pt x="14" y="0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214">
              <a:extLst>
                <a:ext uri="{FF2B5EF4-FFF2-40B4-BE49-F238E27FC236}">
                  <a16:creationId xmlns:a16="http://schemas.microsoft.com/office/drawing/2014/main" id="{D4FC706F-27E3-48BF-B28A-C05A8FE98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7" y="1746"/>
              <a:ext cx="50" cy="58"/>
            </a:xfrm>
            <a:custGeom>
              <a:avLst/>
              <a:gdLst>
                <a:gd name="T0" fmla="*/ 0 w 23"/>
                <a:gd name="T1" fmla="*/ 162 h 25"/>
                <a:gd name="T2" fmla="*/ 193 w 23"/>
                <a:gd name="T3" fmla="*/ 74 h 25"/>
                <a:gd name="T4" fmla="*/ 80 w 23"/>
                <a:gd name="T5" fmla="*/ 313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25">
                  <a:moveTo>
                    <a:pt x="0" y="13"/>
                  </a:moveTo>
                  <a:cubicBezTo>
                    <a:pt x="4" y="10"/>
                    <a:pt x="15" y="0"/>
                    <a:pt x="19" y="6"/>
                  </a:cubicBezTo>
                  <a:cubicBezTo>
                    <a:pt x="23" y="12"/>
                    <a:pt x="12" y="22"/>
                    <a:pt x="8" y="25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15">
              <a:extLst>
                <a:ext uri="{FF2B5EF4-FFF2-40B4-BE49-F238E27FC236}">
                  <a16:creationId xmlns:a16="http://schemas.microsoft.com/office/drawing/2014/main" id="{40BB4F4E-F26A-46BD-B7AE-0A432F9C4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6" y="1700"/>
              <a:ext cx="22" cy="49"/>
            </a:xfrm>
            <a:custGeom>
              <a:avLst/>
              <a:gdLst>
                <a:gd name="T0" fmla="*/ 0 w 10"/>
                <a:gd name="T1" fmla="*/ 266 h 21"/>
                <a:gd name="T2" fmla="*/ 106 w 10"/>
                <a:gd name="T3" fmla="*/ 0 h 2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21">
                  <a:moveTo>
                    <a:pt x="0" y="21"/>
                  </a:moveTo>
                  <a:cubicBezTo>
                    <a:pt x="3" y="14"/>
                    <a:pt x="9" y="8"/>
                    <a:pt x="10" y="0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216">
              <a:extLst>
                <a:ext uri="{FF2B5EF4-FFF2-40B4-BE49-F238E27FC236}">
                  <a16:creationId xmlns:a16="http://schemas.microsoft.com/office/drawing/2014/main" id="{63194417-2313-4CB1-89E8-42FDEE73D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" y="1725"/>
              <a:ext cx="26" cy="68"/>
            </a:xfrm>
            <a:custGeom>
              <a:avLst/>
              <a:gdLst>
                <a:gd name="T0" fmla="*/ 80 w 12"/>
                <a:gd name="T1" fmla="*/ 0 h 29"/>
                <a:gd name="T2" fmla="*/ 0 w 12"/>
                <a:gd name="T3" fmla="*/ 373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29">
                  <a:moveTo>
                    <a:pt x="8" y="0"/>
                  </a:moveTo>
                  <a:cubicBezTo>
                    <a:pt x="12" y="13"/>
                    <a:pt x="5" y="18"/>
                    <a:pt x="0" y="29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217">
              <a:extLst>
                <a:ext uri="{FF2B5EF4-FFF2-40B4-BE49-F238E27FC236}">
                  <a16:creationId xmlns:a16="http://schemas.microsoft.com/office/drawing/2014/main" id="{60D9606B-1FE0-499B-BBB0-90F63D878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0" y="1906"/>
              <a:ext cx="83" cy="56"/>
            </a:xfrm>
            <a:custGeom>
              <a:avLst/>
              <a:gdLst>
                <a:gd name="T0" fmla="*/ 0 w 38"/>
                <a:gd name="T1" fmla="*/ 28 h 24"/>
                <a:gd name="T2" fmla="*/ 201 w 38"/>
                <a:gd name="T3" fmla="*/ 278 h 24"/>
                <a:gd name="T4" fmla="*/ 395 w 38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" h="24">
                  <a:moveTo>
                    <a:pt x="0" y="2"/>
                  </a:moveTo>
                  <a:cubicBezTo>
                    <a:pt x="4" y="2"/>
                    <a:pt x="9" y="24"/>
                    <a:pt x="19" y="22"/>
                  </a:cubicBezTo>
                  <a:cubicBezTo>
                    <a:pt x="23" y="21"/>
                    <a:pt x="35" y="4"/>
                    <a:pt x="38" y="0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218">
              <a:extLst>
                <a:ext uri="{FF2B5EF4-FFF2-40B4-BE49-F238E27FC236}">
                  <a16:creationId xmlns:a16="http://schemas.microsoft.com/office/drawing/2014/main" id="{5A41CBCD-7E12-4E8A-9437-ADEAFFE3F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" y="1895"/>
              <a:ext cx="24" cy="2"/>
            </a:xfrm>
            <a:custGeom>
              <a:avLst/>
              <a:gdLst>
                <a:gd name="T0" fmla="*/ 113 w 11"/>
                <a:gd name="T1" fmla="*/ 8 h 1"/>
                <a:gd name="T2" fmla="*/ 0 w 11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cubicBezTo>
                    <a:pt x="8" y="1"/>
                    <a:pt x="4" y="1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219">
              <a:extLst>
                <a:ext uri="{FF2B5EF4-FFF2-40B4-BE49-F238E27FC236}">
                  <a16:creationId xmlns:a16="http://schemas.microsoft.com/office/drawing/2014/main" id="{27AE615A-426B-4E4C-A134-0F52C985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" y="1710"/>
              <a:ext cx="68" cy="87"/>
            </a:xfrm>
            <a:custGeom>
              <a:avLst/>
              <a:gdLst>
                <a:gd name="T0" fmla="*/ 327 w 31"/>
                <a:gd name="T1" fmla="*/ 48 h 38"/>
                <a:gd name="T2" fmla="*/ 9 w 31"/>
                <a:gd name="T3" fmla="*/ 158 h 38"/>
                <a:gd name="T4" fmla="*/ 20 w 31"/>
                <a:gd name="T5" fmla="*/ 288 h 38"/>
                <a:gd name="T6" fmla="*/ 158 w 31"/>
                <a:gd name="T7" fmla="*/ 373 h 38"/>
                <a:gd name="T8" fmla="*/ 169 w 31"/>
                <a:gd name="T9" fmla="*/ 277 h 38"/>
                <a:gd name="T10" fmla="*/ 213 w 31"/>
                <a:gd name="T11" fmla="*/ 195 h 38"/>
                <a:gd name="T12" fmla="*/ 327 w 31"/>
                <a:gd name="T13" fmla="*/ 121 h 38"/>
                <a:gd name="T14" fmla="*/ 327 w 31"/>
                <a:gd name="T15" fmla="*/ 73 h 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1" h="38">
                  <a:moveTo>
                    <a:pt x="31" y="4"/>
                  </a:moveTo>
                  <a:cubicBezTo>
                    <a:pt x="20" y="2"/>
                    <a:pt x="7" y="0"/>
                    <a:pt x="1" y="13"/>
                  </a:cubicBezTo>
                  <a:cubicBezTo>
                    <a:pt x="0" y="17"/>
                    <a:pt x="0" y="20"/>
                    <a:pt x="2" y="24"/>
                  </a:cubicBezTo>
                  <a:cubicBezTo>
                    <a:pt x="4" y="28"/>
                    <a:pt x="11" y="38"/>
                    <a:pt x="15" y="31"/>
                  </a:cubicBezTo>
                  <a:cubicBezTo>
                    <a:pt x="17" y="29"/>
                    <a:pt x="16" y="26"/>
                    <a:pt x="16" y="23"/>
                  </a:cubicBezTo>
                  <a:cubicBezTo>
                    <a:pt x="17" y="20"/>
                    <a:pt x="19" y="18"/>
                    <a:pt x="20" y="16"/>
                  </a:cubicBezTo>
                  <a:cubicBezTo>
                    <a:pt x="23" y="13"/>
                    <a:pt x="27" y="11"/>
                    <a:pt x="31" y="10"/>
                  </a:cubicBezTo>
                  <a:cubicBezTo>
                    <a:pt x="31" y="9"/>
                    <a:pt x="31" y="7"/>
                    <a:pt x="31" y="6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220">
              <a:extLst>
                <a:ext uri="{FF2B5EF4-FFF2-40B4-BE49-F238E27FC236}">
                  <a16:creationId xmlns:a16="http://schemas.microsoft.com/office/drawing/2014/main" id="{189B40AC-0558-446A-A47D-D32FE23B5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9" y="1675"/>
              <a:ext cx="85" cy="97"/>
            </a:xfrm>
            <a:custGeom>
              <a:avLst/>
              <a:gdLst>
                <a:gd name="T0" fmla="*/ 105 w 39"/>
                <a:gd name="T1" fmla="*/ 12 h 42"/>
                <a:gd name="T2" fmla="*/ 257 w 39"/>
                <a:gd name="T3" fmla="*/ 28 h 42"/>
                <a:gd name="T4" fmla="*/ 342 w 39"/>
                <a:gd name="T5" fmla="*/ 37 h 42"/>
                <a:gd name="T6" fmla="*/ 351 w 39"/>
                <a:gd name="T7" fmla="*/ 358 h 42"/>
                <a:gd name="T8" fmla="*/ 229 w 39"/>
                <a:gd name="T9" fmla="*/ 245 h 42"/>
                <a:gd name="T10" fmla="*/ 113 w 39"/>
                <a:gd name="T11" fmla="*/ 256 h 42"/>
                <a:gd name="T12" fmla="*/ 52 w 39"/>
                <a:gd name="T13" fmla="*/ 74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42">
                  <a:moveTo>
                    <a:pt x="10" y="1"/>
                  </a:moveTo>
                  <a:cubicBezTo>
                    <a:pt x="16" y="1"/>
                    <a:pt x="19" y="4"/>
                    <a:pt x="25" y="2"/>
                  </a:cubicBezTo>
                  <a:cubicBezTo>
                    <a:pt x="29" y="1"/>
                    <a:pt x="30" y="0"/>
                    <a:pt x="33" y="3"/>
                  </a:cubicBezTo>
                  <a:cubicBezTo>
                    <a:pt x="39" y="10"/>
                    <a:pt x="38" y="22"/>
                    <a:pt x="34" y="29"/>
                  </a:cubicBezTo>
                  <a:cubicBezTo>
                    <a:pt x="25" y="42"/>
                    <a:pt x="26" y="23"/>
                    <a:pt x="22" y="20"/>
                  </a:cubicBezTo>
                  <a:cubicBezTo>
                    <a:pt x="20" y="18"/>
                    <a:pt x="14" y="21"/>
                    <a:pt x="11" y="21"/>
                  </a:cubicBezTo>
                  <a:cubicBezTo>
                    <a:pt x="6" y="20"/>
                    <a:pt x="0" y="10"/>
                    <a:pt x="5" y="6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221">
              <a:extLst>
                <a:ext uri="{FF2B5EF4-FFF2-40B4-BE49-F238E27FC236}">
                  <a16:creationId xmlns:a16="http://schemas.microsoft.com/office/drawing/2014/main" id="{455AA274-5861-43F5-BB82-D52C42559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" y="1837"/>
              <a:ext cx="50" cy="100"/>
            </a:xfrm>
            <a:custGeom>
              <a:avLst/>
              <a:gdLst>
                <a:gd name="T0" fmla="*/ 226 w 23"/>
                <a:gd name="T1" fmla="*/ 49 h 43"/>
                <a:gd name="T2" fmla="*/ 61 w 23"/>
                <a:gd name="T3" fmla="*/ 123 h 43"/>
                <a:gd name="T4" fmla="*/ 80 w 23"/>
                <a:gd name="T5" fmla="*/ 400 h 43"/>
                <a:gd name="T6" fmla="*/ 237 w 23"/>
                <a:gd name="T7" fmla="*/ 388 h 43"/>
                <a:gd name="T8" fmla="*/ 193 w 23"/>
                <a:gd name="T9" fmla="*/ 200 h 43"/>
                <a:gd name="T10" fmla="*/ 226 w 23"/>
                <a:gd name="T11" fmla="*/ 102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43">
                  <a:moveTo>
                    <a:pt x="22" y="4"/>
                  </a:moveTo>
                  <a:cubicBezTo>
                    <a:pt x="17" y="0"/>
                    <a:pt x="9" y="6"/>
                    <a:pt x="6" y="10"/>
                  </a:cubicBezTo>
                  <a:cubicBezTo>
                    <a:pt x="0" y="18"/>
                    <a:pt x="4" y="24"/>
                    <a:pt x="8" y="32"/>
                  </a:cubicBezTo>
                  <a:cubicBezTo>
                    <a:pt x="13" y="40"/>
                    <a:pt x="22" y="43"/>
                    <a:pt x="23" y="31"/>
                  </a:cubicBezTo>
                  <a:cubicBezTo>
                    <a:pt x="23" y="25"/>
                    <a:pt x="19" y="22"/>
                    <a:pt x="19" y="16"/>
                  </a:cubicBezTo>
                  <a:cubicBezTo>
                    <a:pt x="19" y="13"/>
                    <a:pt x="20" y="10"/>
                    <a:pt x="22" y="8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222">
              <a:extLst>
                <a:ext uri="{FF2B5EF4-FFF2-40B4-BE49-F238E27FC236}">
                  <a16:creationId xmlns:a16="http://schemas.microsoft.com/office/drawing/2014/main" id="{E765FC07-5D06-431F-BF23-05E1D5B13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" y="1884"/>
              <a:ext cx="58" cy="85"/>
            </a:xfrm>
            <a:custGeom>
              <a:avLst/>
              <a:gdLst>
                <a:gd name="T0" fmla="*/ 269 w 27"/>
                <a:gd name="T1" fmla="*/ 216 h 37"/>
                <a:gd name="T2" fmla="*/ 9 w 27"/>
                <a:gd name="T3" fmla="*/ 232 h 37"/>
                <a:gd name="T4" fmla="*/ 137 w 27"/>
                <a:gd name="T5" fmla="*/ 374 h 37"/>
                <a:gd name="T6" fmla="*/ 157 w 27"/>
                <a:gd name="T7" fmla="*/ 244 h 37"/>
                <a:gd name="T8" fmla="*/ 241 w 27"/>
                <a:gd name="T9" fmla="*/ 195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37">
                  <a:moveTo>
                    <a:pt x="27" y="18"/>
                  </a:moveTo>
                  <a:cubicBezTo>
                    <a:pt x="21" y="9"/>
                    <a:pt x="0" y="0"/>
                    <a:pt x="1" y="19"/>
                  </a:cubicBezTo>
                  <a:cubicBezTo>
                    <a:pt x="1" y="24"/>
                    <a:pt x="8" y="37"/>
                    <a:pt x="14" y="31"/>
                  </a:cubicBezTo>
                  <a:cubicBezTo>
                    <a:pt x="16" y="28"/>
                    <a:pt x="14" y="23"/>
                    <a:pt x="16" y="20"/>
                  </a:cubicBezTo>
                  <a:cubicBezTo>
                    <a:pt x="18" y="18"/>
                    <a:pt x="22" y="18"/>
                    <a:pt x="24" y="16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23">
              <a:extLst>
                <a:ext uri="{FF2B5EF4-FFF2-40B4-BE49-F238E27FC236}">
                  <a16:creationId xmlns:a16="http://schemas.microsoft.com/office/drawing/2014/main" id="{6A034631-E2B8-4E68-951C-39401C5E5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7" y="1732"/>
              <a:ext cx="74" cy="72"/>
            </a:xfrm>
            <a:custGeom>
              <a:avLst/>
              <a:gdLst>
                <a:gd name="T0" fmla="*/ 307 w 34"/>
                <a:gd name="T1" fmla="*/ 302 h 31"/>
                <a:gd name="T2" fmla="*/ 226 w 34"/>
                <a:gd name="T3" fmla="*/ 65 h 31"/>
                <a:gd name="T4" fmla="*/ 52 w 34"/>
                <a:gd name="T5" fmla="*/ 151 h 31"/>
                <a:gd name="T6" fmla="*/ 61 w 34"/>
                <a:gd name="T7" fmla="*/ 362 h 31"/>
                <a:gd name="T8" fmla="*/ 141 w 34"/>
                <a:gd name="T9" fmla="*/ 286 h 31"/>
                <a:gd name="T10" fmla="*/ 226 w 34"/>
                <a:gd name="T11" fmla="*/ 265 h 31"/>
                <a:gd name="T12" fmla="*/ 298 w 34"/>
                <a:gd name="T13" fmla="*/ 249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31">
                  <a:moveTo>
                    <a:pt x="30" y="24"/>
                  </a:moveTo>
                  <a:cubicBezTo>
                    <a:pt x="34" y="16"/>
                    <a:pt x="29" y="9"/>
                    <a:pt x="22" y="5"/>
                  </a:cubicBezTo>
                  <a:cubicBezTo>
                    <a:pt x="16" y="0"/>
                    <a:pt x="9" y="6"/>
                    <a:pt x="5" y="12"/>
                  </a:cubicBezTo>
                  <a:cubicBezTo>
                    <a:pt x="2" y="16"/>
                    <a:pt x="0" y="28"/>
                    <a:pt x="6" y="29"/>
                  </a:cubicBezTo>
                  <a:cubicBezTo>
                    <a:pt x="12" y="31"/>
                    <a:pt x="11" y="26"/>
                    <a:pt x="14" y="23"/>
                  </a:cubicBezTo>
                  <a:cubicBezTo>
                    <a:pt x="18" y="19"/>
                    <a:pt x="18" y="20"/>
                    <a:pt x="22" y="21"/>
                  </a:cubicBezTo>
                  <a:cubicBezTo>
                    <a:pt x="25" y="21"/>
                    <a:pt x="28" y="23"/>
                    <a:pt x="29" y="20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24">
              <a:extLst>
                <a:ext uri="{FF2B5EF4-FFF2-40B4-BE49-F238E27FC236}">
                  <a16:creationId xmlns:a16="http://schemas.microsoft.com/office/drawing/2014/main" id="{723D28E6-EF1D-4B32-846D-E070C4A2A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" y="1642"/>
              <a:ext cx="69" cy="111"/>
            </a:xfrm>
            <a:custGeom>
              <a:avLst/>
              <a:gdLst>
                <a:gd name="T0" fmla="*/ 190 w 32"/>
                <a:gd name="T1" fmla="*/ 37 h 48"/>
                <a:gd name="T2" fmla="*/ 9 w 32"/>
                <a:gd name="T3" fmla="*/ 310 h 48"/>
                <a:gd name="T4" fmla="*/ 190 w 32"/>
                <a:gd name="T5" fmla="*/ 481 h 48"/>
                <a:gd name="T6" fmla="*/ 201 w 32"/>
                <a:gd name="T7" fmla="*/ 301 h 48"/>
                <a:gd name="T8" fmla="*/ 278 w 32"/>
                <a:gd name="T9" fmla="*/ 208 h 48"/>
                <a:gd name="T10" fmla="*/ 201 w 32"/>
                <a:gd name="T11" fmla="*/ 3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48">
                  <a:moveTo>
                    <a:pt x="19" y="3"/>
                  </a:moveTo>
                  <a:cubicBezTo>
                    <a:pt x="6" y="0"/>
                    <a:pt x="0" y="15"/>
                    <a:pt x="1" y="25"/>
                  </a:cubicBezTo>
                  <a:cubicBezTo>
                    <a:pt x="2" y="32"/>
                    <a:pt x="10" y="48"/>
                    <a:pt x="19" y="39"/>
                  </a:cubicBezTo>
                  <a:cubicBezTo>
                    <a:pt x="22" y="35"/>
                    <a:pt x="19" y="29"/>
                    <a:pt x="20" y="24"/>
                  </a:cubicBezTo>
                  <a:cubicBezTo>
                    <a:pt x="21" y="20"/>
                    <a:pt x="25" y="20"/>
                    <a:pt x="28" y="17"/>
                  </a:cubicBezTo>
                  <a:cubicBezTo>
                    <a:pt x="32" y="10"/>
                    <a:pt x="27" y="2"/>
                    <a:pt x="20" y="3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5">
              <a:extLst>
                <a:ext uri="{FF2B5EF4-FFF2-40B4-BE49-F238E27FC236}">
                  <a16:creationId xmlns:a16="http://schemas.microsoft.com/office/drawing/2014/main" id="{00EA2EC6-031B-4A48-998F-15F820318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2" y="1591"/>
              <a:ext cx="74" cy="81"/>
            </a:xfrm>
            <a:custGeom>
              <a:avLst/>
              <a:gdLst>
                <a:gd name="T0" fmla="*/ 270 w 34"/>
                <a:gd name="T1" fmla="*/ 28 h 35"/>
                <a:gd name="T2" fmla="*/ 96 w 34"/>
                <a:gd name="T3" fmla="*/ 65 h 35"/>
                <a:gd name="T4" fmla="*/ 72 w 34"/>
                <a:gd name="T5" fmla="*/ 370 h 35"/>
                <a:gd name="T6" fmla="*/ 226 w 34"/>
                <a:gd name="T7" fmla="*/ 331 h 35"/>
                <a:gd name="T8" fmla="*/ 237 w 34"/>
                <a:gd name="T9" fmla="*/ 160 h 35"/>
                <a:gd name="T10" fmla="*/ 318 w 34"/>
                <a:gd name="T11" fmla="*/ 37 h 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35">
                  <a:moveTo>
                    <a:pt x="26" y="2"/>
                  </a:moveTo>
                  <a:cubicBezTo>
                    <a:pt x="20" y="0"/>
                    <a:pt x="14" y="1"/>
                    <a:pt x="9" y="5"/>
                  </a:cubicBezTo>
                  <a:cubicBezTo>
                    <a:pt x="4" y="11"/>
                    <a:pt x="0" y="24"/>
                    <a:pt x="7" y="30"/>
                  </a:cubicBezTo>
                  <a:cubicBezTo>
                    <a:pt x="13" y="35"/>
                    <a:pt x="20" y="34"/>
                    <a:pt x="22" y="27"/>
                  </a:cubicBezTo>
                  <a:cubicBezTo>
                    <a:pt x="23" y="22"/>
                    <a:pt x="21" y="17"/>
                    <a:pt x="23" y="13"/>
                  </a:cubicBezTo>
                  <a:cubicBezTo>
                    <a:pt x="26" y="9"/>
                    <a:pt x="34" y="9"/>
                    <a:pt x="31" y="3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26">
              <a:extLst>
                <a:ext uri="{FF2B5EF4-FFF2-40B4-BE49-F238E27FC236}">
                  <a16:creationId xmlns:a16="http://schemas.microsoft.com/office/drawing/2014/main" id="{65D2086D-17B7-444F-8913-51C3D46CE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7" y="1934"/>
              <a:ext cx="112" cy="72"/>
            </a:xfrm>
            <a:custGeom>
              <a:avLst/>
              <a:gdLst>
                <a:gd name="T0" fmla="*/ 540 w 51"/>
                <a:gd name="T1" fmla="*/ 151 h 31"/>
                <a:gd name="T2" fmla="*/ 231 w 51"/>
                <a:gd name="T3" fmla="*/ 12 h 31"/>
                <a:gd name="T4" fmla="*/ 33 w 51"/>
                <a:gd name="T5" fmla="*/ 179 h 31"/>
                <a:gd name="T6" fmla="*/ 275 w 51"/>
                <a:gd name="T7" fmla="*/ 249 h 31"/>
                <a:gd name="T8" fmla="*/ 507 w 51"/>
                <a:gd name="T9" fmla="*/ 188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31">
                  <a:moveTo>
                    <a:pt x="51" y="12"/>
                  </a:moveTo>
                  <a:cubicBezTo>
                    <a:pt x="45" y="8"/>
                    <a:pt x="29" y="2"/>
                    <a:pt x="22" y="1"/>
                  </a:cubicBezTo>
                  <a:cubicBezTo>
                    <a:pt x="14" y="0"/>
                    <a:pt x="5" y="5"/>
                    <a:pt x="3" y="14"/>
                  </a:cubicBezTo>
                  <a:cubicBezTo>
                    <a:pt x="0" y="31"/>
                    <a:pt x="20" y="20"/>
                    <a:pt x="26" y="20"/>
                  </a:cubicBezTo>
                  <a:cubicBezTo>
                    <a:pt x="32" y="19"/>
                    <a:pt x="47" y="26"/>
                    <a:pt x="48" y="15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27">
              <a:extLst>
                <a:ext uri="{FF2B5EF4-FFF2-40B4-BE49-F238E27FC236}">
                  <a16:creationId xmlns:a16="http://schemas.microsoft.com/office/drawing/2014/main" id="{5C35E0FE-9808-4DC0-B1BF-5349375C9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004"/>
              <a:ext cx="81" cy="47"/>
            </a:xfrm>
            <a:custGeom>
              <a:avLst/>
              <a:gdLst>
                <a:gd name="T0" fmla="*/ 254 w 37"/>
                <a:gd name="T1" fmla="*/ 249 h 20"/>
                <a:gd name="T2" fmla="*/ 335 w 37"/>
                <a:gd name="T3" fmla="*/ 78 h 20"/>
                <a:gd name="T4" fmla="*/ 105 w 37"/>
                <a:gd name="T5" fmla="*/ 28 h 20"/>
                <a:gd name="T6" fmla="*/ 116 w 37"/>
                <a:gd name="T7" fmla="*/ 209 h 20"/>
                <a:gd name="T8" fmla="*/ 282 w 37"/>
                <a:gd name="T9" fmla="*/ 249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20">
                  <a:moveTo>
                    <a:pt x="24" y="19"/>
                  </a:moveTo>
                  <a:cubicBezTo>
                    <a:pt x="31" y="18"/>
                    <a:pt x="37" y="12"/>
                    <a:pt x="32" y="6"/>
                  </a:cubicBezTo>
                  <a:cubicBezTo>
                    <a:pt x="29" y="1"/>
                    <a:pt x="15" y="0"/>
                    <a:pt x="10" y="2"/>
                  </a:cubicBezTo>
                  <a:cubicBezTo>
                    <a:pt x="0" y="4"/>
                    <a:pt x="4" y="13"/>
                    <a:pt x="11" y="16"/>
                  </a:cubicBezTo>
                  <a:cubicBezTo>
                    <a:pt x="15" y="18"/>
                    <a:pt x="22" y="20"/>
                    <a:pt x="27" y="19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28">
              <a:extLst>
                <a:ext uri="{FF2B5EF4-FFF2-40B4-BE49-F238E27FC236}">
                  <a16:creationId xmlns:a16="http://schemas.microsoft.com/office/drawing/2014/main" id="{3A91FDD5-F868-4587-BA1B-F6FF611B6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5" y="1990"/>
              <a:ext cx="44" cy="79"/>
            </a:xfrm>
            <a:custGeom>
              <a:avLst/>
              <a:gdLst>
                <a:gd name="T0" fmla="*/ 169 w 20"/>
                <a:gd name="T1" fmla="*/ 379 h 34"/>
                <a:gd name="T2" fmla="*/ 53 w 20"/>
                <a:gd name="T3" fmla="*/ 86 h 34"/>
                <a:gd name="T4" fmla="*/ 53 w 20"/>
                <a:gd name="T5" fmla="*/ 302 h 34"/>
                <a:gd name="T6" fmla="*/ 178 w 20"/>
                <a:gd name="T7" fmla="*/ 428 h 3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34">
                  <a:moveTo>
                    <a:pt x="16" y="30"/>
                  </a:moveTo>
                  <a:cubicBezTo>
                    <a:pt x="20" y="29"/>
                    <a:pt x="13" y="0"/>
                    <a:pt x="5" y="7"/>
                  </a:cubicBezTo>
                  <a:cubicBezTo>
                    <a:pt x="0" y="10"/>
                    <a:pt x="4" y="20"/>
                    <a:pt x="5" y="24"/>
                  </a:cubicBezTo>
                  <a:cubicBezTo>
                    <a:pt x="8" y="29"/>
                    <a:pt x="11" y="32"/>
                    <a:pt x="17" y="34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29">
              <a:extLst>
                <a:ext uri="{FF2B5EF4-FFF2-40B4-BE49-F238E27FC236}">
                  <a16:creationId xmlns:a16="http://schemas.microsoft.com/office/drawing/2014/main" id="{0F3BCDEE-4523-4261-87DC-64D107F79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" y="1981"/>
              <a:ext cx="52" cy="90"/>
            </a:xfrm>
            <a:custGeom>
              <a:avLst/>
              <a:gdLst>
                <a:gd name="T0" fmla="*/ 113 w 24"/>
                <a:gd name="T1" fmla="*/ 0 h 39"/>
                <a:gd name="T2" fmla="*/ 20 w 24"/>
                <a:gd name="T3" fmla="*/ 245 h 39"/>
                <a:gd name="T4" fmla="*/ 156 w 24"/>
                <a:gd name="T5" fmla="*/ 468 h 39"/>
                <a:gd name="T6" fmla="*/ 234 w 24"/>
                <a:gd name="T7" fmla="*/ 358 h 39"/>
                <a:gd name="T8" fmla="*/ 217 w 24"/>
                <a:gd name="T9" fmla="*/ 208 h 39"/>
                <a:gd name="T10" fmla="*/ 93 w 24"/>
                <a:gd name="T11" fmla="*/ 28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39">
                  <a:moveTo>
                    <a:pt x="11" y="0"/>
                  </a:moveTo>
                  <a:cubicBezTo>
                    <a:pt x="1" y="1"/>
                    <a:pt x="0" y="12"/>
                    <a:pt x="2" y="20"/>
                  </a:cubicBezTo>
                  <a:cubicBezTo>
                    <a:pt x="4" y="26"/>
                    <a:pt x="8" y="38"/>
                    <a:pt x="15" y="38"/>
                  </a:cubicBezTo>
                  <a:cubicBezTo>
                    <a:pt x="21" y="39"/>
                    <a:pt x="22" y="33"/>
                    <a:pt x="23" y="29"/>
                  </a:cubicBezTo>
                  <a:cubicBezTo>
                    <a:pt x="24" y="23"/>
                    <a:pt x="23" y="22"/>
                    <a:pt x="21" y="17"/>
                  </a:cubicBezTo>
                  <a:cubicBezTo>
                    <a:pt x="18" y="9"/>
                    <a:pt x="19" y="4"/>
                    <a:pt x="9" y="2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30">
              <a:extLst>
                <a:ext uri="{FF2B5EF4-FFF2-40B4-BE49-F238E27FC236}">
                  <a16:creationId xmlns:a16="http://schemas.microsoft.com/office/drawing/2014/main" id="{8C8AA58D-92D8-4D28-90C9-FD760596B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" y="1957"/>
              <a:ext cx="55" cy="77"/>
            </a:xfrm>
            <a:custGeom>
              <a:avLst/>
              <a:gdLst>
                <a:gd name="T0" fmla="*/ 106 w 25"/>
                <a:gd name="T1" fmla="*/ 86 h 33"/>
                <a:gd name="T2" fmla="*/ 169 w 25"/>
                <a:gd name="T3" fmla="*/ 240 h 33"/>
                <a:gd name="T4" fmla="*/ 233 w 25"/>
                <a:gd name="T5" fmla="*/ 37 h 33"/>
                <a:gd name="T6" fmla="*/ 88 w 25"/>
                <a:gd name="T7" fmla="*/ 77 h 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33">
                  <a:moveTo>
                    <a:pt x="10" y="7"/>
                  </a:moveTo>
                  <a:cubicBezTo>
                    <a:pt x="1" y="4"/>
                    <a:pt x="0" y="33"/>
                    <a:pt x="16" y="19"/>
                  </a:cubicBezTo>
                  <a:cubicBezTo>
                    <a:pt x="19" y="16"/>
                    <a:pt x="25" y="7"/>
                    <a:pt x="22" y="3"/>
                  </a:cubicBezTo>
                  <a:cubicBezTo>
                    <a:pt x="19" y="0"/>
                    <a:pt x="10" y="3"/>
                    <a:pt x="8" y="6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31">
              <a:extLst>
                <a:ext uri="{FF2B5EF4-FFF2-40B4-BE49-F238E27FC236}">
                  <a16:creationId xmlns:a16="http://schemas.microsoft.com/office/drawing/2014/main" id="{C7B6D079-317A-443D-8181-66779860B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6" y="1842"/>
              <a:ext cx="87" cy="71"/>
            </a:xfrm>
            <a:custGeom>
              <a:avLst/>
              <a:gdLst>
                <a:gd name="T0" fmla="*/ 9 w 40"/>
                <a:gd name="T1" fmla="*/ 94 h 31"/>
                <a:gd name="T2" fmla="*/ 237 w 40"/>
                <a:gd name="T3" fmla="*/ 314 h 31"/>
                <a:gd name="T4" fmla="*/ 394 w 40"/>
                <a:gd name="T5" fmla="*/ 110 h 31"/>
                <a:gd name="T6" fmla="*/ 298 w 40"/>
                <a:gd name="T7" fmla="*/ 73 h 31"/>
                <a:gd name="T8" fmla="*/ 174 w 40"/>
                <a:gd name="T9" fmla="*/ 85 h 31"/>
                <a:gd name="T10" fmla="*/ 80 w 40"/>
                <a:gd name="T11" fmla="*/ 0 h 31"/>
                <a:gd name="T12" fmla="*/ 0 w 40"/>
                <a:gd name="T13" fmla="*/ 11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" h="31">
                  <a:moveTo>
                    <a:pt x="1" y="8"/>
                  </a:moveTo>
                  <a:cubicBezTo>
                    <a:pt x="3" y="16"/>
                    <a:pt x="13" y="31"/>
                    <a:pt x="23" y="26"/>
                  </a:cubicBezTo>
                  <a:cubicBezTo>
                    <a:pt x="28" y="24"/>
                    <a:pt x="40" y="16"/>
                    <a:pt x="38" y="9"/>
                  </a:cubicBezTo>
                  <a:cubicBezTo>
                    <a:pt x="37" y="3"/>
                    <a:pt x="33" y="4"/>
                    <a:pt x="29" y="6"/>
                  </a:cubicBezTo>
                  <a:cubicBezTo>
                    <a:pt x="23" y="9"/>
                    <a:pt x="21" y="12"/>
                    <a:pt x="17" y="7"/>
                  </a:cubicBezTo>
                  <a:cubicBezTo>
                    <a:pt x="13" y="4"/>
                    <a:pt x="14" y="0"/>
                    <a:pt x="8" y="0"/>
                  </a:cubicBezTo>
                  <a:cubicBezTo>
                    <a:pt x="3" y="0"/>
                    <a:pt x="1" y="4"/>
                    <a:pt x="0" y="9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32">
              <a:extLst>
                <a:ext uri="{FF2B5EF4-FFF2-40B4-BE49-F238E27FC236}">
                  <a16:creationId xmlns:a16="http://schemas.microsoft.com/office/drawing/2014/main" id="{2B20BB8A-6D1A-4CB5-B22D-3EBBF74BE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" y="1749"/>
              <a:ext cx="72" cy="69"/>
            </a:xfrm>
            <a:custGeom>
              <a:avLst/>
              <a:gdLst>
                <a:gd name="T0" fmla="*/ 271 w 33"/>
                <a:gd name="T1" fmla="*/ 48 h 30"/>
                <a:gd name="T2" fmla="*/ 61 w 33"/>
                <a:gd name="T3" fmla="*/ 64 h 30"/>
                <a:gd name="T4" fmla="*/ 133 w 33"/>
                <a:gd name="T5" fmla="*/ 317 h 30"/>
                <a:gd name="T6" fmla="*/ 177 w 33"/>
                <a:gd name="T7" fmla="*/ 244 h 30"/>
                <a:gd name="T8" fmla="*/ 229 w 33"/>
                <a:gd name="T9" fmla="*/ 159 h 30"/>
                <a:gd name="T10" fmla="*/ 290 w 33"/>
                <a:gd name="T11" fmla="*/ 37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30">
                  <a:moveTo>
                    <a:pt x="26" y="4"/>
                  </a:moveTo>
                  <a:cubicBezTo>
                    <a:pt x="19" y="2"/>
                    <a:pt x="11" y="0"/>
                    <a:pt x="6" y="5"/>
                  </a:cubicBezTo>
                  <a:cubicBezTo>
                    <a:pt x="0" y="11"/>
                    <a:pt x="2" y="30"/>
                    <a:pt x="13" y="26"/>
                  </a:cubicBezTo>
                  <a:cubicBezTo>
                    <a:pt x="16" y="25"/>
                    <a:pt x="16" y="23"/>
                    <a:pt x="17" y="20"/>
                  </a:cubicBezTo>
                  <a:cubicBezTo>
                    <a:pt x="18" y="15"/>
                    <a:pt x="18" y="15"/>
                    <a:pt x="22" y="13"/>
                  </a:cubicBezTo>
                  <a:cubicBezTo>
                    <a:pt x="25" y="12"/>
                    <a:pt x="33" y="6"/>
                    <a:pt x="28" y="3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233">
              <a:extLst>
                <a:ext uri="{FF2B5EF4-FFF2-40B4-BE49-F238E27FC236}">
                  <a16:creationId xmlns:a16="http://schemas.microsoft.com/office/drawing/2014/main" id="{F897E039-EF28-4E42-AD12-8C728B300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" y="1760"/>
              <a:ext cx="84" cy="86"/>
            </a:xfrm>
            <a:custGeom>
              <a:avLst/>
              <a:gdLst>
                <a:gd name="T0" fmla="*/ 80 w 39"/>
                <a:gd name="T1" fmla="*/ 428 h 37"/>
                <a:gd name="T2" fmla="*/ 19 w 39"/>
                <a:gd name="T3" fmla="*/ 123 h 37"/>
                <a:gd name="T4" fmla="*/ 310 w 39"/>
                <a:gd name="T5" fmla="*/ 49 h 37"/>
                <a:gd name="T6" fmla="*/ 381 w 39"/>
                <a:gd name="T7" fmla="*/ 179 h 37"/>
                <a:gd name="T8" fmla="*/ 302 w 39"/>
                <a:gd name="T9" fmla="*/ 277 h 37"/>
                <a:gd name="T10" fmla="*/ 218 w 39"/>
                <a:gd name="T11" fmla="*/ 437 h 37"/>
                <a:gd name="T12" fmla="*/ 121 w 39"/>
                <a:gd name="T13" fmla="*/ 437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37">
                  <a:moveTo>
                    <a:pt x="8" y="34"/>
                  </a:moveTo>
                  <a:cubicBezTo>
                    <a:pt x="1" y="31"/>
                    <a:pt x="0" y="16"/>
                    <a:pt x="2" y="10"/>
                  </a:cubicBezTo>
                  <a:cubicBezTo>
                    <a:pt x="6" y="0"/>
                    <a:pt x="23" y="0"/>
                    <a:pt x="31" y="4"/>
                  </a:cubicBezTo>
                  <a:cubicBezTo>
                    <a:pt x="35" y="6"/>
                    <a:pt x="39" y="10"/>
                    <a:pt x="38" y="14"/>
                  </a:cubicBezTo>
                  <a:cubicBezTo>
                    <a:pt x="36" y="17"/>
                    <a:pt x="32" y="19"/>
                    <a:pt x="30" y="22"/>
                  </a:cubicBezTo>
                  <a:cubicBezTo>
                    <a:pt x="27" y="27"/>
                    <a:pt x="28" y="32"/>
                    <a:pt x="22" y="35"/>
                  </a:cubicBezTo>
                  <a:cubicBezTo>
                    <a:pt x="19" y="37"/>
                    <a:pt x="15" y="36"/>
                    <a:pt x="12" y="35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234">
              <a:extLst>
                <a:ext uri="{FF2B5EF4-FFF2-40B4-BE49-F238E27FC236}">
                  <a16:creationId xmlns:a16="http://schemas.microsoft.com/office/drawing/2014/main" id="{B92349B2-2D62-4B0F-A859-A6AC63C86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5" y="1809"/>
              <a:ext cx="87" cy="121"/>
            </a:xfrm>
            <a:custGeom>
              <a:avLst/>
              <a:gdLst>
                <a:gd name="T0" fmla="*/ 217 w 40"/>
                <a:gd name="T1" fmla="*/ 617 h 52"/>
                <a:gd name="T2" fmla="*/ 72 w 40"/>
                <a:gd name="T3" fmla="*/ 503 h 52"/>
                <a:gd name="T4" fmla="*/ 33 w 40"/>
                <a:gd name="T5" fmla="*/ 237 h 52"/>
                <a:gd name="T6" fmla="*/ 359 w 40"/>
                <a:gd name="T7" fmla="*/ 142 h 52"/>
                <a:gd name="T8" fmla="*/ 394 w 40"/>
                <a:gd name="T9" fmla="*/ 293 h 52"/>
                <a:gd name="T10" fmla="*/ 298 w 40"/>
                <a:gd name="T11" fmla="*/ 379 h 52"/>
                <a:gd name="T12" fmla="*/ 254 w 40"/>
                <a:gd name="T13" fmla="*/ 514 h 52"/>
                <a:gd name="T14" fmla="*/ 217 w 40"/>
                <a:gd name="T15" fmla="*/ 591 h 5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52">
                  <a:moveTo>
                    <a:pt x="21" y="49"/>
                  </a:moveTo>
                  <a:cubicBezTo>
                    <a:pt x="18" y="52"/>
                    <a:pt x="9" y="43"/>
                    <a:pt x="7" y="40"/>
                  </a:cubicBezTo>
                  <a:cubicBezTo>
                    <a:pt x="3" y="34"/>
                    <a:pt x="0" y="26"/>
                    <a:pt x="3" y="19"/>
                  </a:cubicBezTo>
                  <a:cubicBezTo>
                    <a:pt x="7" y="6"/>
                    <a:pt x="25" y="0"/>
                    <a:pt x="35" y="11"/>
                  </a:cubicBezTo>
                  <a:cubicBezTo>
                    <a:pt x="37" y="14"/>
                    <a:pt x="40" y="19"/>
                    <a:pt x="38" y="23"/>
                  </a:cubicBezTo>
                  <a:cubicBezTo>
                    <a:pt x="37" y="28"/>
                    <a:pt x="32" y="27"/>
                    <a:pt x="29" y="30"/>
                  </a:cubicBezTo>
                  <a:cubicBezTo>
                    <a:pt x="25" y="33"/>
                    <a:pt x="25" y="36"/>
                    <a:pt x="25" y="41"/>
                  </a:cubicBezTo>
                  <a:cubicBezTo>
                    <a:pt x="25" y="44"/>
                    <a:pt x="25" y="48"/>
                    <a:pt x="21" y="47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235">
              <a:extLst>
                <a:ext uri="{FF2B5EF4-FFF2-40B4-BE49-F238E27FC236}">
                  <a16:creationId xmlns:a16="http://schemas.microsoft.com/office/drawing/2014/main" id="{A00DCCB4-D4D6-4E7E-AFA5-94D53AD1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6" y="1786"/>
              <a:ext cx="100" cy="71"/>
            </a:xfrm>
            <a:custGeom>
              <a:avLst/>
              <a:gdLst>
                <a:gd name="T0" fmla="*/ 439 w 46"/>
                <a:gd name="T1" fmla="*/ 252 h 31"/>
                <a:gd name="T2" fmla="*/ 80 w 46"/>
                <a:gd name="T3" fmla="*/ 289 h 31"/>
                <a:gd name="T4" fmla="*/ 165 w 46"/>
                <a:gd name="T5" fmla="*/ 362 h 31"/>
                <a:gd name="T6" fmla="*/ 254 w 46"/>
                <a:gd name="T7" fmla="*/ 263 h 31"/>
                <a:gd name="T8" fmla="*/ 420 w 46"/>
                <a:gd name="T9" fmla="*/ 24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31">
                  <a:moveTo>
                    <a:pt x="43" y="21"/>
                  </a:moveTo>
                  <a:cubicBezTo>
                    <a:pt x="46" y="2"/>
                    <a:pt x="0" y="0"/>
                    <a:pt x="8" y="24"/>
                  </a:cubicBezTo>
                  <a:cubicBezTo>
                    <a:pt x="9" y="27"/>
                    <a:pt x="12" y="31"/>
                    <a:pt x="16" y="30"/>
                  </a:cubicBezTo>
                  <a:cubicBezTo>
                    <a:pt x="20" y="30"/>
                    <a:pt x="21" y="24"/>
                    <a:pt x="25" y="22"/>
                  </a:cubicBezTo>
                  <a:cubicBezTo>
                    <a:pt x="31" y="20"/>
                    <a:pt x="40" y="31"/>
                    <a:pt x="41" y="20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Freeform 236">
              <a:extLst>
                <a:ext uri="{FF2B5EF4-FFF2-40B4-BE49-F238E27FC236}">
                  <a16:creationId xmlns:a16="http://schemas.microsoft.com/office/drawing/2014/main" id="{3CF41B92-B2F4-48A4-9497-1BEEC255F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" y="1642"/>
              <a:ext cx="90" cy="104"/>
            </a:xfrm>
            <a:custGeom>
              <a:avLst/>
              <a:gdLst>
                <a:gd name="T0" fmla="*/ 400 w 41"/>
                <a:gd name="T1" fmla="*/ 97 h 45"/>
                <a:gd name="T2" fmla="*/ 125 w 41"/>
                <a:gd name="T3" fmla="*/ 28 h 45"/>
                <a:gd name="T4" fmla="*/ 105 w 41"/>
                <a:gd name="T5" fmla="*/ 423 h 45"/>
                <a:gd name="T6" fmla="*/ 274 w 41"/>
                <a:gd name="T7" fmla="*/ 245 h 45"/>
                <a:gd name="T8" fmla="*/ 391 w 41"/>
                <a:gd name="T9" fmla="*/ 113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45">
                  <a:moveTo>
                    <a:pt x="38" y="8"/>
                  </a:moveTo>
                  <a:cubicBezTo>
                    <a:pt x="31" y="1"/>
                    <a:pt x="21" y="0"/>
                    <a:pt x="12" y="2"/>
                  </a:cubicBezTo>
                  <a:cubicBezTo>
                    <a:pt x="0" y="5"/>
                    <a:pt x="1" y="27"/>
                    <a:pt x="10" y="34"/>
                  </a:cubicBezTo>
                  <a:cubicBezTo>
                    <a:pt x="24" y="45"/>
                    <a:pt x="21" y="25"/>
                    <a:pt x="26" y="20"/>
                  </a:cubicBezTo>
                  <a:cubicBezTo>
                    <a:pt x="30" y="17"/>
                    <a:pt x="41" y="16"/>
                    <a:pt x="37" y="9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37">
              <a:extLst>
                <a:ext uri="{FF2B5EF4-FFF2-40B4-BE49-F238E27FC236}">
                  <a16:creationId xmlns:a16="http://schemas.microsoft.com/office/drawing/2014/main" id="{8FD55C9C-D5EF-49E9-A8F6-4AFA34E96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1658"/>
              <a:ext cx="83" cy="151"/>
            </a:xfrm>
            <a:custGeom>
              <a:avLst/>
              <a:gdLst>
                <a:gd name="T0" fmla="*/ 105 w 38"/>
                <a:gd name="T1" fmla="*/ 804 h 65"/>
                <a:gd name="T2" fmla="*/ 177 w 38"/>
                <a:gd name="T3" fmla="*/ 539 h 65"/>
                <a:gd name="T4" fmla="*/ 387 w 38"/>
                <a:gd name="T5" fmla="*/ 465 h 65"/>
                <a:gd name="T6" fmla="*/ 395 w 38"/>
                <a:gd name="T7" fmla="*/ 65 h 65"/>
                <a:gd name="T8" fmla="*/ 315 w 38"/>
                <a:gd name="T9" fmla="*/ 0 h 65"/>
                <a:gd name="T10" fmla="*/ 249 w 38"/>
                <a:gd name="T11" fmla="*/ 102 h 65"/>
                <a:gd name="T12" fmla="*/ 177 w 38"/>
                <a:gd name="T13" fmla="*/ 362 h 65"/>
                <a:gd name="T14" fmla="*/ 61 w 38"/>
                <a:gd name="T15" fmla="*/ 625 h 65"/>
                <a:gd name="T16" fmla="*/ 0 w 38"/>
                <a:gd name="T17" fmla="*/ 713 h 65"/>
                <a:gd name="T18" fmla="*/ 81 w 38"/>
                <a:gd name="T19" fmla="*/ 815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65">
                  <a:moveTo>
                    <a:pt x="10" y="64"/>
                  </a:moveTo>
                  <a:cubicBezTo>
                    <a:pt x="10" y="56"/>
                    <a:pt x="11" y="48"/>
                    <a:pt x="17" y="43"/>
                  </a:cubicBezTo>
                  <a:cubicBezTo>
                    <a:pt x="22" y="38"/>
                    <a:pt x="30" y="35"/>
                    <a:pt x="37" y="37"/>
                  </a:cubicBezTo>
                  <a:cubicBezTo>
                    <a:pt x="23" y="31"/>
                    <a:pt x="26" y="11"/>
                    <a:pt x="38" y="5"/>
                  </a:cubicBezTo>
                  <a:cubicBezTo>
                    <a:pt x="36" y="3"/>
                    <a:pt x="32" y="0"/>
                    <a:pt x="30" y="0"/>
                  </a:cubicBezTo>
                  <a:cubicBezTo>
                    <a:pt x="26" y="1"/>
                    <a:pt x="25" y="6"/>
                    <a:pt x="24" y="8"/>
                  </a:cubicBezTo>
                  <a:cubicBezTo>
                    <a:pt x="21" y="15"/>
                    <a:pt x="20" y="22"/>
                    <a:pt x="17" y="29"/>
                  </a:cubicBezTo>
                  <a:cubicBezTo>
                    <a:pt x="13" y="36"/>
                    <a:pt x="10" y="43"/>
                    <a:pt x="6" y="50"/>
                  </a:cubicBezTo>
                  <a:cubicBezTo>
                    <a:pt x="4" y="52"/>
                    <a:pt x="0" y="55"/>
                    <a:pt x="0" y="57"/>
                  </a:cubicBezTo>
                  <a:cubicBezTo>
                    <a:pt x="0" y="60"/>
                    <a:pt x="6" y="64"/>
                    <a:pt x="8" y="65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238">
              <a:extLst>
                <a:ext uri="{FF2B5EF4-FFF2-40B4-BE49-F238E27FC236}">
                  <a16:creationId xmlns:a16="http://schemas.microsoft.com/office/drawing/2014/main" id="{5CA43AD5-1908-4097-BBEF-737D2F11D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" y="1533"/>
              <a:ext cx="223" cy="174"/>
            </a:xfrm>
            <a:custGeom>
              <a:avLst/>
              <a:gdLst>
                <a:gd name="T0" fmla="*/ 0 w 103"/>
                <a:gd name="T1" fmla="*/ 0 h 75"/>
                <a:gd name="T2" fmla="*/ 89 w 103"/>
                <a:gd name="T3" fmla="*/ 188 h 75"/>
                <a:gd name="T4" fmla="*/ 294 w 103"/>
                <a:gd name="T5" fmla="*/ 209 h 75"/>
                <a:gd name="T6" fmla="*/ 394 w 103"/>
                <a:gd name="T7" fmla="*/ 464 h 75"/>
                <a:gd name="T8" fmla="*/ 760 w 103"/>
                <a:gd name="T9" fmla="*/ 824 h 75"/>
                <a:gd name="T10" fmla="*/ 933 w 103"/>
                <a:gd name="T11" fmla="*/ 851 h 75"/>
                <a:gd name="T12" fmla="*/ 1018 w 103"/>
                <a:gd name="T13" fmla="*/ 937 h 75"/>
                <a:gd name="T14" fmla="*/ 834 w 103"/>
                <a:gd name="T15" fmla="*/ 575 h 75"/>
                <a:gd name="T16" fmla="*/ 680 w 103"/>
                <a:gd name="T17" fmla="*/ 360 h 75"/>
                <a:gd name="T18" fmla="*/ 548 w 103"/>
                <a:gd name="T19" fmla="*/ 248 h 75"/>
                <a:gd name="T20" fmla="*/ 69 w 103"/>
                <a:gd name="T21" fmla="*/ 12 h 75"/>
                <a:gd name="T22" fmla="*/ 28 w 103"/>
                <a:gd name="T23" fmla="*/ 12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3" h="75">
                  <a:moveTo>
                    <a:pt x="0" y="0"/>
                  </a:moveTo>
                  <a:cubicBezTo>
                    <a:pt x="8" y="2"/>
                    <a:pt x="11" y="7"/>
                    <a:pt x="9" y="15"/>
                  </a:cubicBezTo>
                  <a:cubicBezTo>
                    <a:pt x="15" y="12"/>
                    <a:pt x="23" y="13"/>
                    <a:pt x="29" y="17"/>
                  </a:cubicBezTo>
                  <a:cubicBezTo>
                    <a:pt x="36" y="22"/>
                    <a:pt x="38" y="29"/>
                    <a:pt x="39" y="37"/>
                  </a:cubicBezTo>
                  <a:cubicBezTo>
                    <a:pt x="58" y="36"/>
                    <a:pt x="73" y="47"/>
                    <a:pt x="75" y="66"/>
                  </a:cubicBezTo>
                  <a:cubicBezTo>
                    <a:pt x="79" y="62"/>
                    <a:pt x="87" y="65"/>
                    <a:pt x="92" y="68"/>
                  </a:cubicBezTo>
                  <a:cubicBezTo>
                    <a:pt x="95" y="70"/>
                    <a:pt x="97" y="75"/>
                    <a:pt x="100" y="75"/>
                  </a:cubicBezTo>
                  <a:cubicBezTo>
                    <a:pt x="103" y="67"/>
                    <a:pt x="86" y="52"/>
                    <a:pt x="82" y="46"/>
                  </a:cubicBezTo>
                  <a:cubicBezTo>
                    <a:pt x="77" y="40"/>
                    <a:pt x="73" y="34"/>
                    <a:pt x="67" y="29"/>
                  </a:cubicBezTo>
                  <a:cubicBezTo>
                    <a:pt x="63" y="26"/>
                    <a:pt x="58" y="23"/>
                    <a:pt x="54" y="20"/>
                  </a:cubicBezTo>
                  <a:cubicBezTo>
                    <a:pt x="40" y="10"/>
                    <a:pt x="23" y="5"/>
                    <a:pt x="7" y="1"/>
                  </a:cubicBezTo>
                  <a:cubicBezTo>
                    <a:pt x="5" y="1"/>
                    <a:pt x="4" y="1"/>
                    <a:pt x="3" y="1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239">
              <a:extLst>
                <a:ext uri="{FF2B5EF4-FFF2-40B4-BE49-F238E27FC236}">
                  <a16:creationId xmlns:a16="http://schemas.microsoft.com/office/drawing/2014/main" id="{50E7B0F5-3B88-4A12-B109-912B885EE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" y="1526"/>
              <a:ext cx="211" cy="128"/>
            </a:xfrm>
            <a:custGeom>
              <a:avLst/>
              <a:gdLst>
                <a:gd name="T0" fmla="*/ 44 w 97"/>
                <a:gd name="T1" fmla="*/ 694 h 55"/>
                <a:gd name="T2" fmla="*/ 174 w 97"/>
                <a:gd name="T3" fmla="*/ 493 h 55"/>
                <a:gd name="T4" fmla="*/ 289 w 97"/>
                <a:gd name="T5" fmla="*/ 379 h 55"/>
                <a:gd name="T6" fmla="*/ 474 w 97"/>
                <a:gd name="T7" fmla="*/ 400 h 55"/>
                <a:gd name="T8" fmla="*/ 744 w 97"/>
                <a:gd name="T9" fmla="*/ 163 h 55"/>
                <a:gd name="T10" fmla="*/ 998 w 97"/>
                <a:gd name="T11" fmla="*/ 293 h 55"/>
                <a:gd name="T12" fmla="*/ 927 w 97"/>
                <a:gd name="T13" fmla="*/ 179 h 55"/>
                <a:gd name="T14" fmla="*/ 857 w 97"/>
                <a:gd name="T15" fmla="*/ 65 h 55"/>
                <a:gd name="T16" fmla="*/ 555 w 97"/>
                <a:gd name="T17" fmla="*/ 126 h 55"/>
                <a:gd name="T18" fmla="*/ 342 w 97"/>
                <a:gd name="T19" fmla="*/ 265 h 55"/>
                <a:gd name="T20" fmla="*/ 226 w 97"/>
                <a:gd name="T21" fmla="*/ 428 h 55"/>
                <a:gd name="T22" fmla="*/ 113 w 97"/>
                <a:gd name="T23" fmla="*/ 514 h 55"/>
                <a:gd name="T24" fmla="*/ 0 w 97"/>
                <a:gd name="T25" fmla="*/ 682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7" h="55">
                  <a:moveTo>
                    <a:pt x="4" y="55"/>
                  </a:moveTo>
                  <a:cubicBezTo>
                    <a:pt x="3" y="49"/>
                    <a:pt x="14" y="43"/>
                    <a:pt x="17" y="39"/>
                  </a:cubicBezTo>
                  <a:cubicBezTo>
                    <a:pt x="21" y="36"/>
                    <a:pt x="24" y="32"/>
                    <a:pt x="28" y="30"/>
                  </a:cubicBezTo>
                  <a:cubicBezTo>
                    <a:pt x="35" y="26"/>
                    <a:pt x="42" y="25"/>
                    <a:pt x="46" y="32"/>
                  </a:cubicBezTo>
                  <a:cubicBezTo>
                    <a:pt x="44" y="20"/>
                    <a:pt x="63" y="13"/>
                    <a:pt x="72" y="13"/>
                  </a:cubicBezTo>
                  <a:cubicBezTo>
                    <a:pt x="82" y="13"/>
                    <a:pt x="90" y="17"/>
                    <a:pt x="97" y="23"/>
                  </a:cubicBezTo>
                  <a:cubicBezTo>
                    <a:pt x="95" y="19"/>
                    <a:pt x="92" y="17"/>
                    <a:pt x="90" y="14"/>
                  </a:cubicBezTo>
                  <a:cubicBezTo>
                    <a:pt x="87" y="11"/>
                    <a:pt x="86" y="7"/>
                    <a:pt x="83" y="5"/>
                  </a:cubicBezTo>
                  <a:cubicBezTo>
                    <a:pt x="75" y="0"/>
                    <a:pt x="61" y="7"/>
                    <a:pt x="54" y="10"/>
                  </a:cubicBezTo>
                  <a:cubicBezTo>
                    <a:pt x="47" y="13"/>
                    <a:pt x="40" y="16"/>
                    <a:pt x="33" y="21"/>
                  </a:cubicBezTo>
                  <a:cubicBezTo>
                    <a:pt x="29" y="24"/>
                    <a:pt x="26" y="30"/>
                    <a:pt x="22" y="34"/>
                  </a:cubicBezTo>
                  <a:cubicBezTo>
                    <a:pt x="18" y="36"/>
                    <a:pt x="15" y="39"/>
                    <a:pt x="11" y="41"/>
                  </a:cubicBezTo>
                  <a:cubicBezTo>
                    <a:pt x="7" y="45"/>
                    <a:pt x="1" y="48"/>
                    <a:pt x="0" y="54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240">
              <a:extLst>
                <a:ext uri="{FF2B5EF4-FFF2-40B4-BE49-F238E27FC236}">
                  <a16:creationId xmlns:a16="http://schemas.microsoft.com/office/drawing/2014/main" id="{B8783ADD-0B59-4BF2-9AF6-97EA3C1A5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4" y="1707"/>
              <a:ext cx="54" cy="100"/>
            </a:xfrm>
            <a:custGeom>
              <a:avLst/>
              <a:gdLst>
                <a:gd name="T0" fmla="*/ 181 w 25"/>
                <a:gd name="T1" fmla="*/ 0 h 43"/>
                <a:gd name="T2" fmla="*/ 233 w 25"/>
                <a:gd name="T3" fmla="*/ 400 h 43"/>
                <a:gd name="T4" fmla="*/ 233 w 25"/>
                <a:gd name="T5" fmla="*/ 400 h 43"/>
                <a:gd name="T6" fmla="*/ 181 w 25"/>
                <a:gd name="T7" fmla="*/ 416 h 43"/>
                <a:gd name="T8" fmla="*/ 173 w 25"/>
                <a:gd name="T9" fmla="*/ 437 h 43"/>
                <a:gd name="T10" fmla="*/ 19 w 25"/>
                <a:gd name="T11" fmla="*/ 542 h 43"/>
                <a:gd name="T12" fmla="*/ 0 w 25"/>
                <a:gd name="T13" fmla="*/ 253 h 43"/>
                <a:gd name="T14" fmla="*/ 181 w 25"/>
                <a:gd name="T15" fmla="*/ 12 h 4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5" h="43">
                  <a:moveTo>
                    <a:pt x="18" y="0"/>
                  </a:moveTo>
                  <a:cubicBezTo>
                    <a:pt x="25" y="9"/>
                    <a:pt x="17" y="23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1" y="31"/>
                    <a:pt x="19" y="32"/>
                    <a:pt x="18" y="33"/>
                  </a:cubicBezTo>
                  <a:cubicBezTo>
                    <a:pt x="18" y="34"/>
                    <a:pt x="17" y="34"/>
                    <a:pt x="17" y="35"/>
                  </a:cubicBezTo>
                  <a:cubicBezTo>
                    <a:pt x="15" y="25"/>
                    <a:pt x="3" y="39"/>
                    <a:pt x="2" y="43"/>
                  </a:cubicBezTo>
                  <a:cubicBezTo>
                    <a:pt x="2" y="36"/>
                    <a:pt x="7" y="25"/>
                    <a:pt x="0" y="20"/>
                  </a:cubicBezTo>
                  <a:cubicBezTo>
                    <a:pt x="12" y="25"/>
                    <a:pt x="14" y="8"/>
                    <a:pt x="18" y="1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241">
              <a:extLst>
                <a:ext uri="{FF2B5EF4-FFF2-40B4-BE49-F238E27FC236}">
                  <a16:creationId xmlns:a16="http://schemas.microsoft.com/office/drawing/2014/main" id="{BCFB3485-2948-4DE5-BB01-2835ECE8C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" y="1675"/>
              <a:ext cx="61" cy="85"/>
            </a:xfrm>
            <a:custGeom>
              <a:avLst/>
              <a:gdLst>
                <a:gd name="T0" fmla="*/ 185 w 28"/>
                <a:gd name="T1" fmla="*/ 0 h 37"/>
                <a:gd name="T2" fmla="*/ 166 w 28"/>
                <a:gd name="T3" fmla="*/ 244 h 37"/>
                <a:gd name="T4" fmla="*/ 0 w 28"/>
                <a:gd name="T5" fmla="*/ 338 h 37"/>
                <a:gd name="T6" fmla="*/ 176 w 28"/>
                <a:gd name="T7" fmla="*/ 448 h 37"/>
                <a:gd name="T8" fmla="*/ 246 w 28"/>
                <a:gd name="T9" fmla="*/ 280 h 37"/>
                <a:gd name="T10" fmla="*/ 290 w 28"/>
                <a:gd name="T11" fmla="*/ 159 h 37"/>
                <a:gd name="T12" fmla="*/ 176 w 28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7">
                  <a:moveTo>
                    <a:pt x="18" y="0"/>
                  </a:moveTo>
                  <a:cubicBezTo>
                    <a:pt x="18" y="7"/>
                    <a:pt x="23" y="14"/>
                    <a:pt x="16" y="20"/>
                  </a:cubicBezTo>
                  <a:cubicBezTo>
                    <a:pt x="12" y="25"/>
                    <a:pt x="5" y="27"/>
                    <a:pt x="0" y="28"/>
                  </a:cubicBezTo>
                  <a:cubicBezTo>
                    <a:pt x="6" y="28"/>
                    <a:pt x="12" y="33"/>
                    <a:pt x="17" y="37"/>
                  </a:cubicBezTo>
                  <a:cubicBezTo>
                    <a:pt x="12" y="31"/>
                    <a:pt x="22" y="27"/>
                    <a:pt x="24" y="23"/>
                  </a:cubicBezTo>
                  <a:cubicBezTo>
                    <a:pt x="26" y="19"/>
                    <a:pt x="23" y="16"/>
                    <a:pt x="28" y="13"/>
                  </a:cubicBezTo>
                  <a:cubicBezTo>
                    <a:pt x="24" y="9"/>
                    <a:pt x="22" y="3"/>
                    <a:pt x="17" y="0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242">
              <a:extLst>
                <a:ext uri="{FF2B5EF4-FFF2-40B4-BE49-F238E27FC236}">
                  <a16:creationId xmlns:a16="http://schemas.microsoft.com/office/drawing/2014/main" id="{C955C9A5-63E4-435F-B867-F3E5DE84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1" y="1647"/>
              <a:ext cx="61" cy="60"/>
            </a:xfrm>
            <a:custGeom>
              <a:avLst/>
              <a:gdLst>
                <a:gd name="T0" fmla="*/ 0 w 28"/>
                <a:gd name="T1" fmla="*/ 256 h 26"/>
                <a:gd name="T2" fmla="*/ 185 w 28"/>
                <a:gd name="T3" fmla="*/ 318 h 26"/>
                <a:gd name="T4" fmla="*/ 290 w 28"/>
                <a:gd name="T5" fmla="*/ 0 h 26"/>
                <a:gd name="T6" fmla="*/ 176 w 28"/>
                <a:gd name="T7" fmla="*/ 150 h 26"/>
                <a:gd name="T8" fmla="*/ 20 w 28"/>
                <a:gd name="T9" fmla="*/ 245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26">
                  <a:moveTo>
                    <a:pt x="0" y="21"/>
                  </a:moveTo>
                  <a:cubicBezTo>
                    <a:pt x="6" y="21"/>
                    <a:pt x="14" y="19"/>
                    <a:pt x="18" y="26"/>
                  </a:cubicBezTo>
                  <a:cubicBezTo>
                    <a:pt x="14" y="14"/>
                    <a:pt x="24" y="9"/>
                    <a:pt x="28" y="0"/>
                  </a:cubicBezTo>
                  <a:cubicBezTo>
                    <a:pt x="22" y="2"/>
                    <a:pt x="20" y="8"/>
                    <a:pt x="17" y="12"/>
                  </a:cubicBezTo>
                  <a:cubicBezTo>
                    <a:pt x="13" y="17"/>
                    <a:pt x="9" y="19"/>
                    <a:pt x="2" y="20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243">
              <a:extLst>
                <a:ext uri="{FF2B5EF4-FFF2-40B4-BE49-F238E27FC236}">
                  <a16:creationId xmlns:a16="http://schemas.microsoft.com/office/drawing/2014/main" id="{E6852547-715D-4EB8-8B11-169BD3C98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1" y="1867"/>
              <a:ext cx="87" cy="42"/>
            </a:xfrm>
            <a:custGeom>
              <a:avLst/>
              <a:gdLst>
                <a:gd name="T0" fmla="*/ 0 w 40"/>
                <a:gd name="T1" fmla="*/ 152 h 18"/>
                <a:gd name="T2" fmla="*/ 209 w 40"/>
                <a:gd name="T3" fmla="*/ 229 h 18"/>
                <a:gd name="T4" fmla="*/ 378 w 40"/>
                <a:gd name="T5" fmla="*/ 229 h 18"/>
                <a:gd name="T6" fmla="*/ 411 w 40"/>
                <a:gd name="T7" fmla="*/ 0 h 18"/>
                <a:gd name="T8" fmla="*/ 226 w 40"/>
                <a:gd name="T9" fmla="*/ 126 h 18"/>
                <a:gd name="T10" fmla="*/ 9 w 40"/>
                <a:gd name="T11" fmla="*/ 142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18">
                  <a:moveTo>
                    <a:pt x="0" y="12"/>
                  </a:moveTo>
                  <a:cubicBezTo>
                    <a:pt x="7" y="13"/>
                    <a:pt x="15" y="10"/>
                    <a:pt x="20" y="18"/>
                  </a:cubicBezTo>
                  <a:cubicBezTo>
                    <a:pt x="25" y="15"/>
                    <a:pt x="32" y="16"/>
                    <a:pt x="37" y="18"/>
                  </a:cubicBezTo>
                  <a:cubicBezTo>
                    <a:pt x="33" y="12"/>
                    <a:pt x="38" y="6"/>
                    <a:pt x="40" y="0"/>
                  </a:cubicBezTo>
                  <a:cubicBezTo>
                    <a:pt x="37" y="4"/>
                    <a:pt x="27" y="9"/>
                    <a:pt x="22" y="10"/>
                  </a:cubicBezTo>
                  <a:cubicBezTo>
                    <a:pt x="15" y="11"/>
                    <a:pt x="8" y="10"/>
                    <a:pt x="1" y="11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244">
              <a:extLst>
                <a:ext uri="{FF2B5EF4-FFF2-40B4-BE49-F238E27FC236}">
                  <a16:creationId xmlns:a16="http://schemas.microsoft.com/office/drawing/2014/main" id="{4E30CCCF-9E5C-46FA-962A-20E6467AE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" y="1811"/>
              <a:ext cx="67" cy="66"/>
            </a:xfrm>
            <a:custGeom>
              <a:avLst/>
              <a:gdLst>
                <a:gd name="T0" fmla="*/ 0 w 31"/>
                <a:gd name="T1" fmla="*/ 106 h 28"/>
                <a:gd name="T2" fmla="*/ 173 w 31"/>
                <a:gd name="T3" fmla="*/ 368 h 28"/>
                <a:gd name="T4" fmla="*/ 313 w 31"/>
                <a:gd name="T5" fmla="*/ 12 h 28"/>
                <a:gd name="T6" fmla="*/ 242 w 31"/>
                <a:gd name="T7" fmla="*/ 28 h 28"/>
                <a:gd name="T8" fmla="*/ 182 w 31"/>
                <a:gd name="T9" fmla="*/ 94 h 28"/>
                <a:gd name="T10" fmla="*/ 9 w 31"/>
                <a:gd name="T11" fmla="*/ 78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" h="28">
                  <a:moveTo>
                    <a:pt x="0" y="8"/>
                  </a:moveTo>
                  <a:cubicBezTo>
                    <a:pt x="12" y="1"/>
                    <a:pt x="16" y="22"/>
                    <a:pt x="17" y="28"/>
                  </a:cubicBezTo>
                  <a:cubicBezTo>
                    <a:pt x="16" y="20"/>
                    <a:pt x="20" y="0"/>
                    <a:pt x="31" y="1"/>
                  </a:cubicBezTo>
                  <a:cubicBezTo>
                    <a:pt x="29" y="1"/>
                    <a:pt x="26" y="1"/>
                    <a:pt x="24" y="2"/>
                  </a:cubicBezTo>
                  <a:cubicBezTo>
                    <a:pt x="22" y="2"/>
                    <a:pt x="21" y="6"/>
                    <a:pt x="18" y="7"/>
                  </a:cubicBezTo>
                  <a:cubicBezTo>
                    <a:pt x="13" y="9"/>
                    <a:pt x="5" y="7"/>
                    <a:pt x="1" y="6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245">
              <a:extLst>
                <a:ext uri="{FF2B5EF4-FFF2-40B4-BE49-F238E27FC236}">
                  <a16:creationId xmlns:a16="http://schemas.microsoft.com/office/drawing/2014/main" id="{E7836D0E-9026-4539-B4BC-BE26145F1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" y="1832"/>
              <a:ext cx="77" cy="56"/>
            </a:xfrm>
            <a:custGeom>
              <a:avLst/>
              <a:gdLst>
                <a:gd name="T0" fmla="*/ 0 w 35"/>
                <a:gd name="T1" fmla="*/ 229 h 24"/>
                <a:gd name="T2" fmla="*/ 125 w 35"/>
                <a:gd name="T3" fmla="*/ 217 h 24"/>
                <a:gd name="T4" fmla="*/ 246 w 35"/>
                <a:gd name="T5" fmla="*/ 306 h 24"/>
                <a:gd name="T6" fmla="*/ 372 w 35"/>
                <a:gd name="T7" fmla="*/ 0 h 24"/>
                <a:gd name="T8" fmla="*/ 222 w 35"/>
                <a:gd name="T9" fmla="*/ 142 h 24"/>
                <a:gd name="T10" fmla="*/ 117 w 35"/>
                <a:gd name="T11" fmla="*/ 163 h 24"/>
                <a:gd name="T12" fmla="*/ 20 w 35"/>
                <a:gd name="T13" fmla="*/ 201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24">
                  <a:moveTo>
                    <a:pt x="0" y="18"/>
                  </a:moveTo>
                  <a:cubicBezTo>
                    <a:pt x="3" y="19"/>
                    <a:pt x="8" y="16"/>
                    <a:pt x="12" y="17"/>
                  </a:cubicBezTo>
                  <a:cubicBezTo>
                    <a:pt x="16" y="18"/>
                    <a:pt x="20" y="21"/>
                    <a:pt x="23" y="24"/>
                  </a:cubicBezTo>
                  <a:cubicBezTo>
                    <a:pt x="19" y="17"/>
                    <a:pt x="28" y="3"/>
                    <a:pt x="35" y="0"/>
                  </a:cubicBezTo>
                  <a:cubicBezTo>
                    <a:pt x="29" y="3"/>
                    <a:pt x="26" y="8"/>
                    <a:pt x="21" y="11"/>
                  </a:cubicBezTo>
                  <a:cubicBezTo>
                    <a:pt x="18" y="12"/>
                    <a:pt x="14" y="12"/>
                    <a:pt x="11" y="13"/>
                  </a:cubicBezTo>
                  <a:cubicBezTo>
                    <a:pt x="8" y="14"/>
                    <a:pt x="4" y="16"/>
                    <a:pt x="2" y="16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246">
              <a:extLst>
                <a:ext uri="{FF2B5EF4-FFF2-40B4-BE49-F238E27FC236}">
                  <a16:creationId xmlns:a16="http://schemas.microsoft.com/office/drawing/2014/main" id="{BED64AD2-FE42-4417-8AA6-6E99FC7E3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1944"/>
              <a:ext cx="93" cy="60"/>
            </a:xfrm>
            <a:custGeom>
              <a:avLst/>
              <a:gdLst>
                <a:gd name="T0" fmla="*/ 89 w 43"/>
                <a:gd name="T1" fmla="*/ 318 h 26"/>
                <a:gd name="T2" fmla="*/ 242 w 43"/>
                <a:gd name="T3" fmla="*/ 122 h 26"/>
                <a:gd name="T4" fmla="*/ 435 w 43"/>
                <a:gd name="T5" fmla="*/ 196 h 26"/>
                <a:gd name="T6" fmla="*/ 322 w 43"/>
                <a:gd name="T7" fmla="*/ 0 h 26"/>
                <a:gd name="T8" fmla="*/ 173 w 43"/>
                <a:gd name="T9" fmla="*/ 85 h 26"/>
                <a:gd name="T10" fmla="*/ 61 w 43"/>
                <a:gd name="T11" fmla="*/ 134 h 26"/>
                <a:gd name="T12" fmla="*/ 0 w 43"/>
                <a:gd name="T13" fmla="*/ 309 h 26"/>
                <a:gd name="T14" fmla="*/ 104 w 43"/>
                <a:gd name="T15" fmla="*/ 293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" h="26">
                  <a:moveTo>
                    <a:pt x="9" y="26"/>
                  </a:moveTo>
                  <a:cubicBezTo>
                    <a:pt x="10" y="17"/>
                    <a:pt x="16" y="12"/>
                    <a:pt x="24" y="10"/>
                  </a:cubicBezTo>
                  <a:cubicBezTo>
                    <a:pt x="31" y="9"/>
                    <a:pt x="37" y="13"/>
                    <a:pt x="43" y="16"/>
                  </a:cubicBezTo>
                  <a:cubicBezTo>
                    <a:pt x="37" y="14"/>
                    <a:pt x="33" y="6"/>
                    <a:pt x="32" y="0"/>
                  </a:cubicBezTo>
                  <a:cubicBezTo>
                    <a:pt x="29" y="4"/>
                    <a:pt x="21" y="5"/>
                    <a:pt x="17" y="7"/>
                  </a:cubicBezTo>
                  <a:cubicBezTo>
                    <a:pt x="13" y="9"/>
                    <a:pt x="9" y="10"/>
                    <a:pt x="6" y="11"/>
                  </a:cubicBezTo>
                  <a:cubicBezTo>
                    <a:pt x="6" y="16"/>
                    <a:pt x="2" y="21"/>
                    <a:pt x="0" y="25"/>
                  </a:cubicBezTo>
                  <a:cubicBezTo>
                    <a:pt x="3" y="25"/>
                    <a:pt x="6" y="21"/>
                    <a:pt x="10" y="24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247">
              <a:extLst>
                <a:ext uri="{FF2B5EF4-FFF2-40B4-BE49-F238E27FC236}">
                  <a16:creationId xmlns:a16="http://schemas.microsoft.com/office/drawing/2014/main" id="{2737FB96-0225-4F34-9BF9-3C4B15F78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" y="1960"/>
              <a:ext cx="76" cy="56"/>
            </a:xfrm>
            <a:custGeom>
              <a:avLst/>
              <a:gdLst>
                <a:gd name="T0" fmla="*/ 0 w 35"/>
                <a:gd name="T1" fmla="*/ 217 h 24"/>
                <a:gd name="T2" fmla="*/ 202 w 35"/>
                <a:gd name="T3" fmla="*/ 306 h 24"/>
                <a:gd name="T4" fmla="*/ 358 w 35"/>
                <a:gd name="T5" fmla="*/ 180 h 24"/>
                <a:gd name="T6" fmla="*/ 306 w 35"/>
                <a:gd name="T7" fmla="*/ 0 h 24"/>
                <a:gd name="T8" fmla="*/ 174 w 35"/>
                <a:gd name="T9" fmla="*/ 103 h 24"/>
                <a:gd name="T10" fmla="*/ 0 w 35"/>
                <a:gd name="T11" fmla="*/ 18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24">
                  <a:moveTo>
                    <a:pt x="0" y="17"/>
                  </a:moveTo>
                  <a:cubicBezTo>
                    <a:pt x="8" y="7"/>
                    <a:pt x="17" y="17"/>
                    <a:pt x="20" y="24"/>
                  </a:cubicBezTo>
                  <a:cubicBezTo>
                    <a:pt x="20" y="15"/>
                    <a:pt x="26" y="11"/>
                    <a:pt x="35" y="14"/>
                  </a:cubicBezTo>
                  <a:cubicBezTo>
                    <a:pt x="28" y="13"/>
                    <a:pt x="25" y="5"/>
                    <a:pt x="30" y="0"/>
                  </a:cubicBezTo>
                  <a:cubicBezTo>
                    <a:pt x="25" y="4"/>
                    <a:pt x="24" y="7"/>
                    <a:pt x="17" y="8"/>
                  </a:cubicBezTo>
                  <a:cubicBezTo>
                    <a:pt x="11" y="9"/>
                    <a:pt x="1" y="5"/>
                    <a:pt x="0" y="14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248">
              <a:extLst>
                <a:ext uri="{FF2B5EF4-FFF2-40B4-BE49-F238E27FC236}">
                  <a16:creationId xmlns:a16="http://schemas.microsoft.com/office/drawing/2014/main" id="{08149382-F78A-4FD3-8ACD-DA06A49CA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" y="1603"/>
              <a:ext cx="86" cy="41"/>
            </a:xfrm>
            <a:custGeom>
              <a:avLst/>
              <a:gdLst>
                <a:gd name="T0" fmla="*/ 0 w 39"/>
                <a:gd name="T1" fmla="*/ 166 h 18"/>
                <a:gd name="T2" fmla="*/ 223 w 39"/>
                <a:gd name="T3" fmla="*/ 82 h 18"/>
                <a:gd name="T4" fmla="*/ 419 w 39"/>
                <a:gd name="T5" fmla="*/ 212 h 18"/>
                <a:gd name="T6" fmla="*/ 408 w 39"/>
                <a:gd name="T7" fmla="*/ 0 h 18"/>
                <a:gd name="T8" fmla="*/ 170 w 39"/>
                <a:gd name="T9" fmla="*/ 25 h 18"/>
                <a:gd name="T10" fmla="*/ 20 w 39"/>
                <a:gd name="T11" fmla="*/ 13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" h="18">
                  <a:moveTo>
                    <a:pt x="0" y="14"/>
                  </a:moveTo>
                  <a:cubicBezTo>
                    <a:pt x="1" y="8"/>
                    <a:pt x="16" y="7"/>
                    <a:pt x="21" y="7"/>
                  </a:cubicBezTo>
                  <a:cubicBezTo>
                    <a:pt x="27" y="8"/>
                    <a:pt x="35" y="12"/>
                    <a:pt x="39" y="18"/>
                  </a:cubicBezTo>
                  <a:cubicBezTo>
                    <a:pt x="36" y="13"/>
                    <a:pt x="35" y="5"/>
                    <a:pt x="38" y="0"/>
                  </a:cubicBezTo>
                  <a:cubicBezTo>
                    <a:pt x="32" y="5"/>
                    <a:pt x="23" y="3"/>
                    <a:pt x="16" y="2"/>
                  </a:cubicBezTo>
                  <a:cubicBezTo>
                    <a:pt x="7" y="2"/>
                    <a:pt x="6" y="4"/>
                    <a:pt x="2" y="11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249">
              <a:extLst>
                <a:ext uri="{FF2B5EF4-FFF2-40B4-BE49-F238E27FC236}">
                  <a16:creationId xmlns:a16="http://schemas.microsoft.com/office/drawing/2014/main" id="{F6106F08-7318-4C06-AA68-9DC7066AA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1763"/>
              <a:ext cx="41" cy="53"/>
            </a:xfrm>
            <a:custGeom>
              <a:avLst/>
              <a:gdLst>
                <a:gd name="T0" fmla="*/ 101 w 19"/>
                <a:gd name="T1" fmla="*/ 28 h 23"/>
                <a:gd name="T2" fmla="*/ 101 w 19"/>
                <a:gd name="T3" fmla="*/ 0 h 23"/>
                <a:gd name="T4" fmla="*/ 181 w 19"/>
                <a:gd name="T5" fmla="*/ 48 h 23"/>
                <a:gd name="T6" fmla="*/ 190 w 19"/>
                <a:gd name="T7" fmla="*/ 281 h 23"/>
                <a:gd name="T8" fmla="*/ 101 w 19"/>
                <a:gd name="T9" fmla="*/ 122 h 23"/>
                <a:gd name="T10" fmla="*/ 0 w 19"/>
                <a:gd name="T11" fmla="*/ 0 h 23"/>
                <a:gd name="T12" fmla="*/ 88 w 19"/>
                <a:gd name="T13" fmla="*/ 12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23">
                  <a:moveTo>
                    <a:pt x="10" y="2"/>
                  </a:moveTo>
                  <a:cubicBezTo>
                    <a:pt x="10" y="1"/>
                    <a:pt x="10" y="1"/>
                    <a:pt x="10" y="0"/>
                  </a:cubicBezTo>
                  <a:cubicBezTo>
                    <a:pt x="12" y="2"/>
                    <a:pt x="15" y="5"/>
                    <a:pt x="18" y="4"/>
                  </a:cubicBezTo>
                  <a:cubicBezTo>
                    <a:pt x="13" y="8"/>
                    <a:pt x="19" y="18"/>
                    <a:pt x="19" y="23"/>
                  </a:cubicBezTo>
                  <a:cubicBezTo>
                    <a:pt x="16" y="21"/>
                    <a:pt x="13" y="13"/>
                    <a:pt x="10" y="10"/>
                  </a:cubicBezTo>
                  <a:cubicBezTo>
                    <a:pt x="7" y="6"/>
                    <a:pt x="5" y="2"/>
                    <a:pt x="0" y="0"/>
                  </a:cubicBezTo>
                  <a:cubicBezTo>
                    <a:pt x="3" y="0"/>
                    <a:pt x="6" y="0"/>
                    <a:pt x="9" y="1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250">
              <a:extLst>
                <a:ext uri="{FF2B5EF4-FFF2-40B4-BE49-F238E27FC236}">
                  <a16:creationId xmlns:a16="http://schemas.microsoft.com/office/drawing/2014/main" id="{79C6AD9E-332F-499B-BA6F-22AC41C36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0" y="1753"/>
              <a:ext cx="56" cy="89"/>
            </a:xfrm>
            <a:custGeom>
              <a:avLst/>
              <a:gdLst>
                <a:gd name="T0" fmla="*/ 0 w 26"/>
                <a:gd name="T1" fmla="*/ 230 h 38"/>
                <a:gd name="T2" fmla="*/ 88 w 26"/>
                <a:gd name="T3" fmla="*/ 487 h 38"/>
                <a:gd name="T4" fmla="*/ 261 w 26"/>
                <a:gd name="T5" fmla="*/ 323 h 38"/>
                <a:gd name="T6" fmla="*/ 129 w 26"/>
                <a:gd name="T7" fmla="*/ 180 h 38"/>
                <a:gd name="T8" fmla="*/ 41 w 26"/>
                <a:gd name="T9" fmla="*/ 0 h 38"/>
                <a:gd name="T10" fmla="*/ 19 w 26"/>
                <a:gd name="T11" fmla="*/ 180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38">
                  <a:moveTo>
                    <a:pt x="0" y="18"/>
                  </a:moveTo>
                  <a:cubicBezTo>
                    <a:pt x="9" y="17"/>
                    <a:pt x="10" y="31"/>
                    <a:pt x="9" y="38"/>
                  </a:cubicBezTo>
                  <a:cubicBezTo>
                    <a:pt x="12" y="32"/>
                    <a:pt x="18" y="25"/>
                    <a:pt x="26" y="25"/>
                  </a:cubicBezTo>
                  <a:cubicBezTo>
                    <a:pt x="20" y="21"/>
                    <a:pt x="16" y="21"/>
                    <a:pt x="13" y="14"/>
                  </a:cubicBezTo>
                  <a:cubicBezTo>
                    <a:pt x="10" y="7"/>
                    <a:pt x="10" y="3"/>
                    <a:pt x="4" y="0"/>
                  </a:cubicBezTo>
                  <a:cubicBezTo>
                    <a:pt x="6" y="5"/>
                    <a:pt x="4" y="9"/>
                    <a:pt x="2" y="14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251">
              <a:extLst>
                <a:ext uri="{FF2B5EF4-FFF2-40B4-BE49-F238E27FC236}">
                  <a16:creationId xmlns:a16="http://schemas.microsoft.com/office/drawing/2014/main" id="{3F7E3680-33EF-4D67-AAAF-DEDD0790B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4" y="1777"/>
              <a:ext cx="82" cy="30"/>
            </a:xfrm>
            <a:custGeom>
              <a:avLst/>
              <a:gdLst>
                <a:gd name="T0" fmla="*/ 19 w 38"/>
                <a:gd name="T1" fmla="*/ 48 h 13"/>
                <a:gd name="T2" fmla="*/ 164 w 38"/>
                <a:gd name="T3" fmla="*/ 0 h 13"/>
                <a:gd name="T4" fmla="*/ 218 w 38"/>
                <a:gd name="T5" fmla="*/ 65 h 13"/>
                <a:gd name="T6" fmla="*/ 302 w 38"/>
                <a:gd name="T7" fmla="*/ 97 h 13"/>
                <a:gd name="T8" fmla="*/ 382 w 38"/>
                <a:gd name="T9" fmla="*/ 150 h 13"/>
                <a:gd name="T10" fmla="*/ 209 w 38"/>
                <a:gd name="T11" fmla="*/ 122 h 13"/>
                <a:gd name="T12" fmla="*/ 129 w 38"/>
                <a:gd name="T13" fmla="*/ 122 h 13"/>
                <a:gd name="T14" fmla="*/ 60 w 38"/>
                <a:gd name="T15" fmla="*/ 159 h 13"/>
                <a:gd name="T16" fmla="*/ 0 w 38"/>
                <a:gd name="T17" fmla="*/ 74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13">
                  <a:moveTo>
                    <a:pt x="2" y="4"/>
                  </a:moveTo>
                  <a:cubicBezTo>
                    <a:pt x="6" y="7"/>
                    <a:pt x="15" y="5"/>
                    <a:pt x="16" y="0"/>
                  </a:cubicBezTo>
                  <a:cubicBezTo>
                    <a:pt x="18" y="1"/>
                    <a:pt x="19" y="4"/>
                    <a:pt x="22" y="5"/>
                  </a:cubicBezTo>
                  <a:cubicBezTo>
                    <a:pt x="24" y="6"/>
                    <a:pt x="27" y="7"/>
                    <a:pt x="30" y="8"/>
                  </a:cubicBezTo>
                  <a:cubicBezTo>
                    <a:pt x="32" y="9"/>
                    <a:pt x="36" y="10"/>
                    <a:pt x="38" y="12"/>
                  </a:cubicBezTo>
                  <a:cubicBezTo>
                    <a:pt x="32" y="11"/>
                    <a:pt x="27" y="11"/>
                    <a:pt x="21" y="10"/>
                  </a:cubicBezTo>
                  <a:cubicBezTo>
                    <a:pt x="19" y="10"/>
                    <a:pt x="16" y="10"/>
                    <a:pt x="13" y="10"/>
                  </a:cubicBezTo>
                  <a:cubicBezTo>
                    <a:pt x="11" y="10"/>
                    <a:pt x="9" y="12"/>
                    <a:pt x="6" y="13"/>
                  </a:cubicBezTo>
                  <a:cubicBezTo>
                    <a:pt x="6" y="10"/>
                    <a:pt x="3" y="6"/>
                    <a:pt x="0" y="6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252">
              <a:extLst>
                <a:ext uri="{FF2B5EF4-FFF2-40B4-BE49-F238E27FC236}">
                  <a16:creationId xmlns:a16="http://schemas.microsoft.com/office/drawing/2014/main" id="{29BBE166-C45E-45ED-B5A1-E940E9F57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" y="1765"/>
              <a:ext cx="51" cy="49"/>
            </a:xfrm>
            <a:custGeom>
              <a:avLst/>
              <a:gdLst>
                <a:gd name="T0" fmla="*/ 89 w 23"/>
                <a:gd name="T1" fmla="*/ 0 h 21"/>
                <a:gd name="T2" fmla="*/ 251 w 23"/>
                <a:gd name="T3" fmla="*/ 12 h 21"/>
                <a:gd name="T4" fmla="*/ 242 w 23"/>
                <a:gd name="T5" fmla="*/ 142 h 21"/>
                <a:gd name="T6" fmla="*/ 242 w 23"/>
                <a:gd name="T7" fmla="*/ 266 h 21"/>
                <a:gd name="T8" fmla="*/ 0 w 23"/>
                <a:gd name="T9" fmla="*/ 240 h 21"/>
                <a:gd name="T10" fmla="*/ 98 w 23"/>
                <a:gd name="T11" fmla="*/ 28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21">
                  <a:moveTo>
                    <a:pt x="8" y="0"/>
                  </a:moveTo>
                  <a:cubicBezTo>
                    <a:pt x="13" y="0"/>
                    <a:pt x="18" y="5"/>
                    <a:pt x="23" y="1"/>
                  </a:cubicBezTo>
                  <a:cubicBezTo>
                    <a:pt x="22" y="3"/>
                    <a:pt x="22" y="8"/>
                    <a:pt x="22" y="11"/>
                  </a:cubicBezTo>
                  <a:cubicBezTo>
                    <a:pt x="22" y="14"/>
                    <a:pt x="21" y="18"/>
                    <a:pt x="22" y="21"/>
                  </a:cubicBezTo>
                  <a:cubicBezTo>
                    <a:pt x="16" y="21"/>
                    <a:pt x="6" y="12"/>
                    <a:pt x="0" y="19"/>
                  </a:cubicBezTo>
                  <a:cubicBezTo>
                    <a:pt x="3" y="16"/>
                    <a:pt x="12" y="7"/>
                    <a:pt x="9" y="2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253">
              <a:extLst>
                <a:ext uri="{FF2B5EF4-FFF2-40B4-BE49-F238E27FC236}">
                  <a16:creationId xmlns:a16="http://schemas.microsoft.com/office/drawing/2014/main" id="{0D31C09C-0997-4D12-9453-CD0FF969E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5" y="1704"/>
              <a:ext cx="44" cy="45"/>
            </a:xfrm>
            <a:custGeom>
              <a:avLst/>
              <a:gdLst>
                <a:gd name="T0" fmla="*/ 0 w 20"/>
                <a:gd name="T1" fmla="*/ 0 h 19"/>
                <a:gd name="T2" fmla="*/ 64 w 20"/>
                <a:gd name="T3" fmla="*/ 95 h 19"/>
                <a:gd name="T4" fmla="*/ 88 w 20"/>
                <a:gd name="T5" fmla="*/ 253 h 19"/>
                <a:gd name="T6" fmla="*/ 213 w 20"/>
                <a:gd name="T7" fmla="*/ 107 h 19"/>
                <a:gd name="T8" fmla="*/ 125 w 20"/>
                <a:gd name="T9" fmla="*/ 95 h 19"/>
                <a:gd name="T10" fmla="*/ 20 w 20"/>
                <a:gd name="T11" fmla="*/ 0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" h="19">
                  <a:moveTo>
                    <a:pt x="0" y="0"/>
                  </a:moveTo>
                  <a:cubicBezTo>
                    <a:pt x="3" y="2"/>
                    <a:pt x="5" y="4"/>
                    <a:pt x="6" y="7"/>
                  </a:cubicBezTo>
                  <a:cubicBezTo>
                    <a:pt x="8" y="11"/>
                    <a:pt x="5" y="16"/>
                    <a:pt x="8" y="19"/>
                  </a:cubicBezTo>
                  <a:cubicBezTo>
                    <a:pt x="9" y="14"/>
                    <a:pt x="15" y="8"/>
                    <a:pt x="20" y="8"/>
                  </a:cubicBezTo>
                  <a:cubicBezTo>
                    <a:pt x="18" y="7"/>
                    <a:pt x="15" y="7"/>
                    <a:pt x="12" y="7"/>
                  </a:cubicBezTo>
                  <a:cubicBezTo>
                    <a:pt x="9" y="6"/>
                    <a:pt x="4" y="2"/>
                    <a:pt x="2" y="0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254">
              <a:extLst>
                <a:ext uri="{FF2B5EF4-FFF2-40B4-BE49-F238E27FC236}">
                  <a16:creationId xmlns:a16="http://schemas.microsoft.com/office/drawing/2014/main" id="{0380C5B2-8B10-47ED-A178-5B29E7913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2" y="1616"/>
              <a:ext cx="22" cy="42"/>
            </a:xfrm>
            <a:custGeom>
              <a:avLst/>
              <a:gdLst>
                <a:gd name="T0" fmla="*/ 44 w 10"/>
                <a:gd name="T1" fmla="*/ 12 h 18"/>
                <a:gd name="T2" fmla="*/ 88 w 10"/>
                <a:gd name="T3" fmla="*/ 217 h 18"/>
                <a:gd name="T4" fmla="*/ 44 w 10"/>
                <a:gd name="T5" fmla="*/ 0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18">
                  <a:moveTo>
                    <a:pt x="4" y="1"/>
                  </a:moveTo>
                  <a:cubicBezTo>
                    <a:pt x="2" y="5"/>
                    <a:pt x="0" y="18"/>
                    <a:pt x="8" y="17"/>
                  </a:cubicBezTo>
                  <a:cubicBezTo>
                    <a:pt x="10" y="11"/>
                    <a:pt x="1" y="7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255">
              <a:extLst>
                <a:ext uri="{FF2B5EF4-FFF2-40B4-BE49-F238E27FC236}">
                  <a16:creationId xmlns:a16="http://schemas.microsoft.com/office/drawing/2014/main" id="{E48C7817-F9D6-484A-96C0-8ED4B4295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" y="1668"/>
              <a:ext cx="15" cy="35"/>
            </a:xfrm>
            <a:custGeom>
              <a:avLst/>
              <a:gdLst>
                <a:gd name="T0" fmla="*/ 28 w 7"/>
                <a:gd name="T1" fmla="*/ 12 h 15"/>
                <a:gd name="T2" fmla="*/ 69 w 7"/>
                <a:gd name="T3" fmla="*/ 191 h 15"/>
                <a:gd name="T4" fmla="*/ 28 w 7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15">
                  <a:moveTo>
                    <a:pt x="3" y="1"/>
                  </a:moveTo>
                  <a:cubicBezTo>
                    <a:pt x="0" y="3"/>
                    <a:pt x="1" y="13"/>
                    <a:pt x="7" y="15"/>
                  </a:cubicBezTo>
                  <a:cubicBezTo>
                    <a:pt x="6" y="9"/>
                    <a:pt x="2" y="6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256">
              <a:extLst>
                <a:ext uri="{FF2B5EF4-FFF2-40B4-BE49-F238E27FC236}">
                  <a16:creationId xmlns:a16="http://schemas.microsoft.com/office/drawing/2014/main" id="{E8866480-FCB1-42E0-9F87-7277123DF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" y="1683"/>
              <a:ext cx="16" cy="28"/>
            </a:xfrm>
            <a:custGeom>
              <a:avLst/>
              <a:gdLst>
                <a:gd name="T0" fmla="*/ 37 w 7"/>
                <a:gd name="T1" fmla="*/ 28 h 12"/>
                <a:gd name="T2" fmla="*/ 48 w 7"/>
                <a:gd name="T3" fmla="*/ 152 h 12"/>
                <a:gd name="T4" fmla="*/ 37 w 7"/>
                <a:gd name="T5" fmla="*/ 0 h 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12">
                  <a:moveTo>
                    <a:pt x="3" y="2"/>
                  </a:moveTo>
                  <a:cubicBezTo>
                    <a:pt x="0" y="5"/>
                    <a:pt x="0" y="10"/>
                    <a:pt x="4" y="12"/>
                  </a:cubicBezTo>
                  <a:cubicBezTo>
                    <a:pt x="7" y="8"/>
                    <a:pt x="1" y="4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257">
              <a:extLst>
                <a:ext uri="{FF2B5EF4-FFF2-40B4-BE49-F238E27FC236}">
                  <a16:creationId xmlns:a16="http://schemas.microsoft.com/office/drawing/2014/main" id="{63095EE4-3522-4108-AB91-7496ECD7D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9" y="1577"/>
              <a:ext cx="15" cy="26"/>
            </a:xfrm>
            <a:custGeom>
              <a:avLst/>
              <a:gdLst>
                <a:gd name="T0" fmla="*/ 41 w 7"/>
                <a:gd name="T1" fmla="*/ 12 h 11"/>
                <a:gd name="T2" fmla="*/ 28 w 7"/>
                <a:gd name="T3" fmla="*/ 144 h 11"/>
                <a:gd name="T4" fmla="*/ 51 w 7"/>
                <a:gd name="T5" fmla="*/ 0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11">
                  <a:moveTo>
                    <a:pt x="4" y="1"/>
                  </a:moveTo>
                  <a:cubicBezTo>
                    <a:pt x="0" y="3"/>
                    <a:pt x="2" y="8"/>
                    <a:pt x="3" y="11"/>
                  </a:cubicBezTo>
                  <a:cubicBezTo>
                    <a:pt x="7" y="9"/>
                    <a:pt x="2" y="3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258">
              <a:extLst>
                <a:ext uri="{FF2B5EF4-FFF2-40B4-BE49-F238E27FC236}">
                  <a16:creationId xmlns:a16="http://schemas.microsoft.com/office/drawing/2014/main" id="{822F576D-79B2-4C3B-B6D7-048199042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" y="1856"/>
              <a:ext cx="26" cy="46"/>
            </a:xfrm>
            <a:custGeom>
              <a:avLst/>
              <a:gdLst>
                <a:gd name="T0" fmla="*/ 93 w 12"/>
                <a:gd name="T1" fmla="*/ 0 h 20"/>
                <a:gd name="T2" fmla="*/ 121 w 12"/>
                <a:gd name="T3" fmla="*/ 244 h 20"/>
                <a:gd name="T4" fmla="*/ 93 w 12"/>
                <a:gd name="T5" fmla="*/ 0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20">
                  <a:moveTo>
                    <a:pt x="9" y="0"/>
                  </a:moveTo>
                  <a:cubicBezTo>
                    <a:pt x="6" y="7"/>
                    <a:pt x="0" y="17"/>
                    <a:pt x="12" y="20"/>
                  </a:cubicBezTo>
                  <a:cubicBezTo>
                    <a:pt x="11" y="13"/>
                    <a:pt x="5" y="7"/>
                    <a:pt x="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259">
              <a:extLst>
                <a:ext uri="{FF2B5EF4-FFF2-40B4-BE49-F238E27FC236}">
                  <a16:creationId xmlns:a16="http://schemas.microsoft.com/office/drawing/2014/main" id="{EE8327DC-2745-4466-86D7-501262FDC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" y="1774"/>
              <a:ext cx="28" cy="61"/>
            </a:xfrm>
            <a:custGeom>
              <a:avLst/>
              <a:gdLst>
                <a:gd name="T0" fmla="*/ 69 w 13"/>
                <a:gd name="T1" fmla="*/ 38 h 26"/>
                <a:gd name="T2" fmla="*/ 9 w 13"/>
                <a:gd name="T3" fmla="*/ 115 h 26"/>
                <a:gd name="T4" fmla="*/ 80 w 13"/>
                <a:gd name="T5" fmla="*/ 336 h 26"/>
                <a:gd name="T6" fmla="*/ 69 w 13"/>
                <a:gd name="T7" fmla="*/ 49 h 2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6">
                  <a:moveTo>
                    <a:pt x="7" y="3"/>
                  </a:moveTo>
                  <a:cubicBezTo>
                    <a:pt x="4" y="0"/>
                    <a:pt x="2" y="6"/>
                    <a:pt x="1" y="9"/>
                  </a:cubicBezTo>
                  <a:cubicBezTo>
                    <a:pt x="0" y="15"/>
                    <a:pt x="3" y="24"/>
                    <a:pt x="8" y="26"/>
                  </a:cubicBezTo>
                  <a:cubicBezTo>
                    <a:pt x="13" y="21"/>
                    <a:pt x="2" y="12"/>
                    <a:pt x="7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260">
              <a:extLst>
                <a:ext uri="{FF2B5EF4-FFF2-40B4-BE49-F238E27FC236}">
                  <a16:creationId xmlns:a16="http://schemas.microsoft.com/office/drawing/2014/main" id="{EEFEB982-DC3D-40E7-9A57-1FBA75365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" y="1756"/>
              <a:ext cx="22" cy="39"/>
            </a:xfrm>
            <a:custGeom>
              <a:avLst/>
              <a:gdLst>
                <a:gd name="T0" fmla="*/ 73 w 10"/>
                <a:gd name="T1" fmla="*/ 25 h 17"/>
                <a:gd name="T2" fmla="*/ 88 w 10"/>
                <a:gd name="T3" fmla="*/ 204 h 17"/>
                <a:gd name="T4" fmla="*/ 88 w 10"/>
                <a:gd name="T5" fmla="*/ 0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17">
                  <a:moveTo>
                    <a:pt x="7" y="2"/>
                  </a:moveTo>
                  <a:cubicBezTo>
                    <a:pt x="0" y="1"/>
                    <a:pt x="2" y="17"/>
                    <a:pt x="8" y="17"/>
                  </a:cubicBezTo>
                  <a:cubicBezTo>
                    <a:pt x="10" y="12"/>
                    <a:pt x="3" y="6"/>
                    <a:pt x="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261">
              <a:extLst>
                <a:ext uri="{FF2B5EF4-FFF2-40B4-BE49-F238E27FC236}">
                  <a16:creationId xmlns:a16="http://schemas.microsoft.com/office/drawing/2014/main" id="{F6266AD2-990F-4232-B290-F2646C0FD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2" y="1728"/>
              <a:ext cx="17" cy="39"/>
            </a:xfrm>
            <a:custGeom>
              <a:avLst/>
              <a:gdLst>
                <a:gd name="T0" fmla="*/ 68 w 8"/>
                <a:gd name="T1" fmla="*/ 11 h 17"/>
                <a:gd name="T2" fmla="*/ 68 w 8"/>
                <a:gd name="T3" fmla="*/ 179 h 17"/>
                <a:gd name="T4" fmla="*/ 77 w 8"/>
                <a:gd name="T5" fmla="*/ 0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17">
                  <a:moveTo>
                    <a:pt x="7" y="1"/>
                  </a:moveTo>
                  <a:cubicBezTo>
                    <a:pt x="0" y="2"/>
                    <a:pt x="0" y="17"/>
                    <a:pt x="7" y="15"/>
                  </a:cubicBezTo>
                  <a:cubicBezTo>
                    <a:pt x="7" y="10"/>
                    <a:pt x="3" y="4"/>
                    <a:pt x="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262">
              <a:extLst>
                <a:ext uri="{FF2B5EF4-FFF2-40B4-BE49-F238E27FC236}">
                  <a16:creationId xmlns:a16="http://schemas.microsoft.com/office/drawing/2014/main" id="{DC211672-06B4-4D2A-8332-9ECCC8C05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" y="1668"/>
              <a:ext cx="20" cy="39"/>
            </a:xfrm>
            <a:custGeom>
              <a:avLst/>
              <a:gdLst>
                <a:gd name="T0" fmla="*/ 44 w 9"/>
                <a:gd name="T1" fmla="*/ 0 h 17"/>
                <a:gd name="T2" fmla="*/ 53 w 9"/>
                <a:gd name="T3" fmla="*/ 204 h 17"/>
                <a:gd name="T4" fmla="*/ 80 w 9"/>
                <a:gd name="T5" fmla="*/ 0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17">
                  <a:moveTo>
                    <a:pt x="4" y="0"/>
                  </a:moveTo>
                  <a:cubicBezTo>
                    <a:pt x="0" y="5"/>
                    <a:pt x="1" y="12"/>
                    <a:pt x="5" y="17"/>
                  </a:cubicBezTo>
                  <a:cubicBezTo>
                    <a:pt x="9" y="13"/>
                    <a:pt x="2" y="4"/>
                    <a:pt x="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263">
              <a:extLst>
                <a:ext uri="{FF2B5EF4-FFF2-40B4-BE49-F238E27FC236}">
                  <a16:creationId xmlns:a16="http://schemas.microsoft.com/office/drawing/2014/main" id="{5F8D806E-C735-4011-8522-157642FC1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2" y="1749"/>
              <a:ext cx="21" cy="34"/>
            </a:xfrm>
            <a:custGeom>
              <a:avLst/>
              <a:gdLst>
                <a:gd name="T0" fmla="*/ 92 w 10"/>
                <a:gd name="T1" fmla="*/ 36 h 15"/>
                <a:gd name="T2" fmla="*/ 36 w 10"/>
                <a:gd name="T3" fmla="*/ 175 h 15"/>
                <a:gd name="T4" fmla="*/ 76 w 10"/>
                <a:gd name="T5" fmla="*/ 25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15">
                  <a:moveTo>
                    <a:pt x="10" y="3"/>
                  </a:moveTo>
                  <a:cubicBezTo>
                    <a:pt x="3" y="0"/>
                    <a:pt x="0" y="11"/>
                    <a:pt x="4" y="15"/>
                  </a:cubicBezTo>
                  <a:cubicBezTo>
                    <a:pt x="7" y="13"/>
                    <a:pt x="6" y="5"/>
                    <a:pt x="8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Freeform 264">
              <a:extLst>
                <a:ext uri="{FF2B5EF4-FFF2-40B4-BE49-F238E27FC236}">
                  <a16:creationId xmlns:a16="http://schemas.microsoft.com/office/drawing/2014/main" id="{B40F4132-736A-4B30-8200-5E7AC8260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689"/>
              <a:ext cx="13" cy="29"/>
            </a:xfrm>
            <a:custGeom>
              <a:avLst/>
              <a:gdLst>
                <a:gd name="T0" fmla="*/ 52 w 6"/>
                <a:gd name="T1" fmla="*/ 36 h 13"/>
                <a:gd name="T2" fmla="*/ 43 w 6"/>
                <a:gd name="T3" fmla="*/ 145 h 13"/>
                <a:gd name="T4" fmla="*/ 52 w 6"/>
                <a:gd name="T5" fmla="*/ 2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13">
                  <a:moveTo>
                    <a:pt x="5" y="3"/>
                  </a:moveTo>
                  <a:cubicBezTo>
                    <a:pt x="0" y="0"/>
                    <a:pt x="0" y="12"/>
                    <a:pt x="4" y="13"/>
                  </a:cubicBezTo>
                  <a:cubicBezTo>
                    <a:pt x="6" y="10"/>
                    <a:pt x="3" y="5"/>
                    <a:pt x="5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Freeform 265">
              <a:extLst>
                <a:ext uri="{FF2B5EF4-FFF2-40B4-BE49-F238E27FC236}">
                  <a16:creationId xmlns:a16="http://schemas.microsoft.com/office/drawing/2014/main" id="{47E7EA79-1B8D-4C3D-B95F-70AAD3408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" y="1846"/>
              <a:ext cx="26" cy="38"/>
            </a:xfrm>
            <a:custGeom>
              <a:avLst/>
              <a:gdLst>
                <a:gd name="T0" fmla="*/ 80 w 12"/>
                <a:gd name="T1" fmla="*/ 12 h 16"/>
                <a:gd name="T2" fmla="*/ 121 w 12"/>
                <a:gd name="T3" fmla="*/ 204 h 16"/>
                <a:gd name="T4" fmla="*/ 93 w 12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16">
                  <a:moveTo>
                    <a:pt x="8" y="1"/>
                  </a:moveTo>
                  <a:cubicBezTo>
                    <a:pt x="0" y="3"/>
                    <a:pt x="5" y="16"/>
                    <a:pt x="12" y="15"/>
                  </a:cubicBezTo>
                  <a:cubicBezTo>
                    <a:pt x="12" y="12"/>
                    <a:pt x="3" y="3"/>
                    <a:pt x="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Freeform 266">
              <a:extLst>
                <a:ext uri="{FF2B5EF4-FFF2-40B4-BE49-F238E27FC236}">
                  <a16:creationId xmlns:a16="http://schemas.microsoft.com/office/drawing/2014/main" id="{B15E03E9-55EC-4487-A56B-CEFB377E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0" y="1814"/>
              <a:ext cx="11" cy="29"/>
            </a:xfrm>
            <a:custGeom>
              <a:avLst/>
              <a:gdLst>
                <a:gd name="T0" fmla="*/ 33 w 5"/>
                <a:gd name="T1" fmla="*/ 0 h 13"/>
                <a:gd name="T2" fmla="*/ 53 w 5"/>
                <a:gd name="T3" fmla="*/ 145 h 13"/>
                <a:gd name="T4" fmla="*/ 20 w 5"/>
                <a:gd name="T5" fmla="*/ 2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13">
                  <a:moveTo>
                    <a:pt x="3" y="0"/>
                  </a:moveTo>
                  <a:cubicBezTo>
                    <a:pt x="0" y="3"/>
                    <a:pt x="0" y="12"/>
                    <a:pt x="5" y="13"/>
                  </a:cubicBezTo>
                  <a:cubicBezTo>
                    <a:pt x="5" y="9"/>
                    <a:pt x="2" y="6"/>
                    <a:pt x="2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Freeform 267">
              <a:extLst>
                <a:ext uri="{FF2B5EF4-FFF2-40B4-BE49-F238E27FC236}">
                  <a16:creationId xmlns:a16="http://schemas.microsoft.com/office/drawing/2014/main" id="{28352866-61DB-4D25-8AC4-CB960F6D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0" y="1846"/>
              <a:ext cx="27" cy="53"/>
            </a:xfrm>
            <a:custGeom>
              <a:avLst/>
              <a:gdLst>
                <a:gd name="T0" fmla="*/ 91 w 13"/>
                <a:gd name="T1" fmla="*/ 28 h 23"/>
                <a:gd name="T2" fmla="*/ 116 w 13"/>
                <a:gd name="T3" fmla="*/ 281 h 23"/>
                <a:gd name="T4" fmla="*/ 91 w 13"/>
                <a:gd name="T5" fmla="*/ 37 h 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23">
                  <a:moveTo>
                    <a:pt x="10" y="2"/>
                  </a:moveTo>
                  <a:cubicBezTo>
                    <a:pt x="0" y="0"/>
                    <a:pt x="11" y="20"/>
                    <a:pt x="13" y="23"/>
                  </a:cubicBezTo>
                  <a:cubicBezTo>
                    <a:pt x="12" y="17"/>
                    <a:pt x="7" y="9"/>
                    <a:pt x="1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Freeform 268">
              <a:extLst>
                <a:ext uri="{FF2B5EF4-FFF2-40B4-BE49-F238E27FC236}">
                  <a16:creationId xmlns:a16="http://schemas.microsoft.com/office/drawing/2014/main" id="{A89B309A-3D2B-4790-9AE1-1B11BED6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1944"/>
              <a:ext cx="15" cy="39"/>
            </a:xfrm>
            <a:custGeom>
              <a:avLst/>
              <a:gdLst>
                <a:gd name="T0" fmla="*/ 69 w 7"/>
                <a:gd name="T1" fmla="*/ 25 h 17"/>
                <a:gd name="T2" fmla="*/ 19 w 7"/>
                <a:gd name="T3" fmla="*/ 131 h 17"/>
                <a:gd name="T4" fmla="*/ 60 w 7"/>
                <a:gd name="T5" fmla="*/ 11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17">
                  <a:moveTo>
                    <a:pt x="7" y="2"/>
                  </a:moveTo>
                  <a:cubicBezTo>
                    <a:pt x="3" y="0"/>
                    <a:pt x="0" y="7"/>
                    <a:pt x="2" y="11"/>
                  </a:cubicBezTo>
                  <a:cubicBezTo>
                    <a:pt x="6" y="17"/>
                    <a:pt x="5" y="4"/>
                    <a:pt x="6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Freeform 269">
              <a:extLst>
                <a:ext uri="{FF2B5EF4-FFF2-40B4-BE49-F238E27FC236}">
                  <a16:creationId xmlns:a16="http://schemas.microsoft.com/office/drawing/2014/main" id="{8770BF7C-F643-43CC-B55C-59E7AD88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" y="1934"/>
              <a:ext cx="11" cy="30"/>
            </a:xfrm>
            <a:custGeom>
              <a:avLst/>
              <a:gdLst>
                <a:gd name="T0" fmla="*/ 33 w 5"/>
                <a:gd name="T1" fmla="*/ 0 h 13"/>
                <a:gd name="T2" fmla="*/ 53 w 5"/>
                <a:gd name="T3" fmla="*/ 159 h 13"/>
                <a:gd name="T4" fmla="*/ 44 w 5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13">
                  <a:moveTo>
                    <a:pt x="3" y="0"/>
                  </a:moveTo>
                  <a:cubicBezTo>
                    <a:pt x="0" y="3"/>
                    <a:pt x="1" y="12"/>
                    <a:pt x="5" y="13"/>
                  </a:cubicBezTo>
                  <a:cubicBezTo>
                    <a:pt x="5" y="9"/>
                    <a:pt x="3" y="5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Freeform 270">
              <a:extLst>
                <a:ext uri="{FF2B5EF4-FFF2-40B4-BE49-F238E27FC236}">
                  <a16:creationId xmlns:a16="http://schemas.microsoft.com/office/drawing/2014/main" id="{FE2D4EF9-0ED8-436A-BFFE-0FFAADA1D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" y="2023"/>
              <a:ext cx="9" cy="15"/>
            </a:xfrm>
            <a:custGeom>
              <a:avLst/>
              <a:gdLst>
                <a:gd name="T0" fmla="*/ 11 w 4"/>
                <a:gd name="T1" fmla="*/ 0 h 7"/>
                <a:gd name="T2" fmla="*/ 45 w 4"/>
                <a:gd name="T3" fmla="*/ 69 h 7"/>
                <a:gd name="T4" fmla="*/ 11 w 4"/>
                <a:gd name="T5" fmla="*/ 0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7">
                  <a:moveTo>
                    <a:pt x="1" y="0"/>
                  </a:moveTo>
                  <a:cubicBezTo>
                    <a:pt x="0" y="3"/>
                    <a:pt x="1" y="6"/>
                    <a:pt x="4" y="7"/>
                  </a:cubicBezTo>
                  <a:cubicBezTo>
                    <a:pt x="4" y="4"/>
                    <a:pt x="3" y="2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Freeform 271">
              <a:extLst>
                <a:ext uri="{FF2B5EF4-FFF2-40B4-BE49-F238E27FC236}">
                  <a16:creationId xmlns:a16="http://schemas.microsoft.com/office/drawing/2014/main" id="{F135B9EE-8E94-4C18-9398-F4B3025E8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1995"/>
              <a:ext cx="15" cy="29"/>
            </a:xfrm>
            <a:custGeom>
              <a:avLst/>
              <a:gdLst>
                <a:gd name="T0" fmla="*/ 28 w 7"/>
                <a:gd name="T1" fmla="*/ 0 h 13"/>
                <a:gd name="T2" fmla="*/ 51 w 7"/>
                <a:gd name="T3" fmla="*/ 145 h 13"/>
                <a:gd name="T4" fmla="*/ 28 w 7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13">
                  <a:moveTo>
                    <a:pt x="3" y="0"/>
                  </a:moveTo>
                  <a:cubicBezTo>
                    <a:pt x="3" y="5"/>
                    <a:pt x="0" y="10"/>
                    <a:pt x="5" y="13"/>
                  </a:cubicBezTo>
                  <a:cubicBezTo>
                    <a:pt x="7" y="9"/>
                    <a:pt x="5" y="4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Freeform 272">
              <a:extLst>
                <a:ext uri="{FF2B5EF4-FFF2-40B4-BE49-F238E27FC236}">
                  <a16:creationId xmlns:a16="http://schemas.microsoft.com/office/drawing/2014/main" id="{0043CF70-2188-498E-9849-A94D1BAED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9" y="1981"/>
              <a:ext cx="4" cy="9"/>
            </a:xfrm>
            <a:custGeom>
              <a:avLst/>
              <a:gdLst>
                <a:gd name="T0" fmla="*/ 16 w 2"/>
                <a:gd name="T1" fmla="*/ 0 h 4"/>
                <a:gd name="T2" fmla="*/ 16 w 2"/>
                <a:gd name="T3" fmla="*/ 45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1" y="1"/>
                    <a:pt x="0" y="2"/>
                    <a:pt x="2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Freeform 273">
              <a:extLst>
                <a:ext uri="{FF2B5EF4-FFF2-40B4-BE49-F238E27FC236}">
                  <a16:creationId xmlns:a16="http://schemas.microsoft.com/office/drawing/2014/main" id="{B39BBD36-D0BB-405D-9933-86E0E858C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" y="1906"/>
              <a:ext cx="9" cy="19"/>
            </a:xfrm>
            <a:custGeom>
              <a:avLst/>
              <a:gdLst>
                <a:gd name="T0" fmla="*/ 45 w 4"/>
                <a:gd name="T1" fmla="*/ 0 h 8"/>
                <a:gd name="T2" fmla="*/ 36 w 4"/>
                <a:gd name="T3" fmla="*/ 107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cubicBezTo>
                    <a:pt x="1" y="2"/>
                    <a:pt x="0" y="6"/>
                    <a:pt x="3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Freeform 274">
              <a:extLst>
                <a:ext uri="{FF2B5EF4-FFF2-40B4-BE49-F238E27FC236}">
                  <a16:creationId xmlns:a16="http://schemas.microsoft.com/office/drawing/2014/main" id="{1F546DCF-C21A-45B6-BDDF-5ED0DF491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" y="2010"/>
              <a:ext cx="13" cy="13"/>
            </a:xfrm>
            <a:custGeom>
              <a:avLst/>
              <a:gdLst>
                <a:gd name="T0" fmla="*/ 0 w 6"/>
                <a:gd name="T1" fmla="*/ 55 h 5"/>
                <a:gd name="T2" fmla="*/ 61 w 6"/>
                <a:gd name="T3" fmla="*/ 68 h 5"/>
                <a:gd name="T4" fmla="*/ 9 w 6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5">
                  <a:moveTo>
                    <a:pt x="0" y="3"/>
                  </a:moveTo>
                  <a:cubicBezTo>
                    <a:pt x="2" y="4"/>
                    <a:pt x="4" y="5"/>
                    <a:pt x="6" y="4"/>
                  </a:cubicBezTo>
                  <a:cubicBezTo>
                    <a:pt x="5" y="2"/>
                    <a:pt x="3" y="1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Freeform 275">
              <a:extLst>
                <a:ext uri="{FF2B5EF4-FFF2-40B4-BE49-F238E27FC236}">
                  <a16:creationId xmlns:a16="http://schemas.microsoft.com/office/drawing/2014/main" id="{5ED845A5-6720-4F43-B0AD-65EE0ACA2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" y="1349"/>
              <a:ext cx="255" cy="107"/>
            </a:xfrm>
            <a:custGeom>
              <a:avLst/>
              <a:gdLst>
                <a:gd name="T0" fmla="*/ 0 w 117"/>
                <a:gd name="T1" fmla="*/ 568 h 46"/>
                <a:gd name="T2" fmla="*/ 1212 w 117"/>
                <a:gd name="T3" fmla="*/ 579 h 46"/>
                <a:gd name="T4" fmla="*/ 0 w 117"/>
                <a:gd name="T5" fmla="*/ 568 h 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7" h="46">
                  <a:moveTo>
                    <a:pt x="0" y="45"/>
                  </a:moveTo>
                  <a:cubicBezTo>
                    <a:pt x="0" y="45"/>
                    <a:pt x="62" y="0"/>
                    <a:pt x="117" y="46"/>
                  </a:cubicBezTo>
                  <a:cubicBezTo>
                    <a:pt x="117" y="46"/>
                    <a:pt x="71" y="10"/>
                    <a:pt x="0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Freeform 276">
              <a:extLst>
                <a:ext uri="{FF2B5EF4-FFF2-40B4-BE49-F238E27FC236}">
                  <a16:creationId xmlns:a16="http://schemas.microsoft.com/office/drawing/2014/main" id="{15C97913-7F77-47A4-9425-A2866CF8C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6" y="1537"/>
              <a:ext cx="106" cy="52"/>
            </a:xfrm>
            <a:custGeom>
              <a:avLst/>
              <a:gdLst>
                <a:gd name="T0" fmla="*/ 0 w 49"/>
                <a:gd name="T1" fmla="*/ 0 h 22"/>
                <a:gd name="T2" fmla="*/ 495 w 49"/>
                <a:gd name="T3" fmla="*/ 0 h 22"/>
                <a:gd name="T4" fmla="*/ 0 w 49"/>
                <a:gd name="T5" fmla="*/ 0 h 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9" h="22">
                  <a:moveTo>
                    <a:pt x="0" y="0"/>
                  </a:moveTo>
                  <a:cubicBezTo>
                    <a:pt x="0" y="0"/>
                    <a:pt x="20" y="17"/>
                    <a:pt x="49" y="0"/>
                  </a:cubicBezTo>
                  <a:cubicBezTo>
                    <a:pt x="49" y="0"/>
                    <a:pt x="22" y="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Freeform 277">
              <a:extLst>
                <a:ext uri="{FF2B5EF4-FFF2-40B4-BE49-F238E27FC236}">
                  <a16:creationId xmlns:a16="http://schemas.microsoft.com/office/drawing/2014/main" id="{7825A67B-E263-46A7-9AE4-6F0DF1B54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2" y="1405"/>
              <a:ext cx="158" cy="68"/>
            </a:xfrm>
            <a:custGeom>
              <a:avLst/>
              <a:gdLst>
                <a:gd name="T0" fmla="*/ 0 w 73"/>
                <a:gd name="T1" fmla="*/ 373 h 29"/>
                <a:gd name="T2" fmla="*/ 740 w 73"/>
                <a:gd name="T3" fmla="*/ 307 h 29"/>
                <a:gd name="T4" fmla="*/ 0 w 73"/>
                <a:gd name="T5" fmla="*/ 373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3" h="29">
                  <a:moveTo>
                    <a:pt x="0" y="29"/>
                  </a:moveTo>
                  <a:cubicBezTo>
                    <a:pt x="0" y="29"/>
                    <a:pt x="37" y="0"/>
                    <a:pt x="73" y="24"/>
                  </a:cubicBezTo>
                  <a:cubicBezTo>
                    <a:pt x="73" y="24"/>
                    <a:pt x="46" y="3"/>
                    <a:pt x="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Freeform 278">
              <a:extLst>
                <a:ext uri="{FF2B5EF4-FFF2-40B4-BE49-F238E27FC236}">
                  <a16:creationId xmlns:a16="http://schemas.microsoft.com/office/drawing/2014/main" id="{542E2E85-23F6-4FBC-ABA6-D435E3ACC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" y="1509"/>
              <a:ext cx="107" cy="52"/>
            </a:xfrm>
            <a:custGeom>
              <a:avLst/>
              <a:gdLst>
                <a:gd name="T0" fmla="*/ 0 w 49"/>
                <a:gd name="T1" fmla="*/ 12 h 22"/>
                <a:gd name="T2" fmla="*/ 511 w 49"/>
                <a:gd name="T3" fmla="*/ 0 h 22"/>
                <a:gd name="T4" fmla="*/ 0 w 49"/>
                <a:gd name="T5" fmla="*/ 12 h 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9" h="22">
                  <a:moveTo>
                    <a:pt x="0" y="1"/>
                  </a:moveTo>
                  <a:cubicBezTo>
                    <a:pt x="0" y="1"/>
                    <a:pt x="22" y="16"/>
                    <a:pt x="49" y="0"/>
                  </a:cubicBezTo>
                  <a:cubicBezTo>
                    <a:pt x="49" y="0"/>
                    <a:pt x="26" y="2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Freeform 279">
              <a:extLst>
                <a:ext uri="{FF2B5EF4-FFF2-40B4-BE49-F238E27FC236}">
                  <a16:creationId xmlns:a16="http://schemas.microsoft.com/office/drawing/2014/main" id="{1DA4FCBA-727A-4C0E-9002-038E13E40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1391"/>
              <a:ext cx="171" cy="56"/>
            </a:xfrm>
            <a:custGeom>
              <a:avLst/>
              <a:gdLst>
                <a:gd name="T0" fmla="*/ 0 w 79"/>
                <a:gd name="T1" fmla="*/ 240 h 24"/>
                <a:gd name="T2" fmla="*/ 801 w 79"/>
                <a:gd name="T3" fmla="*/ 306 h 24"/>
                <a:gd name="T4" fmla="*/ 0 w 79"/>
                <a:gd name="T5" fmla="*/ 24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9" h="24">
                  <a:moveTo>
                    <a:pt x="0" y="19"/>
                  </a:moveTo>
                  <a:cubicBezTo>
                    <a:pt x="0" y="19"/>
                    <a:pt x="37" y="0"/>
                    <a:pt x="79" y="24"/>
                  </a:cubicBezTo>
                  <a:cubicBezTo>
                    <a:pt x="79" y="24"/>
                    <a:pt x="41" y="6"/>
                    <a:pt x="0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Freeform 280">
              <a:extLst>
                <a:ext uri="{FF2B5EF4-FFF2-40B4-BE49-F238E27FC236}">
                  <a16:creationId xmlns:a16="http://schemas.microsoft.com/office/drawing/2014/main" id="{DE9A4AC1-8479-485A-BA59-5487AB269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" y="1480"/>
              <a:ext cx="103" cy="35"/>
            </a:xfrm>
            <a:custGeom>
              <a:avLst/>
              <a:gdLst>
                <a:gd name="T0" fmla="*/ 0 w 47"/>
                <a:gd name="T1" fmla="*/ 0 h 15"/>
                <a:gd name="T2" fmla="*/ 495 w 47"/>
                <a:gd name="T3" fmla="*/ 0 h 15"/>
                <a:gd name="T4" fmla="*/ 0 w 47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" h="15">
                  <a:moveTo>
                    <a:pt x="0" y="0"/>
                  </a:moveTo>
                  <a:cubicBezTo>
                    <a:pt x="0" y="0"/>
                    <a:pt x="27" y="10"/>
                    <a:pt x="47" y="0"/>
                  </a:cubicBezTo>
                  <a:cubicBezTo>
                    <a:pt x="47" y="0"/>
                    <a:pt x="24" y="1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Freeform 281">
              <a:extLst>
                <a:ext uri="{FF2B5EF4-FFF2-40B4-BE49-F238E27FC236}">
                  <a16:creationId xmlns:a16="http://schemas.microsoft.com/office/drawing/2014/main" id="{AC693801-B654-4DA0-881C-B81A95E0D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9" y="1356"/>
              <a:ext cx="222" cy="66"/>
            </a:xfrm>
            <a:custGeom>
              <a:avLst/>
              <a:gdLst>
                <a:gd name="T0" fmla="*/ 0 w 102"/>
                <a:gd name="T1" fmla="*/ 328 h 28"/>
                <a:gd name="T2" fmla="*/ 1051 w 102"/>
                <a:gd name="T3" fmla="*/ 368 h 28"/>
                <a:gd name="T4" fmla="*/ 0 w 102"/>
                <a:gd name="T5" fmla="*/ 328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2" h="28">
                  <a:moveTo>
                    <a:pt x="0" y="25"/>
                  </a:moveTo>
                  <a:cubicBezTo>
                    <a:pt x="0" y="25"/>
                    <a:pt x="57" y="0"/>
                    <a:pt x="102" y="28"/>
                  </a:cubicBezTo>
                  <a:cubicBezTo>
                    <a:pt x="102" y="28"/>
                    <a:pt x="64" y="6"/>
                    <a:pt x="0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Freeform 282">
              <a:extLst>
                <a:ext uri="{FF2B5EF4-FFF2-40B4-BE49-F238E27FC236}">
                  <a16:creationId xmlns:a16="http://schemas.microsoft.com/office/drawing/2014/main" id="{0D4DFD5F-0A2C-4344-BFAE-1D8FC5E50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" y="1516"/>
              <a:ext cx="113" cy="54"/>
            </a:xfrm>
            <a:custGeom>
              <a:avLst/>
              <a:gdLst>
                <a:gd name="T0" fmla="*/ 0 w 52"/>
                <a:gd name="T1" fmla="*/ 49 h 23"/>
                <a:gd name="T2" fmla="*/ 535 w 52"/>
                <a:gd name="T3" fmla="*/ 0 h 23"/>
                <a:gd name="T4" fmla="*/ 0 w 52"/>
                <a:gd name="T5" fmla="*/ 49 h 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23">
                  <a:moveTo>
                    <a:pt x="0" y="4"/>
                  </a:moveTo>
                  <a:cubicBezTo>
                    <a:pt x="0" y="4"/>
                    <a:pt x="24" y="19"/>
                    <a:pt x="52" y="0"/>
                  </a:cubicBezTo>
                  <a:cubicBezTo>
                    <a:pt x="52" y="0"/>
                    <a:pt x="28" y="23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283">
              <a:extLst>
                <a:ext uri="{FF2B5EF4-FFF2-40B4-BE49-F238E27FC236}">
                  <a16:creationId xmlns:a16="http://schemas.microsoft.com/office/drawing/2014/main" id="{F8F700DB-0CA2-42D3-AB12-71A28D2BD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0" y="1384"/>
              <a:ext cx="313" cy="65"/>
            </a:xfrm>
            <a:custGeom>
              <a:avLst/>
              <a:gdLst>
                <a:gd name="T0" fmla="*/ 0 w 144"/>
                <a:gd name="T1" fmla="*/ 65 h 28"/>
                <a:gd name="T2" fmla="*/ 700 w 144"/>
                <a:gd name="T3" fmla="*/ 179 h 28"/>
                <a:gd name="T4" fmla="*/ 1478 w 144"/>
                <a:gd name="T5" fmla="*/ 77 h 28"/>
                <a:gd name="T6" fmla="*/ 974 w 144"/>
                <a:gd name="T7" fmla="*/ 302 h 28"/>
                <a:gd name="T8" fmla="*/ 0 w 144"/>
                <a:gd name="T9" fmla="*/ 65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" h="28">
                  <a:moveTo>
                    <a:pt x="0" y="5"/>
                  </a:moveTo>
                  <a:cubicBezTo>
                    <a:pt x="0" y="5"/>
                    <a:pt x="34" y="0"/>
                    <a:pt x="68" y="14"/>
                  </a:cubicBezTo>
                  <a:cubicBezTo>
                    <a:pt x="101" y="28"/>
                    <a:pt x="121" y="19"/>
                    <a:pt x="144" y="6"/>
                  </a:cubicBezTo>
                  <a:cubicBezTo>
                    <a:pt x="144" y="6"/>
                    <a:pt x="123" y="26"/>
                    <a:pt x="95" y="24"/>
                  </a:cubicBezTo>
                  <a:cubicBezTo>
                    <a:pt x="66" y="22"/>
                    <a:pt x="60" y="6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Freeform 284">
              <a:extLst>
                <a:ext uri="{FF2B5EF4-FFF2-40B4-BE49-F238E27FC236}">
                  <a16:creationId xmlns:a16="http://schemas.microsoft.com/office/drawing/2014/main" id="{3F5189AD-7D41-4AAE-B5CA-33489653F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1449"/>
              <a:ext cx="183" cy="80"/>
            </a:xfrm>
            <a:custGeom>
              <a:avLst/>
              <a:gdLst>
                <a:gd name="T0" fmla="*/ 0 w 84"/>
                <a:gd name="T1" fmla="*/ 144 h 34"/>
                <a:gd name="T2" fmla="*/ 869 w 84"/>
                <a:gd name="T3" fmla="*/ 0 h 34"/>
                <a:gd name="T4" fmla="*/ 0 w 84"/>
                <a:gd name="T5" fmla="*/ 144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4" h="34">
                  <a:moveTo>
                    <a:pt x="0" y="11"/>
                  </a:moveTo>
                  <a:cubicBezTo>
                    <a:pt x="0" y="11"/>
                    <a:pt x="43" y="28"/>
                    <a:pt x="84" y="0"/>
                  </a:cubicBezTo>
                  <a:cubicBezTo>
                    <a:pt x="84" y="0"/>
                    <a:pt x="50" y="34"/>
                    <a:pt x="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Freeform 285">
              <a:extLst>
                <a:ext uri="{FF2B5EF4-FFF2-40B4-BE49-F238E27FC236}">
                  <a16:creationId xmlns:a16="http://schemas.microsoft.com/office/drawing/2014/main" id="{EC8551FA-9EC4-4B67-B430-839199CF7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6" y="3094"/>
              <a:ext cx="283" cy="95"/>
            </a:xfrm>
            <a:custGeom>
              <a:avLst/>
              <a:gdLst>
                <a:gd name="T0" fmla="*/ 0 w 130"/>
                <a:gd name="T1" fmla="*/ 74 h 41"/>
                <a:gd name="T2" fmla="*/ 1341 w 130"/>
                <a:gd name="T3" fmla="*/ 0 h 41"/>
                <a:gd name="T4" fmla="*/ 0 w 130"/>
                <a:gd name="T5" fmla="*/ 74 h 4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0" h="41">
                  <a:moveTo>
                    <a:pt x="0" y="6"/>
                  </a:moveTo>
                  <a:cubicBezTo>
                    <a:pt x="0" y="6"/>
                    <a:pt x="59" y="41"/>
                    <a:pt x="130" y="0"/>
                  </a:cubicBezTo>
                  <a:cubicBezTo>
                    <a:pt x="130" y="0"/>
                    <a:pt x="74" y="33"/>
                    <a:pt x="0" y="6"/>
                  </a:cubicBezTo>
                  <a:close/>
                </a:path>
              </a:pathLst>
            </a:custGeom>
            <a:solidFill>
              <a:srgbClr val="E2B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Freeform 286">
              <a:extLst>
                <a:ext uri="{FF2B5EF4-FFF2-40B4-BE49-F238E27FC236}">
                  <a16:creationId xmlns:a16="http://schemas.microsoft.com/office/drawing/2014/main" id="{33A872A1-26F7-4B50-AA48-671309ECD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" y="3096"/>
              <a:ext cx="300" cy="86"/>
            </a:xfrm>
            <a:custGeom>
              <a:avLst/>
              <a:gdLst>
                <a:gd name="T0" fmla="*/ 0 w 138"/>
                <a:gd name="T1" fmla="*/ 37 h 37"/>
                <a:gd name="T2" fmla="*/ 1417 w 138"/>
                <a:gd name="T3" fmla="*/ 0 h 37"/>
                <a:gd name="T4" fmla="*/ 0 w 138"/>
                <a:gd name="T5" fmla="*/ 37 h 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8" h="37">
                  <a:moveTo>
                    <a:pt x="0" y="3"/>
                  </a:moveTo>
                  <a:cubicBezTo>
                    <a:pt x="0" y="3"/>
                    <a:pt x="68" y="37"/>
                    <a:pt x="138" y="0"/>
                  </a:cubicBezTo>
                  <a:cubicBezTo>
                    <a:pt x="138" y="0"/>
                    <a:pt x="82" y="29"/>
                    <a:pt x="0" y="3"/>
                  </a:cubicBezTo>
                  <a:close/>
                </a:path>
              </a:pathLst>
            </a:custGeom>
            <a:solidFill>
              <a:srgbClr val="E2B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287">
              <a:extLst>
                <a:ext uri="{FF2B5EF4-FFF2-40B4-BE49-F238E27FC236}">
                  <a16:creationId xmlns:a16="http://schemas.microsoft.com/office/drawing/2014/main" id="{B507C261-24B2-459B-ADCD-3ABADBA7B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3089"/>
              <a:ext cx="342" cy="75"/>
            </a:xfrm>
            <a:custGeom>
              <a:avLst/>
              <a:gdLst>
                <a:gd name="T0" fmla="*/ 0 w 157"/>
                <a:gd name="T1" fmla="*/ 49 h 32"/>
                <a:gd name="T2" fmla="*/ 1623 w 157"/>
                <a:gd name="T3" fmla="*/ 0 h 32"/>
                <a:gd name="T4" fmla="*/ 0 w 157"/>
                <a:gd name="T5" fmla="*/ 49 h 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7" h="32">
                  <a:moveTo>
                    <a:pt x="0" y="4"/>
                  </a:moveTo>
                  <a:cubicBezTo>
                    <a:pt x="0" y="4"/>
                    <a:pt x="84" y="32"/>
                    <a:pt x="157" y="0"/>
                  </a:cubicBezTo>
                  <a:cubicBezTo>
                    <a:pt x="157" y="0"/>
                    <a:pt x="95" y="25"/>
                    <a:pt x="0" y="4"/>
                  </a:cubicBezTo>
                  <a:close/>
                </a:path>
              </a:pathLst>
            </a:custGeom>
            <a:solidFill>
              <a:srgbClr val="E2B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288">
              <a:extLst>
                <a:ext uri="{FF2B5EF4-FFF2-40B4-BE49-F238E27FC236}">
                  <a16:creationId xmlns:a16="http://schemas.microsoft.com/office/drawing/2014/main" id="{346A87CD-3DE9-455D-8E25-BB5E54C44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1" y="3075"/>
              <a:ext cx="200" cy="44"/>
            </a:xfrm>
            <a:custGeom>
              <a:avLst/>
              <a:gdLst>
                <a:gd name="T0" fmla="*/ 0 w 92"/>
                <a:gd name="T1" fmla="*/ 74 h 19"/>
                <a:gd name="T2" fmla="*/ 946 w 92"/>
                <a:gd name="T3" fmla="*/ 0 h 19"/>
                <a:gd name="T4" fmla="*/ 0 w 92"/>
                <a:gd name="T5" fmla="*/ 74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2" h="19">
                  <a:moveTo>
                    <a:pt x="0" y="6"/>
                  </a:moveTo>
                  <a:cubicBezTo>
                    <a:pt x="0" y="6"/>
                    <a:pt x="54" y="19"/>
                    <a:pt x="92" y="0"/>
                  </a:cubicBezTo>
                  <a:cubicBezTo>
                    <a:pt x="92" y="0"/>
                    <a:pt x="57" y="16"/>
                    <a:pt x="0" y="6"/>
                  </a:cubicBezTo>
                  <a:close/>
                </a:path>
              </a:pathLst>
            </a:custGeom>
            <a:solidFill>
              <a:srgbClr val="E2B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Freeform 289">
              <a:extLst>
                <a:ext uri="{FF2B5EF4-FFF2-40B4-BE49-F238E27FC236}">
                  <a16:creationId xmlns:a16="http://schemas.microsoft.com/office/drawing/2014/main" id="{E35E26BB-3298-4F57-B871-33465459D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" y="3068"/>
              <a:ext cx="374" cy="135"/>
            </a:xfrm>
            <a:custGeom>
              <a:avLst/>
              <a:gdLst>
                <a:gd name="T0" fmla="*/ 0 w 172"/>
                <a:gd name="T1" fmla="*/ 189 h 58"/>
                <a:gd name="T2" fmla="*/ 1768 w 172"/>
                <a:gd name="T3" fmla="*/ 0 h 58"/>
                <a:gd name="T4" fmla="*/ 0 w 172"/>
                <a:gd name="T5" fmla="*/ 189 h 5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2" h="58">
                  <a:moveTo>
                    <a:pt x="0" y="15"/>
                  </a:moveTo>
                  <a:cubicBezTo>
                    <a:pt x="0" y="15"/>
                    <a:pt x="93" y="58"/>
                    <a:pt x="172" y="0"/>
                  </a:cubicBezTo>
                  <a:cubicBezTo>
                    <a:pt x="172" y="0"/>
                    <a:pt x="101" y="49"/>
                    <a:pt x="0" y="15"/>
                  </a:cubicBezTo>
                  <a:close/>
                </a:path>
              </a:pathLst>
            </a:custGeom>
            <a:solidFill>
              <a:srgbClr val="E2B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290">
              <a:extLst>
                <a:ext uri="{FF2B5EF4-FFF2-40B4-BE49-F238E27FC236}">
                  <a16:creationId xmlns:a16="http://schemas.microsoft.com/office/drawing/2014/main" id="{29826E61-37DB-45FC-AE08-6CE4DC3A6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0" y="3101"/>
              <a:ext cx="227" cy="46"/>
            </a:xfrm>
            <a:custGeom>
              <a:avLst/>
              <a:gdLst>
                <a:gd name="T0" fmla="*/ 1080 w 104"/>
                <a:gd name="T1" fmla="*/ 122 h 20"/>
                <a:gd name="T2" fmla="*/ 0 w 104"/>
                <a:gd name="T3" fmla="*/ 0 h 20"/>
                <a:gd name="T4" fmla="*/ 1080 w 104"/>
                <a:gd name="T5" fmla="*/ 122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4" h="20">
                  <a:moveTo>
                    <a:pt x="104" y="10"/>
                  </a:moveTo>
                  <a:cubicBezTo>
                    <a:pt x="104" y="10"/>
                    <a:pt x="37" y="20"/>
                    <a:pt x="0" y="0"/>
                  </a:cubicBezTo>
                  <a:cubicBezTo>
                    <a:pt x="0" y="0"/>
                    <a:pt x="24" y="10"/>
                    <a:pt x="104" y="10"/>
                  </a:cubicBezTo>
                  <a:close/>
                </a:path>
              </a:pathLst>
            </a:custGeom>
            <a:solidFill>
              <a:srgbClr val="E2B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291">
              <a:extLst>
                <a:ext uri="{FF2B5EF4-FFF2-40B4-BE49-F238E27FC236}">
                  <a16:creationId xmlns:a16="http://schemas.microsoft.com/office/drawing/2014/main" id="{B37B91D7-C783-41E9-9F7B-D51E0A5BE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" y="2517"/>
              <a:ext cx="339" cy="192"/>
            </a:xfrm>
            <a:custGeom>
              <a:avLst/>
              <a:gdLst>
                <a:gd name="T0" fmla="*/ 52 w 156"/>
                <a:gd name="T1" fmla="*/ 0 h 83"/>
                <a:gd name="T2" fmla="*/ 246 w 156"/>
                <a:gd name="T3" fmla="*/ 567 h 83"/>
                <a:gd name="T4" fmla="*/ 689 w 156"/>
                <a:gd name="T5" fmla="*/ 941 h 83"/>
                <a:gd name="T6" fmla="*/ 1539 w 156"/>
                <a:gd name="T7" fmla="*/ 604 h 83"/>
                <a:gd name="T8" fmla="*/ 1384 w 156"/>
                <a:gd name="T9" fmla="*/ 433 h 83"/>
                <a:gd name="T10" fmla="*/ 882 w 156"/>
                <a:gd name="T11" fmla="*/ 595 h 83"/>
                <a:gd name="T12" fmla="*/ 306 w 156"/>
                <a:gd name="T13" fmla="*/ 245 h 83"/>
                <a:gd name="T14" fmla="*/ 80 w 156"/>
                <a:gd name="T15" fmla="*/ 86 h 8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6" h="83">
                  <a:moveTo>
                    <a:pt x="5" y="0"/>
                  </a:moveTo>
                  <a:cubicBezTo>
                    <a:pt x="0" y="13"/>
                    <a:pt x="17" y="36"/>
                    <a:pt x="24" y="46"/>
                  </a:cubicBezTo>
                  <a:cubicBezTo>
                    <a:pt x="35" y="59"/>
                    <a:pt x="49" y="73"/>
                    <a:pt x="67" y="76"/>
                  </a:cubicBezTo>
                  <a:cubicBezTo>
                    <a:pt x="94" y="83"/>
                    <a:pt x="138" y="81"/>
                    <a:pt x="150" y="49"/>
                  </a:cubicBezTo>
                  <a:cubicBezTo>
                    <a:pt x="156" y="31"/>
                    <a:pt x="149" y="26"/>
                    <a:pt x="135" y="35"/>
                  </a:cubicBezTo>
                  <a:cubicBezTo>
                    <a:pt x="120" y="45"/>
                    <a:pt x="105" y="50"/>
                    <a:pt x="86" y="48"/>
                  </a:cubicBezTo>
                  <a:cubicBezTo>
                    <a:pt x="62" y="46"/>
                    <a:pt x="50" y="33"/>
                    <a:pt x="30" y="20"/>
                  </a:cubicBezTo>
                  <a:cubicBezTo>
                    <a:pt x="23" y="16"/>
                    <a:pt x="13" y="13"/>
                    <a:pt x="8" y="7"/>
                  </a:cubicBezTo>
                </a:path>
              </a:pathLst>
            </a:custGeom>
            <a:solidFill>
              <a:srgbClr val="FA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292">
              <a:extLst>
                <a:ext uri="{FF2B5EF4-FFF2-40B4-BE49-F238E27FC236}">
                  <a16:creationId xmlns:a16="http://schemas.microsoft.com/office/drawing/2014/main" id="{511FC50C-FA60-40CB-AA00-218EB0263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" y="2577"/>
              <a:ext cx="437" cy="255"/>
            </a:xfrm>
            <a:custGeom>
              <a:avLst/>
              <a:gdLst>
                <a:gd name="T0" fmla="*/ 20 w 201"/>
                <a:gd name="T1" fmla="*/ 65 h 110"/>
                <a:gd name="T2" fmla="*/ 524 w 201"/>
                <a:gd name="T3" fmla="*/ 1145 h 110"/>
                <a:gd name="T4" fmla="*/ 1200 w 201"/>
                <a:gd name="T5" fmla="*/ 1124 h 110"/>
                <a:gd name="T6" fmla="*/ 1735 w 201"/>
                <a:gd name="T7" fmla="*/ 946 h 110"/>
                <a:gd name="T8" fmla="*/ 1961 w 201"/>
                <a:gd name="T9" fmla="*/ 651 h 110"/>
                <a:gd name="T10" fmla="*/ 2024 w 201"/>
                <a:gd name="T11" fmla="*/ 199 h 110"/>
                <a:gd name="T12" fmla="*/ 1698 w 201"/>
                <a:gd name="T13" fmla="*/ 415 h 110"/>
                <a:gd name="T14" fmla="*/ 1131 w 201"/>
                <a:gd name="T15" fmla="*/ 909 h 110"/>
                <a:gd name="T16" fmla="*/ 804 w 201"/>
                <a:gd name="T17" fmla="*/ 888 h 110"/>
                <a:gd name="T18" fmla="*/ 270 w 201"/>
                <a:gd name="T19" fmla="*/ 559 h 110"/>
                <a:gd name="T20" fmla="*/ 0 w 201"/>
                <a:gd name="T21" fmla="*/ 74 h 1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1" h="110">
                  <a:moveTo>
                    <a:pt x="2" y="5"/>
                  </a:moveTo>
                  <a:cubicBezTo>
                    <a:pt x="1" y="34"/>
                    <a:pt x="28" y="75"/>
                    <a:pt x="51" y="92"/>
                  </a:cubicBezTo>
                  <a:cubicBezTo>
                    <a:pt x="75" y="110"/>
                    <a:pt x="92" y="100"/>
                    <a:pt x="117" y="90"/>
                  </a:cubicBezTo>
                  <a:cubicBezTo>
                    <a:pt x="134" y="84"/>
                    <a:pt x="153" y="83"/>
                    <a:pt x="169" y="76"/>
                  </a:cubicBezTo>
                  <a:cubicBezTo>
                    <a:pt x="182" y="71"/>
                    <a:pt x="186" y="65"/>
                    <a:pt x="191" y="52"/>
                  </a:cubicBezTo>
                  <a:cubicBezTo>
                    <a:pt x="193" y="45"/>
                    <a:pt x="201" y="23"/>
                    <a:pt x="197" y="16"/>
                  </a:cubicBezTo>
                  <a:cubicBezTo>
                    <a:pt x="189" y="0"/>
                    <a:pt x="172" y="26"/>
                    <a:pt x="165" y="33"/>
                  </a:cubicBezTo>
                  <a:cubicBezTo>
                    <a:pt x="151" y="50"/>
                    <a:pt x="132" y="66"/>
                    <a:pt x="110" y="73"/>
                  </a:cubicBezTo>
                  <a:cubicBezTo>
                    <a:pt x="99" y="77"/>
                    <a:pt x="90" y="76"/>
                    <a:pt x="78" y="71"/>
                  </a:cubicBezTo>
                  <a:cubicBezTo>
                    <a:pt x="62" y="65"/>
                    <a:pt x="40" y="57"/>
                    <a:pt x="26" y="45"/>
                  </a:cubicBezTo>
                  <a:cubicBezTo>
                    <a:pt x="16" y="36"/>
                    <a:pt x="1" y="20"/>
                    <a:pt x="0" y="6"/>
                  </a:cubicBezTo>
                </a:path>
              </a:pathLst>
            </a:custGeom>
            <a:solidFill>
              <a:srgbClr val="FA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293">
              <a:extLst>
                <a:ext uri="{FF2B5EF4-FFF2-40B4-BE49-F238E27FC236}">
                  <a16:creationId xmlns:a16="http://schemas.microsoft.com/office/drawing/2014/main" id="{DF0E3FE4-F876-41FF-9CDA-F778A14BD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5" y="2546"/>
              <a:ext cx="240" cy="121"/>
            </a:xfrm>
            <a:custGeom>
              <a:avLst/>
              <a:gdLst>
                <a:gd name="T0" fmla="*/ 0 w 110"/>
                <a:gd name="T1" fmla="*/ 37 h 52"/>
                <a:gd name="T2" fmla="*/ 209 w 110"/>
                <a:gd name="T3" fmla="*/ 437 h 52"/>
                <a:gd name="T4" fmla="*/ 665 w 110"/>
                <a:gd name="T5" fmla="*/ 628 h 52"/>
                <a:gd name="T6" fmla="*/ 914 w 110"/>
                <a:gd name="T7" fmla="*/ 49 h 52"/>
                <a:gd name="T8" fmla="*/ 375 w 110"/>
                <a:gd name="T9" fmla="*/ 228 h 52"/>
                <a:gd name="T10" fmla="*/ 20 w 110"/>
                <a:gd name="T11" fmla="*/ 28 h 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0" h="52">
                  <a:moveTo>
                    <a:pt x="0" y="3"/>
                  </a:moveTo>
                  <a:cubicBezTo>
                    <a:pt x="8" y="14"/>
                    <a:pt x="10" y="27"/>
                    <a:pt x="20" y="35"/>
                  </a:cubicBezTo>
                  <a:cubicBezTo>
                    <a:pt x="30" y="43"/>
                    <a:pt x="52" y="52"/>
                    <a:pt x="64" y="50"/>
                  </a:cubicBezTo>
                  <a:cubicBezTo>
                    <a:pt x="78" y="48"/>
                    <a:pt x="110" y="15"/>
                    <a:pt x="88" y="4"/>
                  </a:cubicBezTo>
                  <a:cubicBezTo>
                    <a:pt x="72" y="21"/>
                    <a:pt x="56" y="34"/>
                    <a:pt x="36" y="18"/>
                  </a:cubicBezTo>
                  <a:cubicBezTo>
                    <a:pt x="25" y="10"/>
                    <a:pt x="17" y="0"/>
                    <a:pt x="2" y="2"/>
                  </a:cubicBezTo>
                </a:path>
              </a:pathLst>
            </a:custGeom>
            <a:solidFill>
              <a:srgbClr val="FA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294">
              <a:extLst>
                <a:ext uri="{FF2B5EF4-FFF2-40B4-BE49-F238E27FC236}">
                  <a16:creationId xmlns:a16="http://schemas.microsoft.com/office/drawing/2014/main" id="{3B66E8DB-F04A-4152-80F2-2D26D539A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6" y="2553"/>
              <a:ext cx="379" cy="205"/>
            </a:xfrm>
            <a:custGeom>
              <a:avLst/>
              <a:gdLst>
                <a:gd name="T0" fmla="*/ 52 w 174"/>
                <a:gd name="T1" fmla="*/ 49 h 88"/>
                <a:gd name="T2" fmla="*/ 464 w 174"/>
                <a:gd name="T3" fmla="*/ 950 h 88"/>
                <a:gd name="T4" fmla="*/ 1063 w 174"/>
                <a:gd name="T5" fmla="*/ 1048 h 88"/>
                <a:gd name="T6" fmla="*/ 1788 w 174"/>
                <a:gd name="T7" fmla="*/ 294 h 88"/>
                <a:gd name="T8" fmla="*/ 1736 w 174"/>
                <a:gd name="T9" fmla="*/ 28 h 88"/>
                <a:gd name="T10" fmla="*/ 1590 w 174"/>
                <a:gd name="T11" fmla="*/ 200 h 88"/>
                <a:gd name="T12" fmla="*/ 788 w 174"/>
                <a:gd name="T13" fmla="*/ 608 h 88"/>
                <a:gd name="T14" fmla="*/ 331 w 174"/>
                <a:gd name="T15" fmla="*/ 391 h 88"/>
                <a:gd name="T16" fmla="*/ 44 w 174"/>
                <a:gd name="T17" fmla="*/ 126 h 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88">
                  <a:moveTo>
                    <a:pt x="5" y="4"/>
                  </a:moveTo>
                  <a:cubicBezTo>
                    <a:pt x="0" y="28"/>
                    <a:pt x="26" y="63"/>
                    <a:pt x="45" y="75"/>
                  </a:cubicBezTo>
                  <a:cubicBezTo>
                    <a:pt x="61" y="85"/>
                    <a:pt x="84" y="88"/>
                    <a:pt x="103" y="83"/>
                  </a:cubicBezTo>
                  <a:cubicBezTo>
                    <a:pt x="135" y="76"/>
                    <a:pt x="172" y="61"/>
                    <a:pt x="173" y="23"/>
                  </a:cubicBezTo>
                  <a:cubicBezTo>
                    <a:pt x="174" y="18"/>
                    <a:pt x="174" y="3"/>
                    <a:pt x="168" y="2"/>
                  </a:cubicBezTo>
                  <a:cubicBezTo>
                    <a:pt x="162" y="0"/>
                    <a:pt x="157" y="12"/>
                    <a:pt x="154" y="16"/>
                  </a:cubicBezTo>
                  <a:cubicBezTo>
                    <a:pt x="133" y="42"/>
                    <a:pt x="107" y="47"/>
                    <a:pt x="76" y="48"/>
                  </a:cubicBezTo>
                  <a:cubicBezTo>
                    <a:pt x="56" y="49"/>
                    <a:pt x="47" y="42"/>
                    <a:pt x="32" y="31"/>
                  </a:cubicBezTo>
                  <a:cubicBezTo>
                    <a:pt x="25" y="26"/>
                    <a:pt x="12" y="9"/>
                    <a:pt x="4" y="10"/>
                  </a:cubicBezTo>
                </a:path>
              </a:pathLst>
            </a:custGeom>
            <a:solidFill>
              <a:srgbClr val="FA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295">
              <a:extLst>
                <a:ext uri="{FF2B5EF4-FFF2-40B4-BE49-F238E27FC236}">
                  <a16:creationId xmlns:a16="http://schemas.microsoft.com/office/drawing/2014/main" id="{7944DEC8-B8F1-48A4-A096-A3C428B6C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0" y="2385"/>
              <a:ext cx="444" cy="289"/>
            </a:xfrm>
            <a:custGeom>
              <a:avLst/>
              <a:gdLst>
                <a:gd name="T0" fmla="*/ 0 w 204"/>
                <a:gd name="T1" fmla="*/ 0 h 125"/>
                <a:gd name="T2" fmla="*/ 9 w 204"/>
                <a:gd name="T3" fmla="*/ 620 h 125"/>
                <a:gd name="T4" fmla="*/ 113 w 204"/>
                <a:gd name="T5" fmla="*/ 1161 h 125"/>
                <a:gd name="T6" fmla="*/ 781 w 204"/>
                <a:gd name="T7" fmla="*/ 1519 h 125"/>
                <a:gd name="T8" fmla="*/ 1682 w 204"/>
                <a:gd name="T9" fmla="*/ 1336 h 125"/>
                <a:gd name="T10" fmla="*/ 1970 w 204"/>
                <a:gd name="T11" fmla="*/ 358 h 125"/>
                <a:gd name="T12" fmla="*/ 1815 w 204"/>
                <a:gd name="T13" fmla="*/ 640 h 125"/>
                <a:gd name="T14" fmla="*/ 1473 w 204"/>
                <a:gd name="T15" fmla="*/ 925 h 125"/>
                <a:gd name="T16" fmla="*/ 640 w 204"/>
                <a:gd name="T17" fmla="*/ 1027 h 125"/>
                <a:gd name="T18" fmla="*/ 194 w 204"/>
                <a:gd name="T19" fmla="*/ 791 h 125"/>
                <a:gd name="T20" fmla="*/ 81 w 204"/>
                <a:gd name="T21" fmla="*/ 0 h 1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4" h="125">
                  <a:moveTo>
                    <a:pt x="0" y="0"/>
                  </a:moveTo>
                  <a:cubicBezTo>
                    <a:pt x="5" y="14"/>
                    <a:pt x="0" y="34"/>
                    <a:pt x="1" y="50"/>
                  </a:cubicBezTo>
                  <a:cubicBezTo>
                    <a:pt x="1" y="65"/>
                    <a:pt x="3" y="81"/>
                    <a:pt x="11" y="94"/>
                  </a:cubicBezTo>
                  <a:cubicBezTo>
                    <a:pt x="25" y="121"/>
                    <a:pt x="47" y="125"/>
                    <a:pt x="76" y="123"/>
                  </a:cubicBezTo>
                  <a:cubicBezTo>
                    <a:pt x="108" y="120"/>
                    <a:pt x="133" y="117"/>
                    <a:pt x="163" y="108"/>
                  </a:cubicBezTo>
                  <a:cubicBezTo>
                    <a:pt x="193" y="98"/>
                    <a:pt x="204" y="57"/>
                    <a:pt x="191" y="29"/>
                  </a:cubicBezTo>
                  <a:cubicBezTo>
                    <a:pt x="184" y="34"/>
                    <a:pt x="182" y="45"/>
                    <a:pt x="176" y="52"/>
                  </a:cubicBezTo>
                  <a:cubicBezTo>
                    <a:pt x="168" y="63"/>
                    <a:pt x="156" y="69"/>
                    <a:pt x="143" y="75"/>
                  </a:cubicBezTo>
                  <a:cubicBezTo>
                    <a:pt x="116" y="86"/>
                    <a:pt x="92" y="85"/>
                    <a:pt x="62" y="83"/>
                  </a:cubicBezTo>
                  <a:cubicBezTo>
                    <a:pt x="46" y="81"/>
                    <a:pt x="28" y="80"/>
                    <a:pt x="19" y="64"/>
                  </a:cubicBezTo>
                  <a:cubicBezTo>
                    <a:pt x="10" y="47"/>
                    <a:pt x="8" y="18"/>
                    <a:pt x="8" y="0"/>
                  </a:cubicBezTo>
                </a:path>
              </a:pathLst>
            </a:custGeom>
            <a:solidFill>
              <a:srgbClr val="FA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296">
              <a:extLst>
                <a:ext uri="{FF2B5EF4-FFF2-40B4-BE49-F238E27FC236}">
                  <a16:creationId xmlns:a16="http://schemas.microsoft.com/office/drawing/2014/main" id="{B8710240-231D-481B-8AD5-1D91408CE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" y="2371"/>
              <a:ext cx="243" cy="268"/>
            </a:xfrm>
            <a:custGeom>
              <a:avLst/>
              <a:gdLst>
                <a:gd name="T0" fmla="*/ 0 w 112"/>
                <a:gd name="T1" fmla="*/ 1222 h 116"/>
                <a:gd name="T2" fmla="*/ 438 w 112"/>
                <a:gd name="T3" fmla="*/ 1405 h 116"/>
                <a:gd name="T4" fmla="*/ 837 w 112"/>
                <a:gd name="T5" fmla="*/ 1157 h 116"/>
                <a:gd name="T6" fmla="*/ 1039 w 112"/>
                <a:gd name="T7" fmla="*/ 0 h 116"/>
                <a:gd name="T8" fmla="*/ 837 w 112"/>
                <a:gd name="T9" fmla="*/ 566 h 116"/>
                <a:gd name="T10" fmla="*/ 603 w 112"/>
                <a:gd name="T11" fmla="*/ 1010 h 116"/>
                <a:gd name="T12" fmla="*/ 80 w 112"/>
                <a:gd name="T13" fmla="*/ 1197 h 1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2" h="116">
                  <a:moveTo>
                    <a:pt x="0" y="99"/>
                  </a:moveTo>
                  <a:cubicBezTo>
                    <a:pt x="15" y="106"/>
                    <a:pt x="25" y="116"/>
                    <a:pt x="43" y="114"/>
                  </a:cubicBezTo>
                  <a:cubicBezTo>
                    <a:pt x="54" y="112"/>
                    <a:pt x="74" y="103"/>
                    <a:pt x="82" y="94"/>
                  </a:cubicBezTo>
                  <a:cubicBezTo>
                    <a:pt x="101" y="75"/>
                    <a:pt x="112" y="26"/>
                    <a:pt x="102" y="0"/>
                  </a:cubicBezTo>
                  <a:cubicBezTo>
                    <a:pt x="88" y="6"/>
                    <a:pt x="86" y="33"/>
                    <a:pt x="82" y="46"/>
                  </a:cubicBezTo>
                  <a:cubicBezTo>
                    <a:pt x="77" y="62"/>
                    <a:pt x="72" y="72"/>
                    <a:pt x="59" y="82"/>
                  </a:cubicBezTo>
                  <a:cubicBezTo>
                    <a:pt x="42" y="95"/>
                    <a:pt x="24" y="89"/>
                    <a:pt x="8" y="97"/>
                  </a:cubicBezTo>
                </a:path>
              </a:pathLst>
            </a:custGeom>
            <a:solidFill>
              <a:srgbClr val="FA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297">
              <a:extLst>
                <a:ext uri="{FF2B5EF4-FFF2-40B4-BE49-F238E27FC236}">
                  <a16:creationId xmlns:a16="http://schemas.microsoft.com/office/drawing/2014/main" id="{C54DC65F-FB5B-4C23-8C6A-F55331C90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2431"/>
              <a:ext cx="492" cy="345"/>
            </a:xfrm>
            <a:custGeom>
              <a:avLst/>
              <a:gdLst>
                <a:gd name="T0" fmla="*/ 81 w 226"/>
                <a:gd name="T1" fmla="*/ 0 h 149"/>
                <a:gd name="T2" fmla="*/ 464 w 226"/>
                <a:gd name="T3" fmla="*/ 1093 h 149"/>
                <a:gd name="T4" fmla="*/ 1361 w 226"/>
                <a:gd name="T5" fmla="*/ 1586 h 149"/>
                <a:gd name="T6" fmla="*/ 2332 w 226"/>
                <a:gd name="T7" fmla="*/ 1491 h 149"/>
                <a:gd name="T8" fmla="*/ 1639 w 226"/>
                <a:gd name="T9" fmla="*/ 1500 h 149"/>
                <a:gd name="T10" fmla="*/ 773 w 226"/>
                <a:gd name="T11" fmla="*/ 1132 h 149"/>
                <a:gd name="T12" fmla="*/ 113 w 226"/>
                <a:gd name="T13" fmla="*/ 49 h 1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6" h="149">
                  <a:moveTo>
                    <a:pt x="8" y="0"/>
                  </a:moveTo>
                  <a:cubicBezTo>
                    <a:pt x="8" y="37"/>
                    <a:pt x="18" y="63"/>
                    <a:pt x="45" y="88"/>
                  </a:cubicBezTo>
                  <a:cubicBezTo>
                    <a:pt x="71" y="111"/>
                    <a:pt x="100" y="119"/>
                    <a:pt x="132" y="128"/>
                  </a:cubicBezTo>
                  <a:cubicBezTo>
                    <a:pt x="162" y="137"/>
                    <a:pt x="204" y="149"/>
                    <a:pt x="226" y="120"/>
                  </a:cubicBezTo>
                  <a:cubicBezTo>
                    <a:pt x="203" y="120"/>
                    <a:pt x="182" y="126"/>
                    <a:pt x="159" y="121"/>
                  </a:cubicBezTo>
                  <a:cubicBezTo>
                    <a:pt x="131" y="116"/>
                    <a:pt x="100" y="105"/>
                    <a:pt x="75" y="91"/>
                  </a:cubicBezTo>
                  <a:cubicBezTo>
                    <a:pt x="53" y="78"/>
                    <a:pt x="0" y="33"/>
                    <a:pt x="11" y="4"/>
                  </a:cubicBezTo>
                </a:path>
              </a:pathLst>
            </a:custGeom>
            <a:solidFill>
              <a:srgbClr val="FA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298">
              <a:extLst>
                <a:ext uri="{FF2B5EF4-FFF2-40B4-BE49-F238E27FC236}">
                  <a16:creationId xmlns:a16="http://schemas.microsoft.com/office/drawing/2014/main" id="{44AF4317-64F2-4BAF-8423-231D2866F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2546"/>
              <a:ext cx="348" cy="221"/>
            </a:xfrm>
            <a:custGeom>
              <a:avLst/>
              <a:gdLst>
                <a:gd name="T0" fmla="*/ 237 w 160"/>
                <a:gd name="T1" fmla="*/ 179 h 95"/>
                <a:gd name="T2" fmla="*/ 9 w 160"/>
                <a:gd name="T3" fmla="*/ 437 h 95"/>
                <a:gd name="T4" fmla="*/ 133 w 160"/>
                <a:gd name="T5" fmla="*/ 616 h 95"/>
                <a:gd name="T6" fmla="*/ 866 w 160"/>
                <a:gd name="T7" fmla="*/ 942 h 95"/>
                <a:gd name="T8" fmla="*/ 1244 w 160"/>
                <a:gd name="T9" fmla="*/ 1072 h 95"/>
                <a:gd name="T10" fmla="*/ 1522 w 160"/>
                <a:gd name="T11" fmla="*/ 1168 h 95"/>
                <a:gd name="T12" fmla="*/ 1594 w 160"/>
                <a:gd name="T13" fmla="*/ 817 h 95"/>
                <a:gd name="T14" fmla="*/ 1409 w 160"/>
                <a:gd name="T15" fmla="*/ 0 h 95"/>
                <a:gd name="T16" fmla="*/ 742 w 160"/>
                <a:gd name="T17" fmla="*/ 568 h 95"/>
                <a:gd name="T18" fmla="*/ 246 w 160"/>
                <a:gd name="T19" fmla="*/ 514 h 95"/>
                <a:gd name="T20" fmla="*/ 254 w 160"/>
                <a:gd name="T21" fmla="*/ 163 h 9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0" h="95">
                  <a:moveTo>
                    <a:pt x="23" y="14"/>
                  </a:moveTo>
                  <a:cubicBezTo>
                    <a:pt x="12" y="20"/>
                    <a:pt x="0" y="22"/>
                    <a:pt x="1" y="35"/>
                  </a:cubicBezTo>
                  <a:cubicBezTo>
                    <a:pt x="1" y="47"/>
                    <a:pt x="5" y="42"/>
                    <a:pt x="13" y="49"/>
                  </a:cubicBezTo>
                  <a:cubicBezTo>
                    <a:pt x="34" y="68"/>
                    <a:pt x="57" y="69"/>
                    <a:pt x="84" y="75"/>
                  </a:cubicBezTo>
                  <a:cubicBezTo>
                    <a:pt x="97" y="78"/>
                    <a:pt x="109" y="81"/>
                    <a:pt x="121" y="85"/>
                  </a:cubicBezTo>
                  <a:cubicBezTo>
                    <a:pt x="128" y="87"/>
                    <a:pt x="141" y="95"/>
                    <a:pt x="148" y="93"/>
                  </a:cubicBezTo>
                  <a:cubicBezTo>
                    <a:pt x="160" y="90"/>
                    <a:pt x="158" y="75"/>
                    <a:pt x="155" y="65"/>
                  </a:cubicBezTo>
                  <a:cubicBezTo>
                    <a:pt x="151" y="47"/>
                    <a:pt x="147" y="15"/>
                    <a:pt x="137" y="0"/>
                  </a:cubicBezTo>
                  <a:cubicBezTo>
                    <a:pt x="126" y="40"/>
                    <a:pt x="114" y="56"/>
                    <a:pt x="72" y="45"/>
                  </a:cubicBezTo>
                  <a:cubicBezTo>
                    <a:pt x="53" y="40"/>
                    <a:pt x="40" y="55"/>
                    <a:pt x="24" y="41"/>
                  </a:cubicBezTo>
                  <a:cubicBezTo>
                    <a:pt x="10" y="29"/>
                    <a:pt x="13" y="27"/>
                    <a:pt x="25" y="13"/>
                  </a:cubicBezTo>
                </a:path>
              </a:pathLst>
            </a:custGeom>
            <a:solidFill>
              <a:srgbClr val="FA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299">
              <a:extLst>
                <a:ext uri="{FF2B5EF4-FFF2-40B4-BE49-F238E27FC236}">
                  <a16:creationId xmlns:a16="http://schemas.microsoft.com/office/drawing/2014/main" id="{90FEBE5E-8546-4332-8761-59AC7DF8A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" y="2600"/>
              <a:ext cx="115" cy="195"/>
            </a:xfrm>
            <a:custGeom>
              <a:avLst/>
              <a:gdLst>
                <a:gd name="T0" fmla="*/ 0 w 53"/>
                <a:gd name="T1" fmla="*/ 0 h 84"/>
                <a:gd name="T2" fmla="*/ 378 w 53"/>
                <a:gd name="T3" fmla="*/ 966 h 84"/>
                <a:gd name="T4" fmla="*/ 438 w 53"/>
                <a:gd name="T5" fmla="*/ 114 h 84"/>
                <a:gd name="T6" fmla="*/ 245 w 53"/>
                <a:gd name="T7" fmla="*/ 539 h 84"/>
                <a:gd name="T8" fmla="*/ 80 w 53"/>
                <a:gd name="T9" fmla="*/ 86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84">
                  <a:moveTo>
                    <a:pt x="0" y="0"/>
                  </a:moveTo>
                  <a:cubicBezTo>
                    <a:pt x="4" y="16"/>
                    <a:pt x="4" y="84"/>
                    <a:pt x="37" y="77"/>
                  </a:cubicBezTo>
                  <a:cubicBezTo>
                    <a:pt x="53" y="73"/>
                    <a:pt x="42" y="23"/>
                    <a:pt x="43" y="9"/>
                  </a:cubicBezTo>
                  <a:cubicBezTo>
                    <a:pt x="38" y="17"/>
                    <a:pt x="35" y="43"/>
                    <a:pt x="24" y="43"/>
                  </a:cubicBezTo>
                  <a:cubicBezTo>
                    <a:pt x="9" y="44"/>
                    <a:pt x="8" y="14"/>
                    <a:pt x="8" y="7"/>
                  </a:cubicBezTo>
                </a:path>
              </a:pathLst>
            </a:custGeom>
            <a:solidFill>
              <a:srgbClr val="FA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Freeform 300">
              <a:extLst>
                <a:ext uri="{FF2B5EF4-FFF2-40B4-BE49-F238E27FC236}">
                  <a16:creationId xmlns:a16="http://schemas.microsoft.com/office/drawing/2014/main" id="{40AB2944-749F-4ECD-AD94-15EB3C32E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" y="1509"/>
              <a:ext cx="830" cy="326"/>
            </a:xfrm>
            <a:custGeom>
              <a:avLst/>
              <a:gdLst>
                <a:gd name="T0" fmla="*/ 3815 w 382"/>
                <a:gd name="T1" fmla="*/ 342 h 140"/>
                <a:gd name="T2" fmla="*/ 3261 w 382"/>
                <a:gd name="T3" fmla="*/ 554 h 140"/>
                <a:gd name="T4" fmla="*/ 1784 w 382"/>
                <a:gd name="T5" fmla="*/ 0 h 140"/>
                <a:gd name="T6" fmla="*/ 367 w 382"/>
                <a:gd name="T7" fmla="*/ 417 h 140"/>
                <a:gd name="T8" fmla="*/ 193 w 382"/>
                <a:gd name="T9" fmla="*/ 391 h 140"/>
                <a:gd name="T10" fmla="*/ 0 w 382"/>
                <a:gd name="T11" fmla="*/ 1062 h 140"/>
                <a:gd name="T12" fmla="*/ 61 w 382"/>
                <a:gd name="T13" fmla="*/ 1150 h 140"/>
                <a:gd name="T14" fmla="*/ 289 w 382"/>
                <a:gd name="T15" fmla="*/ 1502 h 140"/>
                <a:gd name="T16" fmla="*/ 676 w 382"/>
                <a:gd name="T17" fmla="*/ 771 h 140"/>
                <a:gd name="T18" fmla="*/ 1775 w 382"/>
                <a:gd name="T19" fmla="*/ 65 h 140"/>
                <a:gd name="T20" fmla="*/ 3044 w 382"/>
                <a:gd name="T21" fmla="*/ 1036 h 140"/>
                <a:gd name="T22" fmla="*/ 3168 w 382"/>
                <a:gd name="T23" fmla="*/ 1653 h 140"/>
                <a:gd name="T24" fmla="*/ 3559 w 382"/>
                <a:gd name="T25" fmla="*/ 1122 h 140"/>
                <a:gd name="T26" fmla="*/ 3639 w 382"/>
                <a:gd name="T27" fmla="*/ 971 h 140"/>
                <a:gd name="T28" fmla="*/ 3918 w 382"/>
                <a:gd name="T29" fmla="*/ 722 h 140"/>
                <a:gd name="T30" fmla="*/ 3815 w 382"/>
                <a:gd name="T31" fmla="*/ 342 h 14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82" h="140">
                  <a:moveTo>
                    <a:pt x="372" y="27"/>
                  </a:moveTo>
                  <a:cubicBezTo>
                    <a:pt x="351" y="36"/>
                    <a:pt x="336" y="44"/>
                    <a:pt x="318" y="44"/>
                  </a:cubicBezTo>
                  <a:cubicBezTo>
                    <a:pt x="279" y="44"/>
                    <a:pt x="236" y="0"/>
                    <a:pt x="174" y="0"/>
                  </a:cubicBezTo>
                  <a:cubicBezTo>
                    <a:pt x="113" y="0"/>
                    <a:pt x="68" y="33"/>
                    <a:pt x="36" y="33"/>
                  </a:cubicBezTo>
                  <a:cubicBezTo>
                    <a:pt x="30" y="33"/>
                    <a:pt x="25" y="32"/>
                    <a:pt x="19" y="31"/>
                  </a:cubicBezTo>
                  <a:cubicBezTo>
                    <a:pt x="10" y="49"/>
                    <a:pt x="22" y="71"/>
                    <a:pt x="0" y="84"/>
                  </a:cubicBezTo>
                  <a:cubicBezTo>
                    <a:pt x="2" y="86"/>
                    <a:pt x="4" y="89"/>
                    <a:pt x="6" y="91"/>
                  </a:cubicBezTo>
                  <a:cubicBezTo>
                    <a:pt x="12" y="101"/>
                    <a:pt x="15" y="121"/>
                    <a:pt x="28" y="119"/>
                  </a:cubicBezTo>
                  <a:cubicBezTo>
                    <a:pt x="51" y="116"/>
                    <a:pt x="51" y="80"/>
                    <a:pt x="66" y="61"/>
                  </a:cubicBezTo>
                  <a:cubicBezTo>
                    <a:pt x="103" y="13"/>
                    <a:pt x="133" y="5"/>
                    <a:pt x="173" y="5"/>
                  </a:cubicBezTo>
                  <a:cubicBezTo>
                    <a:pt x="254" y="6"/>
                    <a:pt x="278" y="57"/>
                    <a:pt x="297" y="82"/>
                  </a:cubicBezTo>
                  <a:cubicBezTo>
                    <a:pt x="304" y="97"/>
                    <a:pt x="299" y="118"/>
                    <a:pt x="309" y="131"/>
                  </a:cubicBezTo>
                  <a:cubicBezTo>
                    <a:pt x="327" y="140"/>
                    <a:pt x="339" y="101"/>
                    <a:pt x="347" y="89"/>
                  </a:cubicBezTo>
                  <a:cubicBezTo>
                    <a:pt x="349" y="85"/>
                    <a:pt x="352" y="81"/>
                    <a:pt x="355" y="77"/>
                  </a:cubicBezTo>
                  <a:cubicBezTo>
                    <a:pt x="363" y="71"/>
                    <a:pt x="372" y="64"/>
                    <a:pt x="382" y="57"/>
                  </a:cubicBezTo>
                  <a:cubicBezTo>
                    <a:pt x="370" y="48"/>
                    <a:pt x="364" y="42"/>
                    <a:pt x="372" y="27"/>
                  </a:cubicBezTo>
                  <a:close/>
                </a:path>
              </a:pathLst>
            </a:custGeom>
            <a:solidFill>
              <a:srgbClr val="F9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Freeform 301">
              <a:extLst>
                <a:ext uri="{FF2B5EF4-FFF2-40B4-BE49-F238E27FC236}">
                  <a16:creationId xmlns:a16="http://schemas.microsoft.com/office/drawing/2014/main" id="{ED7B0C68-62FE-4690-BC37-98BD55118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1" y="1563"/>
              <a:ext cx="183" cy="211"/>
            </a:xfrm>
            <a:custGeom>
              <a:avLst/>
              <a:gdLst>
                <a:gd name="T0" fmla="*/ 869 w 84"/>
                <a:gd name="T1" fmla="*/ 0 h 91"/>
                <a:gd name="T2" fmla="*/ 431 w 84"/>
                <a:gd name="T3" fmla="*/ 151 h 91"/>
                <a:gd name="T4" fmla="*/ 166 w 84"/>
                <a:gd name="T5" fmla="*/ 339 h 91"/>
                <a:gd name="T6" fmla="*/ 61 w 84"/>
                <a:gd name="T7" fmla="*/ 897 h 91"/>
                <a:gd name="T8" fmla="*/ 209 w 84"/>
                <a:gd name="T9" fmla="*/ 1097 h 91"/>
                <a:gd name="T10" fmla="*/ 394 w 84"/>
                <a:gd name="T11" fmla="*/ 823 h 91"/>
                <a:gd name="T12" fmla="*/ 612 w 84"/>
                <a:gd name="T13" fmla="*/ 285 h 91"/>
                <a:gd name="T14" fmla="*/ 834 w 84"/>
                <a:gd name="T15" fmla="*/ 49 h 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4" h="91">
                  <a:moveTo>
                    <a:pt x="84" y="0"/>
                  </a:moveTo>
                  <a:cubicBezTo>
                    <a:pt x="71" y="6"/>
                    <a:pt x="57" y="9"/>
                    <a:pt x="42" y="12"/>
                  </a:cubicBezTo>
                  <a:cubicBezTo>
                    <a:pt x="29" y="14"/>
                    <a:pt x="19" y="13"/>
                    <a:pt x="16" y="27"/>
                  </a:cubicBezTo>
                  <a:cubicBezTo>
                    <a:pt x="12" y="43"/>
                    <a:pt x="0" y="57"/>
                    <a:pt x="6" y="72"/>
                  </a:cubicBezTo>
                  <a:cubicBezTo>
                    <a:pt x="9" y="79"/>
                    <a:pt x="12" y="86"/>
                    <a:pt x="20" y="88"/>
                  </a:cubicBezTo>
                  <a:cubicBezTo>
                    <a:pt x="32" y="91"/>
                    <a:pt x="36" y="75"/>
                    <a:pt x="38" y="66"/>
                  </a:cubicBezTo>
                  <a:cubicBezTo>
                    <a:pt x="41" y="47"/>
                    <a:pt x="46" y="36"/>
                    <a:pt x="59" y="23"/>
                  </a:cubicBezTo>
                  <a:cubicBezTo>
                    <a:pt x="66" y="16"/>
                    <a:pt x="74" y="9"/>
                    <a:pt x="81" y="4"/>
                  </a:cubicBezTo>
                </a:path>
              </a:pathLst>
            </a:custGeom>
            <a:solidFill>
              <a:srgbClr val="F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Freeform 302">
              <a:extLst>
                <a:ext uri="{FF2B5EF4-FFF2-40B4-BE49-F238E27FC236}">
                  <a16:creationId xmlns:a16="http://schemas.microsoft.com/office/drawing/2014/main" id="{E79487DA-0C27-4E9B-96C0-356B34DC0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" y="1600"/>
              <a:ext cx="180" cy="183"/>
            </a:xfrm>
            <a:custGeom>
              <a:avLst/>
              <a:gdLst>
                <a:gd name="T0" fmla="*/ 766 w 83"/>
                <a:gd name="T1" fmla="*/ 0 h 79"/>
                <a:gd name="T2" fmla="*/ 262 w 83"/>
                <a:gd name="T3" fmla="*/ 160 h 79"/>
                <a:gd name="T4" fmla="*/ 93 w 83"/>
                <a:gd name="T5" fmla="*/ 102 h 79"/>
                <a:gd name="T6" fmla="*/ 9 w 83"/>
                <a:gd name="T7" fmla="*/ 134 h 79"/>
                <a:gd name="T8" fmla="*/ 113 w 83"/>
                <a:gd name="T9" fmla="*/ 285 h 79"/>
                <a:gd name="T10" fmla="*/ 254 w 83"/>
                <a:gd name="T11" fmla="*/ 558 h 79"/>
                <a:gd name="T12" fmla="*/ 254 w 83"/>
                <a:gd name="T13" fmla="*/ 820 h 79"/>
                <a:gd name="T14" fmla="*/ 447 w 83"/>
                <a:gd name="T15" fmla="*/ 880 h 79"/>
                <a:gd name="T16" fmla="*/ 631 w 83"/>
                <a:gd name="T17" fmla="*/ 435 h 79"/>
                <a:gd name="T18" fmla="*/ 828 w 83"/>
                <a:gd name="T19" fmla="*/ 225 h 79"/>
                <a:gd name="T20" fmla="*/ 776 w 83"/>
                <a:gd name="T21" fmla="*/ 37 h 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3" h="79">
                  <a:moveTo>
                    <a:pt x="75" y="0"/>
                  </a:moveTo>
                  <a:cubicBezTo>
                    <a:pt x="59" y="6"/>
                    <a:pt x="43" y="14"/>
                    <a:pt x="26" y="13"/>
                  </a:cubicBezTo>
                  <a:cubicBezTo>
                    <a:pt x="20" y="13"/>
                    <a:pt x="15" y="10"/>
                    <a:pt x="9" y="8"/>
                  </a:cubicBezTo>
                  <a:cubicBezTo>
                    <a:pt x="5" y="7"/>
                    <a:pt x="2" y="6"/>
                    <a:pt x="1" y="11"/>
                  </a:cubicBezTo>
                  <a:cubicBezTo>
                    <a:pt x="0" y="16"/>
                    <a:pt x="8" y="20"/>
                    <a:pt x="11" y="23"/>
                  </a:cubicBezTo>
                  <a:cubicBezTo>
                    <a:pt x="17" y="29"/>
                    <a:pt x="23" y="37"/>
                    <a:pt x="25" y="45"/>
                  </a:cubicBezTo>
                  <a:cubicBezTo>
                    <a:pt x="26" y="52"/>
                    <a:pt x="24" y="59"/>
                    <a:pt x="25" y="66"/>
                  </a:cubicBezTo>
                  <a:cubicBezTo>
                    <a:pt x="27" y="75"/>
                    <a:pt x="37" y="79"/>
                    <a:pt x="44" y="71"/>
                  </a:cubicBezTo>
                  <a:cubicBezTo>
                    <a:pt x="53" y="61"/>
                    <a:pt x="53" y="45"/>
                    <a:pt x="62" y="35"/>
                  </a:cubicBezTo>
                  <a:cubicBezTo>
                    <a:pt x="68" y="29"/>
                    <a:pt x="79" y="27"/>
                    <a:pt x="81" y="18"/>
                  </a:cubicBezTo>
                  <a:cubicBezTo>
                    <a:pt x="83" y="13"/>
                    <a:pt x="80" y="6"/>
                    <a:pt x="76" y="3"/>
                  </a:cubicBezTo>
                </a:path>
              </a:pathLst>
            </a:custGeom>
            <a:solidFill>
              <a:srgbClr val="F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4" name="Freeform 303">
              <a:extLst>
                <a:ext uri="{FF2B5EF4-FFF2-40B4-BE49-F238E27FC236}">
                  <a16:creationId xmlns:a16="http://schemas.microsoft.com/office/drawing/2014/main" id="{4CD701F0-6FB7-4706-928C-4251986FE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" y="1598"/>
              <a:ext cx="89" cy="153"/>
            </a:xfrm>
            <a:custGeom>
              <a:avLst/>
              <a:gdLst>
                <a:gd name="T0" fmla="*/ 419 w 41"/>
                <a:gd name="T1" fmla="*/ 0 h 66"/>
                <a:gd name="T2" fmla="*/ 93 w 41"/>
                <a:gd name="T3" fmla="*/ 225 h 66"/>
                <a:gd name="T4" fmla="*/ 43 w 41"/>
                <a:gd name="T5" fmla="*/ 436 h 66"/>
                <a:gd name="T6" fmla="*/ 9 w 41"/>
                <a:gd name="T7" fmla="*/ 661 h 66"/>
                <a:gd name="T8" fmla="*/ 122 w 41"/>
                <a:gd name="T9" fmla="*/ 587 h 66"/>
                <a:gd name="T10" fmla="*/ 185 w 41"/>
                <a:gd name="T11" fmla="*/ 311 h 66"/>
                <a:gd name="T12" fmla="*/ 386 w 41"/>
                <a:gd name="T13" fmla="*/ 37 h 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66">
                  <a:moveTo>
                    <a:pt x="41" y="0"/>
                  </a:moveTo>
                  <a:cubicBezTo>
                    <a:pt x="31" y="7"/>
                    <a:pt x="16" y="6"/>
                    <a:pt x="9" y="18"/>
                  </a:cubicBezTo>
                  <a:cubicBezTo>
                    <a:pt x="6" y="23"/>
                    <a:pt x="6" y="29"/>
                    <a:pt x="4" y="35"/>
                  </a:cubicBezTo>
                  <a:cubicBezTo>
                    <a:pt x="3" y="41"/>
                    <a:pt x="0" y="48"/>
                    <a:pt x="1" y="53"/>
                  </a:cubicBezTo>
                  <a:cubicBezTo>
                    <a:pt x="5" y="66"/>
                    <a:pt x="12" y="54"/>
                    <a:pt x="12" y="47"/>
                  </a:cubicBezTo>
                  <a:cubicBezTo>
                    <a:pt x="13" y="39"/>
                    <a:pt x="14" y="32"/>
                    <a:pt x="18" y="25"/>
                  </a:cubicBezTo>
                  <a:cubicBezTo>
                    <a:pt x="23" y="16"/>
                    <a:pt x="32" y="11"/>
                    <a:pt x="38" y="3"/>
                  </a:cubicBezTo>
                </a:path>
              </a:pathLst>
            </a:custGeom>
            <a:solidFill>
              <a:srgbClr val="F2A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Freeform 304">
              <a:extLst>
                <a:ext uri="{FF2B5EF4-FFF2-40B4-BE49-F238E27FC236}">
                  <a16:creationId xmlns:a16="http://schemas.microsoft.com/office/drawing/2014/main" id="{6EFCA032-768E-4E9B-BDF9-CB9248770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5" y="1635"/>
              <a:ext cx="97" cy="102"/>
            </a:xfrm>
            <a:custGeom>
              <a:avLst/>
              <a:gdLst>
                <a:gd name="T0" fmla="*/ 390 w 45"/>
                <a:gd name="T1" fmla="*/ 0 h 44"/>
                <a:gd name="T2" fmla="*/ 233 w 45"/>
                <a:gd name="T3" fmla="*/ 49 h 44"/>
                <a:gd name="T4" fmla="*/ 60 w 45"/>
                <a:gd name="T5" fmla="*/ 74 h 44"/>
                <a:gd name="T6" fmla="*/ 60 w 45"/>
                <a:gd name="T7" fmla="*/ 188 h 44"/>
                <a:gd name="T8" fmla="*/ 101 w 45"/>
                <a:gd name="T9" fmla="*/ 359 h 44"/>
                <a:gd name="T10" fmla="*/ 140 w 45"/>
                <a:gd name="T11" fmla="*/ 538 h 44"/>
                <a:gd name="T12" fmla="*/ 269 w 45"/>
                <a:gd name="T13" fmla="*/ 301 h 44"/>
                <a:gd name="T14" fmla="*/ 382 w 45"/>
                <a:gd name="T15" fmla="*/ 151 h 44"/>
                <a:gd name="T16" fmla="*/ 410 w 45"/>
                <a:gd name="T17" fmla="*/ 37 h 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" h="44">
                  <a:moveTo>
                    <a:pt x="39" y="0"/>
                  </a:moveTo>
                  <a:cubicBezTo>
                    <a:pt x="34" y="1"/>
                    <a:pt x="29" y="3"/>
                    <a:pt x="23" y="4"/>
                  </a:cubicBezTo>
                  <a:cubicBezTo>
                    <a:pt x="19" y="5"/>
                    <a:pt x="10" y="4"/>
                    <a:pt x="6" y="6"/>
                  </a:cubicBezTo>
                  <a:cubicBezTo>
                    <a:pt x="0" y="8"/>
                    <a:pt x="4" y="12"/>
                    <a:pt x="6" y="15"/>
                  </a:cubicBezTo>
                  <a:cubicBezTo>
                    <a:pt x="10" y="20"/>
                    <a:pt x="10" y="23"/>
                    <a:pt x="10" y="29"/>
                  </a:cubicBezTo>
                  <a:cubicBezTo>
                    <a:pt x="11" y="33"/>
                    <a:pt x="9" y="43"/>
                    <a:pt x="14" y="43"/>
                  </a:cubicBezTo>
                  <a:cubicBezTo>
                    <a:pt x="22" y="44"/>
                    <a:pt x="25" y="28"/>
                    <a:pt x="27" y="24"/>
                  </a:cubicBezTo>
                  <a:cubicBezTo>
                    <a:pt x="29" y="17"/>
                    <a:pt x="33" y="16"/>
                    <a:pt x="38" y="12"/>
                  </a:cubicBezTo>
                  <a:cubicBezTo>
                    <a:pt x="40" y="10"/>
                    <a:pt x="45" y="6"/>
                    <a:pt x="41" y="3"/>
                  </a:cubicBezTo>
                </a:path>
              </a:pathLst>
            </a:custGeom>
            <a:solidFill>
              <a:srgbClr val="F2A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" name="Freeform 305">
              <a:extLst>
                <a:ext uri="{FF2B5EF4-FFF2-40B4-BE49-F238E27FC236}">
                  <a16:creationId xmlns:a16="http://schemas.microsoft.com/office/drawing/2014/main" id="{AF07D8A7-3E8D-461C-BA4B-6F01B430C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" y="1377"/>
              <a:ext cx="637" cy="263"/>
            </a:xfrm>
            <a:custGeom>
              <a:avLst/>
              <a:gdLst>
                <a:gd name="T0" fmla="*/ 0 w 293"/>
                <a:gd name="T1" fmla="*/ 996 h 113"/>
                <a:gd name="T2" fmla="*/ 515 w 293"/>
                <a:gd name="T3" fmla="*/ 796 h 113"/>
                <a:gd name="T4" fmla="*/ 2098 w 293"/>
                <a:gd name="T5" fmla="*/ 931 h 113"/>
                <a:gd name="T6" fmla="*/ 3011 w 293"/>
                <a:gd name="T7" fmla="*/ 1110 h 113"/>
                <a:gd name="T8" fmla="*/ 2046 w 293"/>
                <a:gd name="T9" fmla="*/ 580 h 113"/>
                <a:gd name="T10" fmla="*/ 0 w 293"/>
                <a:gd name="T11" fmla="*/ 996 h 1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" h="113">
                  <a:moveTo>
                    <a:pt x="0" y="79"/>
                  </a:moveTo>
                  <a:cubicBezTo>
                    <a:pt x="0" y="79"/>
                    <a:pt x="31" y="68"/>
                    <a:pt x="50" y="63"/>
                  </a:cubicBezTo>
                  <a:cubicBezTo>
                    <a:pt x="69" y="58"/>
                    <a:pt x="129" y="36"/>
                    <a:pt x="204" y="74"/>
                  </a:cubicBezTo>
                  <a:cubicBezTo>
                    <a:pt x="280" y="113"/>
                    <a:pt x="293" y="88"/>
                    <a:pt x="293" y="88"/>
                  </a:cubicBezTo>
                  <a:cubicBezTo>
                    <a:pt x="293" y="88"/>
                    <a:pt x="264" y="91"/>
                    <a:pt x="199" y="46"/>
                  </a:cubicBezTo>
                  <a:cubicBezTo>
                    <a:pt x="133" y="0"/>
                    <a:pt x="64" y="8"/>
                    <a:pt x="0" y="79"/>
                  </a:cubicBezTo>
                  <a:close/>
                </a:path>
              </a:pathLst>
            </a:custGeom>
            <a:solidFill>
              <a:srgbClr val="F8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Freeform 306">
              <a:extLst>
                <a:ext uri="{FF2B5EF4-FFF2-40B4-BE49-F238E27FC236}">
                  <a16:creationId xmlns:a16="http://schemas.microsoft.com/office/drawing/2014/main" id="{56E95898-B7B4-415C-97D4-4D94DB321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1410"/>
              <a:ext cx="580" cy="204"/>
            </a:xfrm>
            <a:custGeom>
              <a:avLst/>
              <a:gdLst>
                <a:gd name="T0" fmla="*/ 0 w 267"/>
                <a:gd name="T1" fmla="*/ 774 h 88"/>
                <a:gd name="T2" fmla="*/ 439 w 267"/>
                <a:gd name="T3" fmla="*/ 612 h 88"/>
                <a:gd name="T4" fmla="*/ 1827 w 267"/>
                <a:gd name="T5" fmla="*/ 721 h 88"/>
                <a:gd name="T6" fmla="*/ 2737 w 267"/>
                <a:gd name="T7" fmla="*/ 974 h 88"/>
                <a:gd name="T8" fmla="*/ 1775 w 267"/>
                <a:gd name="T9" fmla="*/ 436 h 88"/>
                <a:gd name="T10" fmla="*/ 0 w 267"/>
                <a:gd name="T11" fmla="*/ 774 h 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7" h="88">
                  <a:moveTo>
                    <a:pt x="0" y="62"/>
                  </a:moveTo>
                  <a:cubicBezTo>
                    <a:pt x="0" y="62"/>
                    <a:pt x="26" y="53"/>
                    <a:pt x="43" y="49"/>
                  </a:cubicBezTo>
                  <a:cubicBezTo>
                    <a:pt x="60" y="45"/>
                    <a:pt x="112" y="28"/>
                    <a:pt x="178" y="58"/>
                  </a:cubicBezTo>
                  <a:cubicBezTo>
                    <a:pt x="243" y="88"/>
                    <a:pt x="267" y="78"/>
                    <a:pt x="267" y="78"/>
                  </a:cubicBezTo>
                  <a:cubicBezTo>
                    <a:pt x="267" y="78"/>
                    <a:pt x="230" y="71"/>
                    <a:pt x="173" y="35"/>
                  </a:cubicBezTo>
                  <a:cubicBezTo>
                    <a:pt x="116" y="0"/>
                    <a:pt x="55" y="7"/>
                    <a:pt x="0" y="62"/>
                  </a:cubicBezTo>
                  <a:close/>
                </a:path>
              </a:pathLst>
            </a:custGeom>
            <a:solidFill>
              <a:srgbClr val="F6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" name="Freeform 307">
              <a:extLst>
                <a:ext uri="{FF2B5EF4-FFF2-40B4-BE49-F238E27FC236}">
                  <a16:creationId xmlns:a16="http://schemas.microsoft.com/office/drawing/2014/main" id="{8C97B98D-2331-4A20-BD07-EBD9DBDA8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5" y="1443"/>
              <a:ext cx="474" cy="141"/>
            </a:xfrm>
            <a:custGeom>
              <a:avLst/>
              <a:gdLst>
                <a:gd name="T0" fmla="*/ 0 w 218"/>
                <a:gd name="T1" fmla="*/ 509 h 61"/>
                <a:gd name="T2" fmla="*/ 378 w 218"/>
                <a:gd name="T3" fmla="*/ 384 h 61"/>
                <a:gd name="T4" fmla="*/ 1583 w 218"/>
                <a:gd name="T5" fmla="*/ 469 h 61"/>
                <a:gd name="T6" fmla="*/ 2242 w 218"/>
                <a:gd name="T7" fmla="*/ 726 h 61"/>
                <a:gd name="T8" fmla="*/ 1522 w 218"/>
                <a:gd name="T9" fmla="*/ 331 h 61"/>
                <a:gd name="T10" fmla="*/ 0 w 218"/>
                <a:gd name="T11" fmla="*/ 509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8" h="61">
                  <a:moveTo>
                    <a:pt x="0" y="41"/>
                  </a:moveTo>
                  <a:cubicBezTo>
                    <a:pt x="0" y="41"/>
                    <a:pt x="23" y="34"/>
                    <a:pt x="37" y="31"/>
                  </a:cubicBezTo>
                  <a:cubicBezTo>
                    <a:pt x="52" y="29"/>
                    <a:pt x="97" y="16"/>
                    <a:pt x="154" y="38"/>
                  </a:cubicBezTo>
                  <a:cubicBezTo>
                    <a:pt x="210" y="61"/>
                    <a:pt x="218" y="59"/>
                    <a:pt x="218" y="59"/>
                  </a:cubicBezTo>
                  <a:cubicBezTo>
                    <a:pt x="218" y="59"/>
                    <a:pt x="198" y="53"/>
                    <a:pt x="148" y="27"/>
                  </a:cubicBezTo>
                  <a:cubicBezTo>
                    <a:pt x="99" y="0"/>
                    <a:pt x="48" y="0"/>
                    <a:pt x="0" y="41"/>
                  </a:cubicBezTo>
                  <a:close/>
                </a:path>
              </a:pathLst>
            </a:custGeom>
            <a:solidFill>
              <a:srgbClr val="F4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Freeform 308">
              <a:extLst>
                <a:ext uri="{FF2B5EF4-FFF2-40B4-BE49-F238E27FC236}">
                  <a16:creationId xmlns:a16="http://schemas.microsoft.com/office/drawing/2014/main" id="{0814B264-6923-4484-AF7D-2F225CAC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" y="1516"/>
              <a:ext cx="1466" cy="333"/>
            </a:xfrm>
            <a:custGeom>
              <a:avLst/>
              <a:gdLst>
                <a:gd name="T0" fmla="*/ 6936 w 674"/>
                <a:gd name="T1" fmla="*/ 780 h 143"/>
                <a:gd name="T2" fmla="*/ 6936 w 674"/>
                <a:gd name="T3" fmla="*/ 142 h 143"/>
                <a:gd name="T4" fmla="*/ 5762 w 674"/>
                <a:gd name="T5" fmla="*/ 352 h 143"/>
                <a:gd name="T6" fmla="*/ 4231 w 674"/>
                <a:gd name="T7" fmla="*/ 65 h 143"/>
                <a:gd name="T8" fmla="*/ 3099 w 674"/>
                <a:gd name="T9" fmla="*/ 293 h 143"/>
                <a:gd name="T10" fmla="*/ 1679 w 674"/>
                <a:gd name="T11" fmla="*/ 0 h 143"/>
                <a:gd name="T12" fmla="*/ 822 w 674"/>
                <a:gd name="T13" fmla="*/ 191 h 143"/>
                <a:gd name="T14" fmla="*/ 96 w 674"/>
                <a:gd name="T15" fmla="*/ 77 h 143"/>
                <a:gd name="T16" fmla="*/ 9 w 674"/>
                <a:gd name="T17" fmla="*/ 380 h 143"/>
                <a:gd name="T18" fmla="*/ 0 w 674"/>
                <a:gd name="T19" fmla="*/ 408 h 143"/>
                <a:gd name="T20" fmla="*/ 402 w 674"/>
                <a:gd name="T21" fmla="*/ 645 h 143"/>
                <a:gd name="T22" fmla="*/ 681 w 674"/>
                <a:gd name="T23" fmla="*/ 1122 h 143"/>
                <a:gd name="T24" fmla="*/ 998 w 674"/>
                <a:gd name="T25" fmla="*/ 1425 h 143"/>
                <a:gd name="T26" fmla="*/ 1201 w 674"/>
                <a:gd name="T27" fmla="*/ 743 h 143"/>
                <a:gd name="T28" fmla="*/ 1679 w 674"/>
                <a:gd name="T29" fmla="*/ 645 h 143"/>
                <a:gd name="T30" fmla="*/ 3099 w 674"/>
                <a:gd name="T31" fmla="*/ 950 h 143"/>
                <a:gd name="T32" fmla="*/ 4231 w 674"/>
                <a:gd name="T33" fmla="*/ 722 h 143"/>
                <a:gd name="T34" fmla="*/ 5588 w 674"/>
                <a:gd name="T35" fmla="*/ 997 h 143"/>
                <a:gd name="T36" fmla="*/ 5744 w 674"/>
                <a:gd name="T37" fmla="*/ 1551 h 143"/>
                <a:gd name="T38" fmla="*/ 5857 w 674"/>
                <a:gd name="T39" fmla="*/ 1730 h 143"/>
                <a:gd name="T40" fmla="*/ 5999 w 674"/>
                <a:gd name="T41" fmla="*/ 1360 h 143"/>
                <a:gd name="T42" fmla="*/ 6216 w 674"/>
                <a:gd name="T43" fmla="*/ 911 h 143"/>
                <a:gd name="T44" fmla="*/ 6936 w 674"/>
                <a:gd name="T45" fmla="*/ 780 h 14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74" h="143">
                  <a:moveTo>
                    <a:pt x="674" y="62"/>
                  </a:moveTo>
                  <a:cubicBezTo>
                    <a:pt x="674" y="11"/>
                    <a:pt x="674" y="11"/>
                    <a:pt x="674" y="11"/>
                  </a:cubicBezTo>
                  <a:cubicBezTo>
                    <a:pt x="603" y="11"/>
                    <a:pt x="610" y="28"/>
                    <a:pt x="560" y="28"/>
                  </a:cubicBezTo>
                  <a:cubicBezTo>
                    <a:pt x="510" y="28"/>
                    <a:pt x="469" y="5"/>
                    <a:pt x="411" y="5"/>
                  </a:cubicBezTo>
                  <a:cubicBezTo>
                    <a:pt x="353" y="5"/>
                    <a:pt x="365" y="21"/>
                    <a:pt x="301" y="23"/>
                  </a:cubicBezTo>
                  <a:cubicBezTo>
                    <a:pt x="238" y="25"/>
                    <a:pt x="201" y="0"/>
                    <a:pt x="163" y="0"/>
                  </a:cubicBezTo>
                  <a:cubicBezTo>
                    <a:pt x="126" y="0"/>
                    <a:pt x="106" y="15"/>
                    <a:pt x="80" y="15"/>
                  </a:cubicBezTo>
                  <a:cubicBezTo>
                    <a:pt x="59" y="15"/>
                    <a:pt x="34" y="9"/>
                    <a:pt x="9" y="6"/>
                  </a:cubicBezTo>
                  <a:cubicBezTo>
                    <a:pt x="5" y="15"/>
                    <a:pt x="14" y="27"/>
                    <a:pt x="1" y="30"/>
                  </a:cubicBezTo>
                  <a:cubicBezTo>
                    <a:pt x="0" y="30"/>
                    <a:pt x="0" y="32"/>
                    <a:pt x="0" y="32"/>
                  </a:cubicBezTo>
                  <a:cubicBezTo>
                    <a:pt x="13" y="36"/>
                    <a:pt x="27" y="44"/>
                    <a:pt x="39" y="51"/>
                  </a:cubicBezTo>
                  <a:cubicBezTo>
                    <a:pt x="51" y="63"/>
                    <a:pt x="62" y="80"/>
                    <a:pt x="66" y="89"/>
                  </a:cubicBezTo>
                  <a:cubicBezTo>
                    <a:pt x="74" y="102"/>
                    <a:pt x="83" y="143"/>
                    <a:pt x="97" y="113"/>
                  </a:cubicBezTo>
                  <a:cubicBezTo>
                    <a:pt x="106" y="96"/>
                    <a:pt x="109" y="77"/>
                    <a:pt x="117" y="59"/>
                  </a:cubicBezTo>
                  <a:cubicBezTo>
                    <a:pt x="130" y="55"/>
                    <a:pt x="144" y="51"/>
                    <a:pt x="163" y="51"/>
                  </a:cubicBezTo>
                  <a:cubicBezTo>
                    <a:pt x="201" y="51"/>
                    <a:pt x="238" y="77"/>
                    <a:pt x="301" y="75"/>
                  </a:cubicBezTo>
                  <a:cubicBezTo>
                    <a:pt x="365" y="73"/>
                    <a:pt x="353" y="57"/>
                    <a:pt x="411" y="57"/>
                  </a:cubicBezTo>
                  <a:cubicBezTo>
                    <a:pt x="463" y="57"/>
                    <a:pt x="543" y="79"/>
                    <a:pt x="543" y="79"/>
                  </a:cubicBezTo>
                  <a:cubicBezTo>
                    <a:pt x="561" y="77"/>
                    <a:pt x="558" y="113"/>
                    <a:pt x="558" y="123"/>
                  </a:cubicBezTo>
                  <a:cubicBezTo>
                    <a:pt x="558" y="131"/>
                    <a:pt x="558" y="143"/>
                    <a:pt x="569" y="137"/>
                  </a:cubicBezTo>
                  <a:cubicBezTo>
                    <a:pt x="576" y="133"/>
                    <a:pt x="580" y="116"/>
                    <a:pt x="583" y="108"/>
                  </a:cubicBezTo>
                  <a:cubicBezTo>
                    <a:pt x="589" y="96"/>
                    <a:pt x="594" y="82"/>
                    <a:pt x="604" y="72"/>
                  </a:cubicBezTo>
                  <a:cubicBezTo>
                    <a:pt x="624" y="54"/>
                    <a:pt x="633" y="62"/>
                    <a:pt x="674" y="62"/>
                  </a:cubicBezTo>
                  <a:close/>
                </a:path>
              </a:pathLst>
            </a:custGeom>
            <a:solidFill>
              <a:srgbClr val="F9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0" name="Freeform 309">
              <a:extLst>
                <a:ext uri="{FF2B5EF4-FFF2-40B4-BE49-F238E27FC236}">
                  <a16:creationId xmlns:a16="http://schemas.microsoft.com/office/drawing/2014/main" id="{8B4D73BE-B922-44C8-955E-8F2F4F241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" y="1509"/>
              <a:ext cx="4245" cy="341"/>
            </a:xfrm>
            <a:custGeom>
              <a:avLst/>
              <a:gdLst>
                <a:gd name="T0" fmla="*/ 20077 w 1952"/>
                <a:gd name="T1" fmla="*/ 172 h 147"/>
                <a:gd name="T2" fmla="*/ 18902 w 1952"/>
                <a:gd name="T3" fmla="*/ 387 h 147"/>
                <a:gd name="T4" fmla="*/ 17371 w 1952"/>
                <a:gd name="T5" fmla="*/ 102 h 147"/>
                <a:gd name="T6" fmla="*/ 16241 w 1952"/>
                <a:gd name="T7" fmla="*/ 322 h 147"/>
                <a:gd name="T8" fmla="*/ 14821 w 1952"/>
                <a:gd name="T9" fmla="*/ 37 h 147"/>
                <a:gd name="T10" fmla="*/ 13966 w 1952"/>
                <a:gd name="T11" fmla="*/ 225 h 147"/>
                <a:gd name="T12" fmla="*/ 13020 w 1952"/>
                <a:gd name="T13" fmla="*/ 102 h 147"/>
                <a:gd name="T14" fmla="*/ 11435 w 1952"/>
                <a:gd name="T15" fmla="*/ 550 h 147"/>
                <a:gd name="T16" fmla="*/ 9956 w 1952"/>
                <a:gd name="T17" fmla="*/ 0 h 147"/>
                <a:gd name="T18" fmla="*/ 8536 w 1952"/>
                <a:gd name="T19" fmla="*/ 415 h 147"/>
                <a:gd name="T20" fmla="*/ 7509 w 1952"/>
                <a:gd name="T21" fmla="*/ 188 h 147"/>
                <a:gd name="T22" fmla="*/ 6470 w 1952"/>
                <a:gd name="T23" fmla="*/ 510 h 147"/>
                <a:gd name="T24" fmla="*/ 5648 w 1952"/>
                <a:gd name="T25" fmla="*/ 248 h 147"/>
                <a:gd name="T26" fmla="*/ 4536 w 1952"/>
                <a:gd name="T27" fmla="*/ 612 h 147"/>
                <a:gd name="T28" fmla="*/ 3334 w 1952"/>
                <a:gd name="T29" fmla="*/ 151 h 147"/>
                <a:gd name="T30" fmla="*/ 1779 w 1952"/>
                <a:gd name="T31" fmla="*/ 652 h 147"/>
                <a:gd name="T32" fmla="*/ 1163 w 1952"/>
                <a:gd name="T33" fmla="*/ 415 h 147"/>
                <a:gd name="T34" fmla="*/ 0 w 1952"/>
                <a:gd name="T35" fmla="*/ 199 h 147"/>
                <a:gd name="T36" fmla="*/ 0 w 1952"/>
                <a:gd name="T37" fmla="*/ 835 h 147"/>
                <a:gd name="T38" fmla="*/ 1131 w 1952"/>
                <a:gd name="T39" fmla="*/ 909 h 147"/>
                <a:gd name="T40" fmla="*/ 1803 w 1952"/>
                <a:gd name="T41" fmla="*/ 1448 h 147"/>
                <a:gd name="T42" fmla="*/ 3258 w 1952"/>
                <a:gd name="T43" fmla="*/ 624 h 147"/>
                <a:gd name="T44" fmla="*/ 4219 w 1952"/>
                <a:gd name="T45" fmla="*/ 1097 h 147"/>
                <a:gd name="T46" fmla="*/ 4369 w 1952"/>
                <a:gd name="T47" fmla="*/ 1350 h 147"/>
                <a:gd name="T48" fmla="*/ 4545 w 1952"/>
                <a:gd name="T49" fmla="*/ 1823 h 147"/>
                <a:gd name="T50" fmla="*/ 4649 w 1952"/>
                <a:gd name="T51" fmla="*/ 1475 h 147"/>
                <a:gd name="T52" fmla="*/ 4763 w 1952"/>
                <a:gd name="T53" fmla="*/ 1239 h 147"/>
                <a:gd name="T54" fmla="*/ 4834 w 1952"/>
                <a:gd name="T55" fmla="*/ 1174 h 147"/>
                <a:gd name="T56" fmla="*/ 5648 w 1952"/>
                <a:gd name="T57" fmla="*/ 888 h 147"/>
                <a:gd name="T58" fmla="*/ 6244 w 1952"/>
                <a:gd name="T59" fmla="*/ 1125 h 147"/>
                <a:gd name="T60" fmla="*/ 6285 w 1952"/>
                <a:gd name="T61" fmla="*/ 1174 h 147"/>
                <a:gd name="T62" fmla="*/ 6602 w 1952"/>
                <a:gd name="T63" fmla="*/ 1373 h 147"/>
                <a:gd name="T64" fmla="*/ 6892 w 1952"/>
                <a:gd name="T65" fmla="*/ 1049 h 147"/>
                <a:gd name="T66" fmla="*/ 6942 w 1952"/>
                <a:gd name="T67" fmla="*/ 986 h 147"/>
                <a:gd name="T68" fmla="*/ 7509 w 1952"/>
                <a:gd name="T69" fmla="*/ 824 h 147"/>
                <a:gd name="T70" fmla="*/ 8020 w 1952"/>
                <a:gd name="T71" fmla="*/ 909 h 147"/>
                <a:gd name="T72" fmla="*/ 8229 w 1952"/>
                <a:gd name="T73" fmla="*/ 1134 h 147"/>
                <a:gd name="T74" fmla="*/ 8455 w 1952"/>
                <a:gd name="T75" fmla="*/ 1485 h 147"/>
                <a:gd name="T76" fmla="*/ 8844 w 1952"/>
                <a:gd name="T77" fmla="*/ 763 h 147"/>
                <a:gd name="T78" fmla="*/ 9945 w 1952"/>
                <a:gd name="T79" fmla="*/ 65 h 147"/>
                <a:gd name="T80" fmla="*/ 11224 w 1952"/>
                <a:gd name="T81" fmla="*/ 1023 h 147"/>
                <a:gd name="T82" fmla="*/ 11345 w 1952"/>
                <a:gd name="T83" fmla="*/ 1635 h 147"/>
                <a:gd name="T84" fmla="*/ 11732 w 1952"/>
                <a:gd name="T85" fmla="*/ 1109 h 147"/>
                <a:gd name="T86" fmla="*/ 11819 w 1952"/>
                <a:gd name="T87" fmla="*/ 963 h 147"/>
                <a:gd name="T88" fmla="*/ 12992 w 1952"/>
                <a:gd name="T89" fmla="*/ 415 h 147"/>
                <a:gd name="T90" fmla="*/ 13544 w 1952"/>
                <a:gd name="T91" fmla="*/ 673 h 147"/>
                <a:gd name="T92" fmla="*/ 13825 w 1952"/>
                <a:gd name="T93" fmla="*/ 1146 h 147"/>
                <a:gd name="T94" fmla="*/ 14140 w 1952"/>
                <a:gd name="T95" fmla="*/ 1448 h 147"/>
                <a:gd name="T96" fmla="*/ 14349 w 1952"/>
                <a:gd name="T97" fmla="*/ 775 h 147"/>
                <a:gd name="T98" fmla="*/ 14821 w 1952"/>
                <a:gd name="T99" fmla="*/ 673 h 147"/>
                <a:gd name="T100" fmla="*/ 16241 w 1952"/>
                <a:gd name="T101" fmla="*/ 974 h 147"/>
                <a:gd name="T102" fmla="*/ 17371 w 1952"/>
                <a:gd name="T103" fmla="*/ 747 h 147"/>
                <a:gd name="T104" fmla="*/ 18728 w 1952"/>
                <a:gd name="T105" fmla="*/ 1023 h 147"/>
                <a:gd name="T106" fmla="*/ 18885 w 1952"/>
                <a:gd name="T107" fmla="*/ 1570 h 147"/>
                <a:gd name="T108" fmla="*/ 18998 w 1952"/>
                <a:gd name="T109" fmla="*/ 1749 h 147"/>
                <a:gd name="T110" fmla="*/ 19139 w 1952"/>
                <a:gd name="T111" fmla="*/ 1383 h 147"/>
                <a:gd name="T112" fmla="*/ 19357 w 1952"/>
                <a:gd name="T113" fmla="*/ 937 h 147"/>
                <a:gd name="T114" fmla="*/ 20077 w 1952"/>
                <a:gd name="T115" fmla="*/ 812 h 147"/>
                <a:gd name="T116" fmla="*/ 20077 w 1952"/>
                <a:gd name="T117" fmla="*/ 172 h 14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952" h="147">
                  <a:moveTo>
                    <a:pt x="1952" y="14"/>
                  </a:moveTo>
                  <a:cubicBezTo>
                    <a:pt x="1881" y="14"/>
                    <a:pt x="1888" y="31"/>
                    <a:pt x="1838" y="31"/>
                  </a:cubicBezTo>
                  <a:cubicBezTo>
                    <a:pt x="1788" y="31"/>
                    <a:pt x="1747" y="8"/>
                    <a:pt x="1689" y="8"/>
                  </a:cubicBezTo>
                  <a:cubicBezTo>
                    <a:pt x="1631" y="8"/>
                    <a:pt x="1643" y="24"/>
                    <a:pt x="1579" y="26"/>
                  </a:cubicBezTo>
                  <a:cubicBezTo>
                    <a:pt x="1516" y="28"/>
                    <a:pt x="1479" y="3"/>
                    <a:pt x="1441" y="3"/>
                  </a:cubicBezTo>
                  <a:cubicBezTo>
                    <a:pt x="1404" y="3"/>
                    <a:pt x="1384" y="18"/>
                    <a:pt x="1358" y="18"/>
                  </a:cubicBezTo>
                  <a:cubicBezTo>
                    <a:pt x="1331" y="18"/>
                    <a:pt x="1298" y="8"/>
                    <a:pt x="1266" y="8"/>
                  </a:cubicBezTo>
                  <a:cubicBezTo>
                    <a:pt x="1173" y="8"/>
                    <a:pt x="1151" y="44"/>
                    <a:pt x="1112" y="44"/>
                  </a:cubicBezTo>
                  <a:cubicBezTo>
                    <a:pt x="1073" y="44"/>
                    <a:pt x="1030" y="0"/>
                    <a:pt x="968" y="0"/>
                  </a:cubicBezTo>
                  <a:cubicBezTo>
                    <a:pt x="907" y="0"/>
                    <a:pt x="862" y="33"/>
                    <a:pt x="830" y="33"/>
                  </a:cubicBezTo>
                  <a:cubicBezTo>
                    <a:pt x="799" y="33"/>
                    <a:pt x="778" y="15"/>
                    <a:pt x="730" y="15"/>
                  </a:cubicBezTo>
                  <a:cubicBezTo>
                    <a:pt x="681" y="15"/>
                    <a:pt x="666" y="40"/>
                    <a:pt x="629" y="41"/>
                  </a:cubicBezTo>
                  <a:cubicBezTo>
                    <a:pt x="592" y="42"/>
                    <a:pt x="598" y="20"/>
                    <a:pt x="549" y="20"/>
                  </a:cubicBezTo>
                  <a:cubicBezTo>
                    <a:pt x="501" y="20"/>
                    <a:pt x="473" y="50"/>
                    <a:pt x="441" y="49"/>
                  </a:cubicBezTo>
                  <a:cubicBezTo>
                    <a:pt x="409" y="47"/>
                    <a:pt x="387" y="16"/>
                    <a:pt x="324" y="12"/>
                  </a:cubicBezTo>
                  <a:cubicBezTo>
                    <a:pt x="260" y="9"/>
                    <a:pt x="191" y="52"/>
                    <a:pt x="173" y="52"/>
                  </a:cubicBezTo>
                  <a:cubicBezTo>
                    <a:pt x="154" y="52"/>
                    <a:pt x="154" y="52"/>
                    <a:pt x="113" y="33"/>
                  </a:cubicBezTo>
                  <a:cubicBezTo>
                    <a:pt x="72" y="14"/>
                    <a:pt x="0" y="16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68" y="58"/>
                    <a:pt x="110" y="73"/>
                  </a:cubicBezTo>
                  <a:cubicBezTo>
                    <a:pt x="163" y="92"/>
                    <a:pt x="157" y="114"/>
                    <a:pt x="175" y="116"/>
                  </a:cubicBezTo>
                  <a:cubicBezTo>
                    <a:pt x="187" y="116"/>
                    <a:pt x="254" y="47"/>
                    <a:pt x="317" y="50"/>
                  </a:cubicBezTo>
                  <a:cubicBezTo>
                    <a:pt x="360" y="52"/>
                    <a:pt x="387" y="74"/>
                    <a:pt x="410" y="88"/>
                  </a:cubicBezTo>
                  <a:cubicBezTo>
                    <a:pt x="416" y="93"/>
                    <a:pt x="421" y="99"/>
                    <a:pt x="425" y="108"/>
                  </a:cubicBezTo>
                  <a:cubicBezTo>
                    <a:pt x="428" y="115"/>
                    <a:pt x="432" y="147"/>
                    <a:pt x="442" y="146"/>
                  </a:cubicBezTo>
                  <a:cubicBezTo>
                    <a:pt x="450" y="145"/>
                    <a:pt x="450" y="123"/>
                    <a:pt x="452" y="118"/>
                  </a:cubicBezTo>
                  <a:cubicBezTo>
                    <a:pt x="454" y="110"/>
                    <a:pt x="457" y="105"/>
                    <a:pt x="463" y="99"/>
                  </a:cubicBezTo>
                  <a:cubicBezTo>
                    <a:pt x="466" y="97"/>
                    <a:pt x="468" y="96"/>
                    <a:pt x="470" y="94"/>
                  </a:cubicBezTo>
                  <a:cubicBezTo>
                    <a:pt x="492" y="86"/>
                    <a:pt x="516" y="71"/>
                    <a:pt x="549" y="71"/>
                  </a:cubicBezTo>
                  <a:cubicBezTo>
                    <a:pt x="585" y="71"/>
                    <a:pt x="591" y="84"/>
                    <a:pt x="607" y="90"/>
                  </a:cubicBezTo>
                  <a:cubicBezTo>
                    <a:pt x="608" y="91"/>
                    <a:pt x="610" y="92"/>
                    <a:pt x="611" y="94"/>
                  </a:cubicBezTo>
                  <a:cubicBezTo>
                    <a:pt x="618" y="104"/>
                    <a:pt x="628" y="116"/>
                    <a:pt x="642" y="110"/>
                  </a:cubicBezTo>
                  <a:cubicBezTo>
                    <a:pt x="653" y="105"/>
                    <a:pt x="662" y="92"/>
                    <a:pt x="670" y="84"/>
                  </a:cubicBezTo>
                  <a:cubicBezTo>
                    <a:pt x="672" y="82"/>
                    <a:pt x="674" y="81"/>
                    <a:pt x="675" y="79"/>
                  </a:cubicBezTo>
                  <a:cubicBezTo>
                    <a:pt x="690" y="72"/>
                    <a:pt x="706" y="66"/>
                    <a:pt x="730" y="66"/>
                  </a:cubicBezTo>
                  <a:cubicBezTo>
                    <a:pt x="751" y="66"/>
                    <a:pt x="766" y="69"/>
                    <a:pt x="780" y="73"/>
                  </a:cubicBezTo>
                  <a:cubicBezTo>
                    <a:pt x="788" y="78"/>
                    <a:pt x="795" y="83"/>
                    <a:pt x="800" y="91"/>
                  </a:cubicBezTo>
                  <a:cubicBezTo>
                    <a:pt x="806" y="101"/>
                    <a:pt x="809" y="121"/>
                    <a:pt x="822" y="119"/>
                  </a:cubicBezTo>
                  <a:cubicBezTo>
                    <a:pt x="845" y="116"/>
                    <a:pt x="845" y="80"/>
                    <a:pt x="860" y="61"/>
                  </a:cubicBezTo>
                  <a:cubicBezTo>
                    <a:pt x="897" y="13"/>
                    <a:pt x="927" y="5"/>
                    <a:pt x="967" y="5"/>
                  </a:cubicBezTo>
                  <a:cubicBezTo>
                    <a:pt x="1048" y="6"/>
                    <a:pt x="1072" y="57"/>
                    <a:pt x="1091" y="82"/>
                  </a:cubicBezTo>
                  <a:cubicBezTo>
                    <a:pt x="1098" y="97"/>
                    <a:pt x="1093" y="118"/>
                    <a:pt x="1103" y="131"/>
                  </a:cubicBezTo>
                  <a:cubicBezTo>
                    <a:pt x="1121" y="140"/>
                    <a:pt x="1133" y="101"/>
                    <a:pt x="1141" y="89"/>
                  </a:cubicBezTo>
                  <a:cubicBezTo>
                    <a:pt x="1143" y="85"/>
                    <a:pt x="1146" y="81"/>
                    <a:pt x="1149" y="77"/>
                  </a:cubicBezTo>
                  <a:cubicBezTo>
                    <a:pt x="1173" y="58"/>
                    <a:pt x="1202" y="33"/>
                    <a:pt x="1263" y="33"/>
                  </a:cubicBezTo>
                  <a:cubicBezTo>
                    <a:pt x="1281" y="33"/>
                    <a:pt x="1299" y="44"/>
                    <a:pt x="1317" y="54"/>
                  </a:cubicBezTo>
                  <a:cubicBezTo>
                    <a:pt x="1329" y="66"/>
                    <a:pt x="1340" y="83"/>
                    <a:pt x="1344" y="92"/>
                  </a:cubicBezTo>
                  <a:cubicBezTo>
                    <a:pt x="1352" y="105"/>
                    <a:pt x="1361" y="146"/>
                    <a:pt x="1375" y="116"/>
                  </a:cubicBezTo>
                  <a:cubicBezTo>
                    <a:pt x="1384" y="99"/>
                    <a:pt x="1387" y="80"/>
                    <a:pt x="1395" y="62"/>
                  </a:cubicBezTo>
                  <a:cubicBezTo>
                    <a:pt x="1408" y="58"/>
                    <a:pt x="1422" y="54"/>
                    <a:pt x="1441" y="54"/>
                  </a:cubicBezTo>
                  <a:cubicBezTo>
                    <a:pt x="1479" y="54"/>
                    <a:pt x="1516" y="80"/>
                    <a:pt x="1579" y="78"/>
                  </a:cubicBezTo>
                  <a:cubicBezTo>
                    <a:pt x="1643" y="76"/>
                    <a:pt x="1631" y="60"/>
                    <a:pt x="1689" y="60"/>
                  </a:cubicBezTo>
                  <a:cubicBezTo>
                    <a:pt x="1741" y="60"/>
                    <a:pt x="1821" y="82"/>
                    <a:pt x="1821" y="82"/>
                  </a:cubicBezTo>
                  <a:cubicBezTo>
                    <a:pt x="1839" y="80"/>
                    <a:pt x="1836" y="116"/>
                    <a:pt x="1836" y="126"/>
                  </a:cubicBezTo>
                  <a:cubicBezTo>
                    <a:pt x="1836" y="134"/>
                    <a:pt x="1836" y="146"/>
                    <a:pt x="1847" y="140"/>
                  </a:cubicBezTo>
                  <a:cubicBezTo>
                    <a:pt x="1854" y="136"/>
                    <a:pt x="1858" y="119"/>
                    <a:pt x="1861" y="111"/>
                  </a:cubicBezTo>
                  <a:cubicBezTo>
                    <a:pt x="1867" y="99"/>
                    <a:pt x="1872" y="85"/>
                    <a:pt x="1882" y="75"/>
                  </a:cubicBezTo>
                  <a:cubicBezTo>
                    <a:pt x="1902" y="57"/>
                    <a:pt x="1911" y="65"/>
                    <a:pt x="1952" y="65"/>
                  </a:cubicBezTo>
                  <a:lnTo>
                    <a:pt x="1952" y="14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Freeform 310">
              <a:extLst>
                <a:ext uri="{FF2B5EF4-FFF2-40B4-BE49-F238E27FC236}">
                  <a16:creationId xmlns:a16="http://schemas.microsoft.com/office/drawing/2014/main" id="{F9445506-C5FB-4154-B961-B15FB2521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" y="1362"/>
              <a:ext cx="4250" cy="1802"/>
            </a:xfrm>
            <a:custGeom>
              <a:avLst/>
              <a:gdLst>
                <a:gd name="T0" fmla="*/ 20 w 1954"/>
                <a:gd name="T1" fmla="*/ 285 h 777"/>
                <a:gd name="T2" fmla="*/ 1183 w 1954"/>
                <a:gd name="T3" fmla="*/ 661 h 777"/>
                <a:gd name="T4" fmla="*/ 1803 w 1954"/>
                <a:gd name="T5" fmla="*/ 1071 h 777"/>
                <a:gd name="T6" fmla="*/ 3354 w 1954"/>
                <a:gd name="T7" fmla="*/ 209 h 777"/>
                <a:gd name="T8" fmla="*/ 4561 w 1954"/>
                <a:gd name="T9" fmla="*/ 1000 h 777"/>
                <a:gd name="T10" fmla="*/ 5668 w 1954"/>
                <a:gd name="T11" fmla="*/ 376 h 777"/>
                <a:gd name="T12" fmla="*/ 6490 w 1954"/>
                <a:gd name="T13" fmla="*/ 833 h 777"/>
                <a:gd name="T14" fmla="*/ 7532 w 1954"/>
                <a:gd name="T15" fmla="*/ 264 h 777"/>
                <a:gd name="T16" fmla="*/ 8563 w 1954"/>
                <a:gd name="T17" fmla="*/ 661 h 777"/>
                <a:gd name="T18" fmla="*/ 9981 w 1954"/>
                <a:gd name="T19" fmla="*/ 114 h 777"/>
                <a:gd name="T20" fmla="*/ 11462 w 1954"/>
                <a:gd name="T21" fmla="*/ 909 h 777"/>
                <a:gd name="T22" fmla="*/ 13048 w 1954"/>
                <a:gd name="T23" fmla="*/ 114 h 777"/>
                <a:gd name="T24" fmla="*/ 13994 w 1954"/>
                <a:gd name="T25" fmla="*/ 322 h 777"/>
                <a:gd name="T26" fmla="*/ 14849 w 1954"/>
                <a:gd name="T27" fmla="*/ 0 h 777"/>
                <a:gd name="T28" fmla="*/ 16269 w 1954"/>
                <a:gd name="T29" fmla="*/ 510 h 777"/>
                <a:gd name="T30" fmla="*/ 17400 w 1954"/>
                <a:gd name="T31" fmla="*/ 114 h 777"/>
                <a:gd name="T32" fmla="*/ 18931 w 1954"/>
                <a:gd name="T33" fmla="*/ 612 h 777"/>
                <a:gd name="T34" fmla="*/ 20106 w 1954"/>
                <a:gd name="T35" fmla="*/ 237 h 777"/>
                <a:gd name="T36" fmla="*/ 20106 w 1954"/>
                <a:gd name="T37" fmla="*/ 9532 h 777"/>
                <a:gd name="T38" fmla="*/ 18801 w 1954"/>
                <a:gd name="T39" fmla="*/ 9369 h 777"/>
                <a:gd name="T40" fmla="*/ 17207 w 1954"/>
                <a:gd name="T41" fmla="*/ 8718 h 777"/>
                <a:gd name="T42" fmla="*/ 15754 w 1954"/>
                <a:gd name="T43" fmla="*/ 9618 h 777"/>
                <a:gd name="T44" fmla="*/ 14088 w 1954"/>
                <a:gd name="T45" fmla="*/ 8794 h 777"/>
                <a:gd name="T46" fmla="*/ 13142 w 1954"/>
                <a:gd name="T47" fmla="*/ 9407 h 777"/>
                <a:gd name="T48" fmla="*/ 11908 w 1954"/>
                <a:gd name="T49" fmla="*/ 8820 h 777"/>
                <a:gd name="T50" fmla="*/ 10360 w 1954"/>
                <a:gd name="T51" fmla="*/ 9541 h 777"/>
                <a:gd name="T52" fmla="*/ 8850 w 1954"/>
                <a:gd name="T53" fmla="*/ 8933 h 777"/>
                <a:gd name="T54" fmla="*/ 7900 w 1954"/>
                <a:gd name="T55" fmla="*/ 9407 h 777"/>
                <a:gd name="T56" fmla="*/ 7017 w 1954"/>
                <a:gd name="T57" fmla="*/ 9042 h 777"/>
                <a:gd name="T58" fmla="*/ 5709 w 1954"/>
                <a:gd name="T59" fmla="*/ 9618 h 777"/>
                <a:gd name="T60" fmla="*/ 4135 w 1954"/>
                <a:gd name="T61" fmla="*/ 8933 h 777"/>
                <a:gd name="T62" fmla="*/ 2738 w 1954"/>
                <a:gd name="T63" fmla="*/ 9627 h 777"/>
                <a:gd name="T64" fmla="*/ 1216 w 1954"/>
                <a:gd name="T65" fmla="*/ 8843 h 777"/>
                <a:gd name="T66" fmla="*/ 0 w 1954"/>
                <a:gd name="T67" fmla="*/ 9407 h 777"/>
                <a:gd name="T68" fmla="*/ 20 w 1954"/>
                <a:gd name="T69" fmla="*/ 285 h 77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954" h="777">
                  <a:moveTo>
                    <a:pt x="2" y="23"/>
                  </a:moveTo>
                  <a:cubicBezTo>
                    <a:pt x="2" y="23"/>
                    <a:pt x="74" y="19"/>
                    <a:pt x="115" y="53"/>
                  </a:cubicBezTo>
                  <a:cubicBezTo>
                    <a:pt x="156" y="86"/>
                    <a:pt x="156" y="86"/>
                    <a:pt x="175" y="86"/>
                  </a:cubicBezTo>
                  <a:cubicBezTo>
                    <a:pt x="193" y="86"/>
                    <a:pt x="262" y="12"/>
                    <a:pt x="326" y="17"/>
                  </a:cubicBezTo>
                  <a:cubicBezTo>
                    <a:pt x="389" y="23"/>
                    <a:pt x="411" y="79"/>
                    <a:pt x="443" y="80"/>
                  </a:cubicBezTo>
                  <a:cubicBezTo>
                    <a:pt x="475" y="82"/>
                    <a:pt x="503" y="30"/>
                    <a:pt x="551" y="30"/>
                  </a:cubicBezTo>
                  <a:cubicBezTo>
                    <a:pt x="600" y="30"/>
                    <a:pt x="594" y="69"/>
                    <a:pt x="631" y="67"/>
                  </a:cubicBezTo>
                  <a:cubicBezTo>
                    <a:pt x="668" y="66"/>
                    <a:pt x="683" y="21"/>
                    <a:pt x="732" y="21"/>
                  </a:cubicBezTo>
                  <a:cubicBezTo>
                    <a:pt x="780" y="21"/>
                    <a:pt x="801" y="53"/>
                    <a:pt x="832" y="53"/>
                  </a:cubicBezTo>
                  <a:cubicBezTo>
                    <a:pt x="864" y="53"/>
                    <a:pt x="909" y="9"/>
                    <a:pt x="970" y="9"/>
                  </a:cubicBezTo>
                  <a:cubicBezTo>
                    <a:pt x="1032" y="9"/>
                    <a:pt x="1075" y="73"/>
                    <a:pt x="1114" y="73"/>
                  </a:cubicBezTo>
                  <a:cubicBezTo>
                    <a:pt x="1153" y="73"/>
                    <a:pt x="1175" y="9"/>
                    <a:pt x="1268" y="9"/>
                  </a:cubicBezTo>
                  <a:cubicBezTo>
                    <a:pt x="1300" y="9"/>
                    <a:pt x="1333" y="26"/>
                    <a:pt x="1360" y="26"/>
                  </a:cubicBezTo>
                  <a:cubicBezTo>
                    <a:pt x="1386" y="26"/>
                    <a:pt x="1406" y="0"/>
                    <a:pt x="1443" y="0"/>
                  </a:cubicBezTo>
                  <a:cubicBezTo>
                    <a:pt x="1481" y="0"/>
                    <a:pt x="1518" y="45"/>
                    <a:pt x="1581" y="41"/>
                  </a:cubicBezTo>
                  <a:cubicBezTo>
                    <a:pt x="1645" y="38"/>
                    <a:pt x="1633" y="9"/>
                    <a:pt x="1691" y="9"/>
                  </a:cubicBezTo>
                  <a:cubicBezTo>
                    <a:pt x="1749" y="9"/>
                    <a:pt x="1790" y="49"/>
                    <a:pt x="1840" y="49"/>
                  </a:cubicBezTo>
                  <a:cubicBezTo>
                    <a:pt x="1890" y="49"/>
                    <a:pt x="1883" y="19"/>
                    <a:pt x="1954" y="19"/>
                  </a:cubicBezTo>
                  <a:cubicBezTo>
                    <a:pt x="1954" y="764"/>
                    <a:pt x="1954" y="764"/>
                    <a:pt x="1954" y="764"/>
                  </a:cubicBezTo>
                  <a:cubicBezTo>
                    <a:pt x="1954" y="764"/>
                    <a:pt x="1883" y="777"/>
                    <a:pt x="1827" y="751"/>
                  </a:cubicBezTo>
                  <a:cubicBezTo>
                    <a:pt x="1771" y="724"/>
                    <a:pt x="1702" y="667"/>
                    <a:pt x="1672" y="699"/>
                  </a:cubicBezTo>
                  <a:cubicBezTo>
                    <a:pt x="1642" y="730"/>
                    <a:pt x="1586" y="772"/>
                    <a:pt x="1531" y="771"/>
                  </a:cubicBezTo>
                  <a:cubicBezTo>
                    <a:pt x="1415" y="768"/>
                    <a:pt x="1398" y="705"/>
                    <a:pt x="1369" y="705"/>
                  </a:cubicBezTo>
                  <a:cubicBezTo>
                    <a:pt x="1340" y="705"/>
                    <a:pt x="1362" y="754"/>
                    <a:pt x="1277" y="754"/>
                  </a:cubicBezTo>
                  <a:cubicBezTo>
                    <a:pt x="1192" y="754"/>
                    <a:pt x="1212" y="707"/>
                    <a:pt x="1157" y="707"/>
                  </a:cubicBezTo>
                  <a:cubicBezTo>
                    <a:pt x="1102" y="707"/>
                    <a:pt x="1119" y="765"/>
                    <a:pt x="1007" y="765"/>
                  </a:cubicBezTo>
                  <a:cubicBezTo>
                    <a:pt x="894" y="765"/>
                    <a:pt x="910" y="718"/>
                    <a:pt x="860" y="716"/>
                  </a:cubicBezTo>
                  <a:cubicBezTo>
                    <a:pt x="826" y="714"/>
                    <a:pt x="816" y="754"/>
                    <a:pt x="768" y="754"/>
                  </a:cubicBezTo>
                  <a:cubicBezTo>
                    <a:pt x="721" y="754"/>
                    <a:pt x="717" y="725"/>
                    <a:pt x="682" y="725"/>
                  </a:cubicBezTo>
                  <a:cubicBezTo>
                    <a:pt x="647" y="725"/>
                    <a:pt x="639" y="771"/>
                    <a:pt x="555" y="771"/>
                  </a:cubicBezTo>
                  <a:cubicBezTo>
                    <a:pt x="472" y="771"/>
                    <a:pt x="455" y="716"/>
                    <a:pt x="402" y="716"/>
                  </a:cubicBezTo>
                  <a:cubicBezTo>
                    <a:pt x="350" y="716"/>
                    <a:pt x="356" y="772"/>
                    <a:pt x="266" y="772"/>
                  </a:cubicBezTo>
                  <a:cubicBezTo>
                    <a:pt x="176" y="772"/>
                    <a:pt x="185" y="709"/>
                    <a:pt x="118" y="709"/>
                  </a:cubicBezTo>
                  <a:cubicBezTo>
                    <a:pt x="86" y="709"/>
                    <a:pt x="93" y="748"/>
                    <a:pt x="0" y="754"/>
                  </a:cubicBezTo>
                  <a:lnTo>
                    <a:pt x="2" y="23"/>
                  </a:lnTo>
                  <a:close/>
                </a:path>
              </a:pathLst>
            </a:custGeom>
            <a:noFill/>
            <a:ln w="15875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Freeform 311">
              <a:extLst>
                <a:ext uri="{FF2B5EF4-FFF2-40B4-BE49-F238E27FC236}">
                  <a16:creationId xmlns:a16="http://schemas.microsoft.com/office/drawing/2014/main" id="{90BDFA34-993B-4DF2-9D2E-E7769E660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2" y="1543"/>
              <a:ext cx="259" cy="222"/>
            </a:xfrm>
            <a:custGeom>
              <a:avLst/>
              <a:gdLst>
                <a:gd name="T0" fmla="*/ 72 w 119"/>
                <a:gd name="T1" fmla="*/ 0 h 96"/>
                <a:gd name="T2" fmla="*/ 307 w 119"/>
                <a:gd name="T3" fmla="*/ 74 h 96"/>
                <a:gd name="T4" fmla="*/ 492 w 119"/>
                <a:gd name="T5" fmla="*/ 134 h 96"/>
                <a:gd name="T6" fmla="*/ 805 w 119"/>
                <a:gd name="T7" fmla="*/ 160 h 96"/>
                <a:gd name="T8" fmla="*/ 1228 w 119"/>
                <a:gd name="T9" fmla="*/ 0 h 96"/>
                <a:gd name="T10" fmla="*/ 1132 w 119"/>
                <a:gd name="T11" fmla="*/ 134 h 96"/>
                <a:gd name="T12" fmla="*/ 1010 w 119"/>
                <a:gd name="T13" fmla="*/ 310 h 96"/>
                <a:gd name="T14" fmla="*/ 929 w 119"/>
                <a:gd name="T15" fmla="*/ 497 h 96"/>
                <a:gd name="T16" fmla="*/ 814 w 119"/>
                <a:gd name="T17" fmla="*/ 668 h 96"/>
                <a:gd name="T18" fmla="*/ 805 w 119"/>
                <a:gd name="T19" fmla="*/ 819 h 96"/>
                <a:gd name="T20" fmla="*/ 753 w 119"/>
                <a:gd name="T21" fmla="*/ 953 h 96"/>
                <a:gd name="T22" fmla="*/ 720 w 119"/>
                <a:gd name="T23" fmla="*/ 1064 h 96"/>
                <a:gd name="T24" fmla="*/ 744 w 119"/>
                <a:gd name="T25" fmla="*/ 1186 h 96"/>
                <a:gd name="T26" fmla="*/ 640 w 119"/>
                <a:gd name="T27" fmla="*/ 999 h 96"/>
                <a:gd name="T28" fmla="*/ 535 w 119"/>
                <a:gd name="T29" fmla="*/ 765 h 96"/>
                <a:gd name="T30" fmla="*/ 318 w 119"/>
                <a:gd name="T31" fmla="*/ 395 h 96"/>
                <a:gd name="T32" fmla="*/ 194 w 119"/>
                <a:gd name="T33" fmla="*/ 310 h 96"/>
                <a:gd name="T34" fmla="*/ 81 w 119"/>
                <a:gd name="T35" fmla="*/ 273 h 96"/>
                <a:gd name="T36" fmla="*/ 52 w 119"/>
                <a:gd name="T37" fmla="*/ 49 h 9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9" h="96">
                  <a:moveTo>
                    <a:pt x="7" y="0"/>
                  </a:moveTo>
                  <a:cubicBezTo>
                    <a:pt x="14" y="4"/>
                    <a:pt x="23" y="3"/>
                    <a:pt x="30" y="6"/>
                  </a:cubicBezTo>
                  <a:cubicBezTo>
                    <a:pt x="36" y="8"/>
                    <a:pt x="42" y="10"/>
                    <a:pt x="48" y="11"/>
                  </a:cubicBezTo>
                  <a:cubicBezTo>
                    <a:pt x="58" y="14"/>
                    <a:pt x="68" y="15"/>
                    <a:pt x="78" y="13"/>
                  </a:cubicBezTo>
                  <a:cubicBezTo>
                    <a:pt x="93" y="12"/>
                    <a:pt x="105" y="3"/>
                    <a:pt x="119" y="0"/>
                  </a:cubicBezTo>
                  <a:cubicBezTo>
                    <a:pt x="119" y="5"/>
                    <a:pt x="112" y="7"/>
                    <a:pt x="110" y="11"/>
                  </a:cubicBezTo>
                  <a:cubicBezTo>
                    <a:pt x="106" y="17"/>
                    <a:pt x="104" y="20"/>
                    <a:pt x="98" y="25"/>
                  </a:cubicBezTo>
                  <a:cubicBezTo>
                    <a:pt x="92" y="29"/>
                    <a:pt x="91" y="33"/>
                    <a:pt x="90" y="40"/>
                  </a:cubicBezTo>
                  <a:cubicBezTo>
                    <a:pt x="88" y="46"/>
                    <a:pt x="82" y="48"/>
                    <a:pt x="79" y="54"/>
                  </a:cubicBezTo>
                  <a:cubicBezTo>
                    <a:pt x="77" y="58"/>
                    <a:pt x="78" y="62"/>
                    <a:pt x="78" y="66"/>
                  </a:cubicBezTo>
                  <a:cubicBezTo>
                    <a:pt x="77" y="70"/>
                    <a:pt x="74" y="74"/>
                    <a:pt x="73" y="77"/>
                  </a:cubicBezTo>
                  <a:cubicBezTo>
                    <a:pt x="72" y="80"/>
                    <a:pt x="70" y="83"/>
                    <a:pt x="70" y="86"/>
                  </a:cubicBezTo>
                  <a:cubicBezTo>
                    <a:pt x="70" y="89"/>
                    <a:pt x="72" y="92"/>
                    <a:pt x="72" y="96"/>
                  </a:cubicBezTo>
                  <a:cubicBezTo>
                    <a:pt x="66" y="96"/>
                    <a:pt x="64" y="85"/>
                    <a:pt x="62" y="81"/>
                  </a:cubicBezTo>
                  <a:cubicBezTo>
                    <a:pt x="59" y="75"/>
                    <a:pt x="56" y="69"/>
                    <a:pt x="52" y="62"/>
                  </a:cubicBezTo>
                  <a:cubicBezTo>
                    <a:pt x="46" y="52"/>
                    <a:pt x="41" y="39"/>
                    <a:pt x="31" y="32"/>
                  </a:cubicBezTo>
                  <a:cubicBezTo>
                    <a:pt x="27" y="29"/>
                    <a:pt x="24" y="27"/>
                    <a:pt x="19" y="25"/>
                  </a:cubicBezTo>
                  <a:cubicBezTo>
                    <a:pt x="16" y="24"/>
                    <a:pt x="11" y="25"/>
                    <a:pt x="8" y="22"/>
                  </a:cubicBezTo>
                  <a:cubicBezTo>
                    <a:pt x="4" y="19"/>
                    <a:pt x="0" y="9"/>
                    <a:pt x="5" y="4"/>
                  </a:cubicBezTo>
                </a:path>
              </a:pathLst>
            </a:custGeom>
            <a:solidFill>
              <a:srgbClr val="F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Freeform 312">
              <a:extLst>
                <a:ext uri="{FF2B5EF4-FFF2-40B4-BE49-F238E27FC236}">
                  <a16:creationId xmlns:a16="http://schemas.microsoft.com/office/drawing/2014/main" id="{720034BB-6B12-4978-80DA-5E85E7AA3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0" y="1554"/>
              <a:ext cx="278" cy="262"/>
            </a:xfrm>
            <a:custGeom>
              <a:avLst/>
              <a:gdLst>
                <a:gd name="T0" fmla="*/ 1240 w 128"/>
                <a:gd name="T1" fmla="*/ 436 h 113"/>
                <a:gd name="T2" fmla="*/ 1240 w 128"/>
                <a:gd name="T3" fmla="*/ 74 h 113"/>
                <a:gd name="T4" fmla="*/ 1014 w 128"/>
                <a:gd name="T5" fmla="*/ 49 h 113"/>
                <a:gd name="T6" fmla="*/ 410 w 128"/>
                <a:gd name="T7" fmla="*/ 209 h 113"/>
                <a:gd name="T8" fmla="*/ 165 w 128"/>
                <a:gd name="T9" fmla="*/ 248 h 113"/>
                <a:gd name="T10" fmla="*/ 72 w 128"/>
                <a:gd name="T11" fmla="*/ 236 h 113"/>
                <a:gd name="T12" fmla="*/ 33 w 128"/>
                <a:gd name="T13" fmla="*/ 285 h 113"/>
                <a:gd name="T14" fmla="*/ 226 w 128"/>
                <a:gd name="T15" fmla="*/ 538 h 113"/>
                <a:gd name="T16" fmla="*/ 226 w 128"/>
                <a:gd name="T17" fmla="*/ 774 h 113"/>
                <a:gd name="T18" fmla="*/ 278 w 128"/>
                <a:gd name="T19" fmla="*/ 1125 h 113"/>
                <a:gd name="T20" fmla="*/ 237 w 128"/>
                <a:gd name="T21" fmla="*/ 1407 h 113"/>
                <a:gd name="T22" fmla="*/ 298 w 128"/>
                <a:gd name="T23" fmla="*/ 1236 h 113"/>
                <a:gd name="T24" fmla="*/ 391 w 128"/>
                <a:gd name="T25" fmla="*/ 1032 h 113"/>
                <a:gd name="T26" fmla="*/ 584 w 128"/>
                <a:gd name="T27" fmla="*/ 575 h 113"/>
                <a:gd name="T28" fmla="*/ 943 w 128"/>
                <a:gd name="T29" fmla="*/ 415 h 113"/>
                <a:gd name="T30" fmla="*/ 1108 w 128"/>
                <a:gd name="T31" fmla="*/ 424 h 113"/>
                <a:gd name="T32" fmla="*/ 1216 w 128"/>
                <a:gd name="T33" fmla="*/ 424 h 11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13">
                  <a:moveTo>
                    <a:pt x="121" y="35"/>
                  </a:moveTo>
                  <a:cubicBezTo>
                    <a:pt x="118" y="26"/>
                    <a:pt x="128" y="14"/>
                    <a:pt x="121" y="6"/>
                  </a:cubicBezTo>
                  <a:cubicBezTo>
                    <a:pt x="116" y="0"/>
                    <a:pt x="106" y="3"/>
                    <a:pt x="99" y="4"/>
                  </a:cubicBezTo>
                  <a:cubicBezTo>
                    <a:pt x="80" y="9"/>
                    <a:pt x="60" y="14"/>
                    <a:pt x="40" y="17"/>
                  </a:cubicBezTo>
                  <a:cubicBezTo>
                    <a:pt x="32" y="19"/>
                    <a:pt x="24" y="20"/>
                    <a:pt x="16" y="20"/>
                  </a:cubicBezTo>
                  <a:cubicBezTo>
                    <a:pt x="13" y="20"/>
                    <a:pt x="10" y="19"/>
                    <a:pt x="7" y="19"/>
                  </a:cubicBezTo>
                  <a:cubicBezTo>
                    <a:pt x="2" y="19"/>
                    <a:pt x="0" y="19"/>
                    <a:pt x="3" y="23"/>
                  </a:cubicBezTo>
                  <a:cubicBezTo>
                    <a:pt x="7" y="31"/>
                    <a:pt x="17" y="36"/>
                    <a:pt x="22" y="43"/>
                  </a:cubicBezTo>
                  <a:cubicBezTo>
                    <a:pt x="26" y="50"/>
                    <a:pt x="24" y="55"/>
                    <a:pt x="22" y="62"/>
                  </a:cubicBezTo>
                  <a:cubicBezTo>
                    <a:pt x="19" y="72"/>
                    <a:pt x="29" y="80"/>
                    <a:pt x="27" y="90"/>
                  </a:cubicBezTo>
                  <a:cubicBezTo>
                    <a:pt x="26" y="95"/>
                    <a:pt x="20" y="109"/>
                    <a:pt x="23" y="113"/>
                  </a:cubicBezTo>
                  <a:cubicBezTo>
                    <a:pt x="27" y="110"/>
                    <a:pt x="27" y="104"/>
                    <a:pt x="29" y="99"/>
                  </a:cubicBezTo>
                  <a:cubicBezTo>
                    <a:pt x="32" y="93"/>
                    <a:pt x="35" y="88"/>
                    <a:pt x="38" y="83"/>
                  </a:cubicBezTo>
                  <a:cubicBezTo>
                    <a:pt x="43" y="70"/>
                    <a:pt x="46" y="57"/>
                    <a:pt x="57" y="46"/>
                  </a:cubicBezTo>
                  <a:cubicBezTo>
                    <a:pt x="66" y="37"/>
                    <a:pt x="79" y="33"/>
                    <a:pt x="92" y="33"/>
                  </a:cubicBezTo>
                  <a:cubicBezTo>
                    <a:pt x="98" y="33"/>
                    <a:pt x="103" y="34"/>
                    <a:pt x="108" y="34"/>
                  </a:cubicBezTo>
                  <a:cubicBezTo>
                    <a:pt x="112" y="34"/>
                    <a:pt x="117" y="33"/>
                    <a:pt x="119" y="34"/>
                  </a:cubicBezTo>
                </a:path>
              </a:pathLst>
            </a:custGeom>
            <a:solidFill>
              <a:srgbClr val="F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313">
              <a:extLst>
                <a:ext uri="{FF2B5EF4-FFF2-40B4-BE49-F238E27FC236}">
                  <a16:creationId xmlns:a16="http://schemas.microsoft.com/office/drawing/2014/main" id="{C383A452-C2A2-4910-9389-665FF1172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586"/>
              <a:ext cx="117" cy="124"/>
            </a:xfrm>
            <a:custGeom>
              <a:avLst/>
              <a:gdLst>
                <a:gd name="T0" fmla="*/ 540 w 54"/>
                <a:gd name="T1" fmla="*/ 37 h 53"/>
                <a:gd name="T2" fmla="*/ 245 w 54"/>
                <a:gd name="T3" fmla="*/ 77 h 53"/>
                <a:gd name="T4" fmla="*/ 113 w 54"/>
                <a:gd name="T5" fmla="*/ 37 h 53"/>
                <a:gd name="T6" fmla="*/ 0 w 54"/>
                <a:gd name="T7" fmla="*/ 0 h 53"/>
                <a:gd name="T8" fmla="*/ 245 w 54"/>
                <a:gd name="T9" fmla="*/ 278 h 53"/>
                <a:gd name="T10" fmla="*/ 306 w 54"/>
                <a:gd name="T11" fmla="*/ 421 h 53"/>
                <a:gd name="T12" fmla="*/ 338 w 54"/>
                <a:gd name="T13" fmla="*/ 592 h 53"/>
                <a:gd name="T14" fmla="*/ 410 w 54"/>
                <a:gd name="T15" fmla="*/ 487 h 53"/>
                <a:gd name="T16" fmla="*/ 470 w 54"/>
                <a:gd name="T17" fmla="*/ 269 h 53"/>
                <a:gd name="T18" fmla="*/ 540 w 54"/>
                <a:gd name="T19" fmla="*/ 164 h 53"/>
                <a:gd name="T20" fmla="*/ 540 w 54"/>
                <a:gd name="T21" fmla="*/ 66 h 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4" h="53">
                  <a:moveTo>
                    <a:pt x="53" y="3"/>
                  </a:moveTo>
                  <a:cubicBezTo>
                    <a:pt x="43" y="4"/>
                    <a:pt x="34" y="9"/>
                    <a:pt x="24" y="6"/>
                  </a:cubicBezTo>
                  <a:cubicBezTo>
                    <a:pt x="19" y="6"/>
                    <a:pt x="15" y="5"/>
                    <a:pt x="11" y="3"/>
                  </a:cubicBezTo>
                  <a:cubicBezTo>
                    <a:pt x="8" y="2"/>
                    <a:pt x="4" y="0"/>
                    <a:pt x="0" y="0"/>
                  </a:cubicBezTo>
                  <a:cubicBezTo>
                    <a:pt x="0" y="9"/>
                    <a:pt x="18" y="16"/>
                    <a:pt x="24" y="22"/>
                  </a:cubicBezTo>
                  <a:cubicBezTo>
                    <a:pt x="27" y="26"/>
                    <a:pt x="29" y="29"/>
                    <a:pt x="30" y="33"/>
                  </a:cubicBezTo>
                  <a:cubicBezTo>
                    <a:pt x="31" y="37"/>
                    <a:pt x="31" y="42"/>
                    <a:pt x="33" y="46"/>
                  </a:cubicBezTo>
                  <a:cubicBezTo>
                    <a:pt x="38" y="53"/>
                    <a:pt x="40" y="42"/>
                    <a:pt x="40" y="38"/>
                  </a:cubicBezTo>
                  <a:cubicBezTo>
                    <a:pt x="41" y="32"/>
                    <a:pt x="40" y="25"/>
                    <a:pt x="46" y="21"/>
                  </a:cubicBezTo>
                  <a:cubicBezTo>
                    <a:pt x="51" y="19"/>
                    <a:pt x="52" y="18"/>
                    <a:pt x="53" y="13"/>
                  </a:cubicBezTo>
                  <a:cubicBezTo>
                    <a:pt x="54" y="10"/>
                    <a:pt x="54" y="7"/>
                    <a:pt x="53" y="5"/>
                  </a:cubicBezTo>
                </a:path>
              </a:pathLst>
            </a:custGeom>
            <a:solidFill>
              <a:srgbClr val="F2A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Freeform 314">
              <a:extLst>
                <a:ext uri="{FF2B5EF4-FFF2-40B4-BE49-F238E27FC236}">
                  <a16:creationId xmlns:a16="http://schemas.microsoft.com/office/drawing/2014/main" id="{41B7D3B4-F8EC-49FB-A650-D05572922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" y="1572"/>
              <a:ext cx="198" cy="153"/>
            </a:xfrm>
            <a:custGeom>
              <a:avLst/>
              <a:gdLst>
                <a:gd name="T0" fmla="*/ 0 w 91"/>
                <a:gd name="T1" fmla="*/ 209 h 66"/>
                <a:gd name="T2" fmla="*/ 113 w 91"/>
                <a:gd name="T3" fmla="*/ 376 h 66"/>
                <a:gd name="T4" fmla="*/ 104 w 91"/>
                <a:gd name="T5" fmla="*/ 575 h 66"/>
                <a:gd name="T6" fmla="*/ 113 w 91"/>
                <a:gd name="T7" fmla="*/ 689 h 66"/>
                <a:gd name="T8" fmla="*/ 113 w 91"/>
                <a:gd name="T9" fmla="*/ 823 h 66"/>
                <a:gd name="T10" fmla="*/ 194 w 91"/>
                <a:gd name="T11" fmla="*/ 587 h 66"/>
                <a:gd name="T12" fmla="*/ 342 w 91"/>
                <a:gd name="T13" fmla="*/ 359 h 66"/>
                <a:gd name="T14" fmla="*/ 753 w 91"/>
                <a:gd name="T15" fmla="*/ 209 h 66"/>
                <a:gd name="T16" fmla="*/ 905 w 91"/>
                <a:gd name="T17" fmla="*/ 162 h 66"/>
                <a:gd name="T18" fmla="*/ 938 w 91"/>
                <a:gd name="T19" fmla="*/ 74 h 66"/>
                <a:gd name="T20" fmla="*/ 905 w 91"/>
                <a:gd name="T21" fmla="*/ 12 h 66"/>
                <a:gd name="T22" fmla="*/ 796 w 91"/>
                <a:gd name="T23" fmla="*/ 37 h 66"/>
                <a:gd name="T24" fmla="*/ 607 w 91"/>
                <a:gd name="T25" fmla="*/ 102 h 66"/>
                <a:gd name="T26" fmla="*/ 331 w 91"/>
                <a:gd name="T27" fmla="*/ 199 h 66"/>
                <a:gd name="T28" fmla="*/ 52 w 91"/>
                <a:gd name="T29" fmla="*/ 199 h 6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66">
                  <a:moveTo>
                    <a:pt x="0" y="17"/>
                  </a:moveTo>
                  <a:cubicBezTo>
                    <a:pt x="2" y="22"/>
                    <a:pt x="10" y="23"/>
                    <a:pt x="11" y="30"/>
                  </a:cubicBezTo>
                  <a:cubicBezTo>
                    <a:pt x="12" y="35"/>
                    <a:pt x="8" y="40"/>
                    <a:pt x="10" y="46"/>
                  </a:cubicBezTo>
                  <a:cubicBezTo>
                    <a:pt x="12" y="50"/>
                    <a:pt x="13" y="51"/>
                    <a:pt x="11" y="55"/>
                  </a:cubicBezTo>
                  <a:cubicBezTo>
                    <a:pt x="11" y="58"/>
                    <a:pt x="9" y="63"/>
                    <a:pt x="11" y="66"/>
                  </a:cubicBezTo>
                  <a:cubicBezTo>
                    <a:pt x="15" y="61"/>
                    <a:pt x="17" y="53"/>
                    <a:pt x="19" y="47"/>
                  </a:cubicBezTo>
                  <a:cubicBezTo>
                    <a:pt x="23" y="40"/>
                    <a:pt x="27" y="34"/>
                    <a:pt x="33" y="29"/>
                  </a:cubicBezTo>
                  <a:cubicBezTo>
                    <a:pt x="44" y="22"/>
                    <a:pt x="60" y="19"/>
                    <a:pt x="73" y="17"/>
                  </a:cubicBezTo>
                  <a:cubicBezTo>
                    <a:pt x="78" y="17"/>
                    <a:pt x="84" y="18"/>
                    <a:pt x="88" y="13"/>
                  </a:cubicBezTo>
                  <a:cubicBezTo>
                    <a:pt x="90" y="11"/>
                    <a:pt x="91" y="9"/>
                    <a:pt x="91" y="6"/>
                  </a:cubicBezTo>
                  <a:cubicBezTo>
                    <a:pt x="91" y="3"/>
                    <a:pt x="91" y="2"/>
                    <a:pt x="88" y="1"/>
                  </a:cubicBezTo>
                  <a:cubicBezTo>
                    <a:pt x="85" y="0"/>
                    <a:pt x="80" y="2"/>
                    <a:pt x="77" y="3"/>
                  </a:cubicBezTo>
                  <a:cubicBezTo>
                    <a:pt x="71" y="4"/>
                    <a:pt x="65" y="7"/>
                    <a:pt x="59" y="8"/>
                  </a:cubicBezTo>
                  <a:cubicBezTo>
                    <a:pt x="50" y="11"/>
                    <a:pt x="42" y="14"/>
                    <a:pt x="32" y="16"/>
                  </a:cubicBezTo>
                  <a:cubicBezTo>
                    <a:pt x="25" y="18"/>
                    <a:pt x="11" y="21"/>
                    <a:pt x="5" y="16"/>
                  </a:cubicBezTo>
                </a:path>
              </a:pathLst>
            </a:custGeom>
            <a:solidFill>
              <a:srgbClr val="F2A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Freeform 315">
              <a:extLst>
                <a:ext uri="{FF2B5EF4-FFF2-40B4-BE49-F238E27FC236}">
                  <a16:creationId xmlns:a16="http://schemas.microsoft.com/office/drawing/2014/main" id="{409011D3-03C8-4C33-BEE6-8719A22F8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" y="1369"/>
              <a:ext cx="559" cy="168"/>
            </a:xfrm>
            <a:custGeom>
              <a:avLst/>
              <a:gdLst>
                <a:gd name="T0" fmla="*/ 2645 w 257"/>
                <a:gd name="T1" fmla="*/ 306 h 73"/>
                <a:gd name="T2" fmla="*/ 1925 w 257"/>
                <a:gd name="T3" fmla="*/ 37 h 73"/>
                <a:gd name="T4" fmla="*/ 903 w 257"/>
                <a:gd name="T5" fmla="*/ 440 h 73"/>
                <a:gd name="T6" fmla="*/ 524 w 257"/>
                <a:gd name="T7" fmla="*/ 253 h 73"/>
                <a:gd name="T8" fmla="*/ 370 w 257"/>
                <a:gd name="T9" fmla="*/ 244 h 73"/>
                <a:gd name="T10" fmla="*/ 298 w 257"/>
                <a:gd name="T11" fmla="*/ 440 h 73"/>
                <a:gd name="T12" fmla="*/ 174 w 257"/>
                <a:gd name="T13" fmla="*/ 757 h 73"/>
                <a:gd name="T14" fmla="*/ 544 w 257"/>
                <a:gd name="T15" fmla="*/ 805 h 73"/>
                <a:gd name="T16" fmla="*/ 1092 w 257"/>
                <a:gd name="T17" fmla="*/ 863 h 73"/>
                <a:gd name="T18" fmla="*/ 1401 w 257"/>
                <a:gd name="T19" fmla="*/ 854 h 73"/>
                <a:gd name="T20" fmla="*/ 1679 w 257"/>
                <a:gd name="T21" fmla="*/ 778 h 73"/>
                <a:gd name="T22" fmla="*/ 1884 w 257"/>
                <a:gd name="T23" fmla="*/ 684 h 73"/>
                <a:gd name="T24" fmla="*/ 2005 w 257"/>
                <a:gd name="T25" fmla="*/ 525 h 73"/>
                <a:gd name="T26" fmla="*/ 2171 w 257"/>
                <a:gd name="T27" fmla="*/ 440 h 73"/>
                <a:gd name="T28" fmla="*/ 2347 w 257"/>
                <a:gd name="T29" fmla="*/ 318 h 73"/>
                <a:gd name="T30" fmla="*/ 2612 w 257"/>
                <a:gd name="T31" fmla="*/ 318 h 7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7" h="73">
                  <a:moveTo>
                    <a:pt x="257" y="25"/>
                  </a:moveTo>
                  <a:cubicBezTo>
                    <a:pt x="234" y="18"/>
                    <a:pt x="212" y="0"/>
                    <a:pt x="187" y="3"/>
                  </a:cubicBezTo>
                  <a:cubicBezTo>
                    <a:pt x="154" y="8"/>
                    <a:pt x="124" y="47"/>
                    <a:pt x="88" y="36"/>
                  </a:cubicBezTo>
                  <a:cubicBezTo>
                    <a:pt x="75" y="32"/>
                    <a:pt x="65" y="24"/>
                    <a:pt x="51" y="21"/>
                  </a:cubicBezTo>
                  <a:cubicBezTo>
                    <a:pt x="47" y="20"/>
                    <a:pt x="41" y="18"/>
                    <a:pt x="36" y="20"/>
                  </a:cubicBezTo>
                  <a:cubicBezTo>
                    <a:pt x="30" y="23"/>
                    <a:pt x="32" y="30"/>
                    <a:pt x="29" y="36"/>
                  </a:cubicBezTo>
                  <a:cubicBezTo>
                    <a:pt x="24" y="46"/>
                    <a:pt x="0" y="51"/>
                    <a:pt x="17" y="62"/>
                  </a:cubicBezTo>
                  <a:cubicBezTo>
                    <a:pt x="26" y="68"/>
                    <a:pt x="43" y="66"/>
                    <a:pt x="53" y="66"/>
                  </a:cubicBezTo>
                  <a:cubicBezTo>
                    <a:pt x="71" y="67"/>
                    <a:pt x="88" y="70"/>
                    <a:pt x="106" y="71"/>
                  </a:cubicBezTo>
                  <a:cubicBezTo>
                    <a:pt x="116" y="71"/>
                    <a:pt x="126" y="73"/>
                    <a:pt x="136" y="70"/>
                  </a:cubicBezTo>
                  <a:cubicBezTo>
                    <a:pt x="145" y="68"/>
                    <a:pt x="154" y="66"/>
                    <a:pt x="163" y="64"/>
                  </a:cubicBezTo>
                  <a:cubicBezTo>
                    <a:pt x="170" y="62"/>
                    <a:pt x="177" y="60"/>
                    <a:pt x="183" y="56"/>
                  </a:cubicBezTo>
                  <a:cubicBezTo>
                    <a:pt x="189" y="53"/>
                    <a:pt x="190" y="47"/>
                    <a:pt x="195" y="43"/>
                  </a:cubicBezTo>
                  <a:cubicBezTo>
                    <a:pt x="200" y="38"/>
                    <a:pt x="205" y="38"/>
                    <a:pt x="211" y="36"/>
                  </a:cubicBezTo>
                  <a:cubicBezTo>
                    <a:pt x="217" y="33"/>
                    <a:pt x="221" y="28"/>
                    <a:pt x="228" y="26"/>
                  </a:cubicBezTo>
                  <a:cubicBezTo>
                    <a:pt x="236" y="24"/>
                    <a:pt x="248" y="29"/>
                    <a:pt x="254" y="26"/>
                  </a:cubicBezTo>
                </a:path>
              </a:pathLst>
            </a:custGeom>
            <a:solidFill>
              <a:srgbClr val="F8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316">
              <a:extLst>
                <a:ext uri="{FF2B5EF4-FFF2-40B4-BE49-F238E27FC236}">
                  <a16:creationId xmlns:a16="http://schemas.microsoft.com/office/drawing/2014/main" id="{F9B6FF7D-89F6-44F1-AF32-CCBA0B89A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" y="1377"/>
              <a:ext cx="452" cy="146"/>
            </a:xfrm>
            <a:custGeom>
              <a:avLst/>
              <a:gdLst>
                <a:gd name="T0" fmla="*/ 2134 w 208"/>
                <a:gd name="T1" fmla="*/ 209 h 63"/>
                <a:gd name="T2" fmla="*/ 1723 w 208"/>
                <a:gd name="T3" fmla="*/ 37 h 63"/>
                <a:gd name="T4" fmla="*/ 1200 w 208"/>
                <a:gd name="T5" fmla="*/ 225 h 63"/>
                <a:gd name="T6" fmla="*/ 761 w 208"/>
                <a:gd name="T7" fmla="*/ 473 h 63"/>
                <a:gd name="T8" fmla="*/ 317 w 208"/>
                <a:gd name="T9" fmla="*/ 322 h 63"/>
                <a:gd name="T10" fmla="*/ 122 w 208"/>
                <a:gd name="T11" fmla="*/ 424 h 63"/>
                <a:gd name="T12" fmla="*/ 43 w 208"/>
                <a:gd name="T13" fmla="*/ 612 h 63"/>
                <a:gd name="T14" fmla="*/ 369 w 208"/>
                <a:gd name="T15" fmla="*/ 746 h 63"/>
                <a:gd name="T16" fmla="*/ 656 w 208"/>
                <a:gd name="T17" fmla="*/ 774 h 63"/>
                <a:gd name="T18" fmla="*/ 1397 w 208"/>
                <a:gd name="T19" fmla="*/ 649 h 63"/>
                <a:gd name="T20" fmla="*/ 1521 w 208"/>
                <a:gd name="T21" fmla="*/ 586 h 63"/>
                <a:gd name="T22" fmla="*/ 1643 w 208"/>
                <a:gd name="T23" fmla="*/ 461 h 63"/>
                <a:gd name="T24" fmla="*/ 1864 w 208"/>
                <a:gd name="T25" fmla="*/ 301 h 63"/>
                <a:gd name="T26" fmla="*/ 2125 w 208"/>
                <a:gd name="T27" fmla="*/ 199 h 6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8" h="63">
                  <a:moveTo>
                    <a:pt x="208" y="17"/>
                  </a:moveTo>
                  <a:cubicBezTo>
                    <a:pt x="196" y="12"/>
                    <a:pt x="181" y="6"/>
                    <a:pt x="168" y="3"/>
                  </a:cubicBezTo>
                  <a:cubicBezTo>
                    <a:pt x="150" y="0"/>
                    <a:pt x="133" y="9"/>
                    <a:pt x="117" y="18"/>
                  </a:cubicBezTo>
                  <a:cubicBezTo>
                    <a:pt x="103" y="25"/>
                    <a:pt x="90" y="36"/>
                    <a:pt x="74" y="38"/>
                  </a:cubicBezTo>
                  <a:cubicBezTo>
                    <a:pt x="58" y="40"/>
                    <a:pt x="46" y="30"/>
                    <a:pt x="31" y="26"/>
                  </a:cubicBezTo>
                  <a:cubicBezTo>
                    <a:pt x="22" y="24"/>
                    <a:pt x="17" y="26"/>
                    <a:pt x="12" y="34"/>
                  </a:cubicBezTo>
                  <a:cubicBezTo>
                    <a:pt x="8" y="38"/>
                    <a:pt x="0" y="42"/>
                    <a:pt x="4" y="49"/>
                  </a:cubicBezTo>
                  <a:cubicBezTo>
                    <a:pt x="8" y="58"/>
                    <a:pt x="27" y="59"/>
                    <a:pt x="36" y="60"/>
                  </a:cubicBezTo>
                  <a:cubicBezTo>
                    <a:pt x="45" y="62"/>
                    <a:pt x="55" y="63"/>
                    <a:pt x="64" y="62"/>
                  </a:cubicBezTo>
                  <a:cubicBezTo>
                    <a:pt x="87" y="58"/>
                    <a:pt x="114" y="62"/>
                    <a:pt x="136" y="52"/>
                  </a:cubicBezTo>
                  <a:cubicBezTo>
                    <a:pt x="140" y="50"/>
                    <a:pt x="145" y="49"/>
                    <a:pt x="148" y="47"/>
                  </a:cubicBezTo>
                  <a:cubicBezTo>
                    <a:pt x="153" y="44"/>
                    <a:pt x="156" y="40"/>
                    <a:pt x="160" y="37"/>
                  </a:cubicBezTo>
                  <a:cubicBezTo>
                    <a:pt x="166" y="32"/>
                    <a:pt x="174" y="25"/>
                    <a:pt x="182" y="24"/>
                  </a:cubicBezTo>
                  <a:cubicBezTo>
                    <a:pt x="191" y="23"/>
                    <a:pt x="198" y="19"/>
                    <a:pt x="207" y="16"/>
                  </a:cubicBezTo>
                </a:path>
              </a:pathLst>
            </a:custGeom>
            <a:solidFill>
              <a:srgbClr val="F6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317">
              <a:extLst>
                <a:ext uri="{FF2B5EF4-FFF2-40B4-BE49-F238E27FC236}">
                  <a16:creationId xmlns:a16="http://schemas.microsoft.com/office/drawing/2014/main" id="{B499D693-31A0-4870-84C0-CC6D445EB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" y="1366"/>
              <a:ext cx="301" cy="130"/>
            </a:xfrm>
            <a:custGeom>
              <a:avLst/>
              <a:gdLst>
                <a:gd name="T0" fmla="*/ 1433 w 138"/>
                <a:gd name="T1" fmla="*/ 237 h 56"/>
                <a:gd name="T2" fmla="*/ 746 w 138"/>
                <a:gd name="T3" fmla="*/ 302 h 56"/>
                <a:gd name="T4" fmla="*/ 310 w 138"/>
                <a:gd name="T5" fmla="*/ 587 h 56"/>
                <a:gd name="T6" fmla="*/ 0 w 138"/>
                <a:gd name="T7" fmla="*/ 559 h 56"/>
                <a:gd name="T8" fmla="*/ 362 w 138"/>
                <a:gd name="T9" fmla="*/ 673 h 56"/>
                <a:gd name="T10" fmla="*/ 818 w 138"/>
                <a:gd name="T11" fmla="*/ 652 h 56"/>
                <a:gd name="T12" fmla="*/ 1171 w 138"/>
                <a:gd name="T13" fmla="*/ 416 h 56"/>
                <a:gd name="T14" fmla="*/ 1422 w 138"/>
                <a:gd name="T15" fmla="*/ 248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8" h="56">
                  <a:moveTo>
                    <a:pt x="138" y="19"/>
                  </a:moveTo>
                  <a:cubicBezTo>
                    <a:pt x="122" y="0"/>
                    <a:pt x="88" y="14"/>
                    <a:pt x="72" y="24"/>
                  </a:cubicBezTo>
                  <a:cubicBezTo>
                    <a:pt x="59" y="32"/>
                    <a:pt x="46" y="46"/>
                    <a:pt x="30" y="47"/>
                  </a:cubicBezTo>
                  <a:cubicBezTo>
                    <a:pt x="23" y="48"/>
                    <a:pt x="4" y="41"/>
                    <a:pt x="0" y="45"/>
                  </a:cubicBezTo>
                  <a:cubicBezTo>
                    <a:pt x="10" y="56"/>
                    <a:pt x="22" y="55"/>
                    <a:pt x="35" y="54"/>
                  </a:cubicBezTo>
                  <a:cubicBezTo>
                    <a:pt x="50" y="52"/>
                    <a:pt x="65" y="55"/>
                    <a:pt x="79" y="52"/>
                  </a:cubicBezTo>
                  <a:cubicBezTo>
                    <a:pt x="92" y="48"/>
                    <a:pt x="102" y="40"/>
                    <a:pt x="113" y="33"/>
                  </a:cubicBezTo>
                  <a:cubicBezTo>
                    <a:pt x="117" y="30"/>
                    <a:pt x="136" y="23"/>
                    <a:pt x="137" y="20"/>
                  </a:cubicBezTo>
                </a:path>
              </a:pathLst>
            </a:custGeom>
            <a:solidFill>
              <a:srgbClr val="F4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318">
              <a:extLst>
                <a:ext uri="{FF2B5EF4-FFF2-40B4-BE49-F238E27FC236}">
                  <a16:creationId xmlns:a16="http://schemas.microsoft.com/office/drawing/2014/main" id="{72F6AAAF-78F5-4AE6-9D7A-BAF36E699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" y="1419"/>
              <a:ext cx="356" cy="142"/>
            </a:xfrm>
            <a:custGeom>
              <a:avLst/>
              <a:gdLst>
                <a:gd name="T0" fmla="*/ 0 w 164"/>
                <a:gd name="T1" fmla="*/ 228 h 61"/>
                <a:gd name="T2" fmla="*/ 80 w 164"/>
                <a:gd name="T3" fmla="*/ 428 h 61"/>
                <a:gd name="T4" fmla="*/ 141 w 164"/>
                <a:gd name="T5" fmla="*/ 494 h 61"/>
                <a:gd name="T6" fmla="*/ 165 w 164"/>
                <a:gd name="T7" fmla="*/ 580 h 61"/>
                <a:gd name="T8" fmla="*/ 480 w 164"/>
                <a:gd name="T9" fmla="*/ 771 h 61"/>
                <a:gd name="T10" fmla="*/ 1381 w 164"/>
                <a:gd name="T11" fmla="*/ 514 h 61"/>
                <a:gd name="T12" fmla="*/ 1554 w 164"/>
                <a:gd name="T13" fmla="*/ 503 h 61"/>
                <a:gd name="T14" fmla="*/ 1658 w 164"/>
                <a:gd name="T15" fmla="*/ 277 h 61"/>
                <a:gd name="T16" fmla="*/ 1635 w 164"/>
                <a:gd name="T17" fmla="*/ 37 h 61"/>
                <a:gd name="T18" fmla="*/ 1424 w 164"/>
                <a:gd name="T19" fmla="*/ 65 h 61"/>
                <a:gd name="T20" fmla="*/ 656 w 164"/>
                <a:gd name="T21" fmla="*/ 477 h 61"/>
                <a:gd name="T22" fmla="*/ 306 w 164"/>
                <a:gd name="T23" fmla="*/ 417 h 61"/>
                <a:gd name="T24" fmla="*/ 20 w 164"/>
                <a:gd name="T25" fmla="*/ 200 h 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4" h="61">
                  <a:moveTo>
                    <a:pt x="0" y="18"/>
                  </a:moveTo>
                  <a:cubicBezTo>
                    <a:pt x="2" y="23"/>
                    <a:pt x="4" y="30"/>
                    <a:pt x="8" y="34"/>
                  </a:cubicBezTo>
                  <a:cubicBezTo>
                    <a:pt x="10" y="36"/>
                    <a:pt x="12" y="36"/>
                    <a:pt x="14" y="39"/>
                  </a:cubicBezTo>
                  <a:cubicBezTo>
                    <a:pt x="15" y="42"/>
                    <a:pt x="14" y="43"/>
                    <a:pt x="16" y="46"/>
                  </a:cubicBezTo>
                  <a:cubicBezTo>
                    <a:pt x="23" y="54"/>
                    <a:pt x="36" y="61"/>
                    <a:pt x="47" y="61"/>
                  </a:cubicBezTo>
                  <a:cubicBezTo>
                    <a:pt x="78" y="61"/>
                    <a:pt x="105" y="48"/>
                    <a:pt x="135" y="41"/>
                  </a:cubicBezTo>
                  <a:cubicBezTo>
                    <a:pt x="140" y="40"/>
                    <a:pt x="146" y="41"/>
                    <a:pt x="152" y="40"/>
                  </a:cubicBezTo>
                  <a:cubicBezTo>
                    <a:pt x="160" y="38"/>
                    <a:pt x="162" y="30"/>
                    <a:pt x="162" y="22"/>
                  </a:cubicBezTo>
                  <a:cubicBezTo>
                    <a:pt x="163" y="18"/>
                    <a:pt x="164" y="6"/>
                    <a:pt x="160" y="3"/>
                  </a:cubicBezTo>
                  <a:cubicBezTo>
                    <a:pt x="156" y="0"/>
                    <a:pt x="143" y="3"/>
                    <a:pt x="139" y="5"/>
                  </a:cubicBezTo>
                  <a:cubicBezTo>
                    <a:pt x="114" y="14"/>
                    <a:pt x="89" y="29"/>
                    <a:pt x="64" y="38"/>
                  </a:cubicBezTo>
                  <a:cubicBezTo>
                    <a:pt x="54" y="41"/>
                    <a:pt x="41" y="38"/>
                    <a:pt x="30" y="33"/>
                  </a:cubicBezTo>
                  <a:cubicBezTo>
                    <a:pt x="21" y="29"/>
                    <a:pt x="9" y="23"/>
                    <a:pt x="2" y="16"/>
                  </a:cubicBezTo>
                </a:path>
              </a:pathLst>
            </a:custGeom>
            <a:solidFill>
              <a:srgbClr val="F8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319">
              <a:extLst>
                <a:ext uri="{FF2B5EF4-FFF2-40B4-BE49-F238E27FC236}">
                  <a16:creationId xmlns:a16="http://schemas.microsoft.com/office/drawing/2014/main" id="{5E7D797A-B9EC-4D22-A6D0-FC07124E6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" y="1417"/>
              <a:ext cx="291" cy="134"/>
            </a:xfrm>
            <a:custGeom>
              <a:avLst/>
              <a:gdLst>
                <a:gd name="T0" fmla="*/ 0 w 134"/>
                <a:gd name="T1" fmla="*/ 432 h 58"/>
                <a:gd name="T2" fmla="*/ 410 w 134"/>
                <a:gd name="T3" fmla="*/ 668 h 58"/>
                <a:gd name="T4" fmla="*/ 675 w 134"/>
                <a:gd name="T5" fmla="*/ 582 h 58"/>
                <a:gd name="T6" fmla="*/ 1034 w 134"/>
                <a:gd name="T7" fmla="*/ 481 h 58"/>
                <a:gd name="T8" fmla="*/ 1260 w 134"/>
                <a:gd name="T9" fmla="*/ 367 h 58"/>
                <a:gd name="T10" fmla="*/ 1372 w 134"/>
                <a:gd name="T11" fmla="*/ 208 h 58"/>
                <a:gd name="T12" fmla="*/ 901 w 134"/>
                <a:gd name="T13" fmla="*/ 358 h 58"/>
                <a:gd name="T14" fmla="*/ 491 w 134"/>
                <a:gd name="T15" fmla="*/ 545 h 58"/>
                <a:gd name="T16" fmla="*/ 265 w 134"/>
                <a:gd name="T17" fmla="*/ 506 h 58"/>
                <a:gd name="T18" fmla="*/ 43 w 134"/>
                <a:gd name="T19" fmla="*/ 444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58">
                  <a:moveTo>
                    <a:pt x="0" y="35"/>
                  </a:moveTo>
                  <a:cubicBezTo>
                    <a:pt x="7" y="54"/>
                    <a:pt x="22" y="58"/>
                    <a:pt x="40" y="54"/>
                  </a:cubicBezTo>
                  <a:cubicBezTo>
                    <a:pt x="49" y="53"/>
                    <a:pt x="57" y="50"/>
                    <a:pt x="66" y="47"/>
                  </a:cubicBezTo>
                  <a:cubicBezTo>
                    <a:pt x="77" y="43"/>
                    <a:pt x="89" y="43"/>
                    <a:pt x="101" y="39"/>
                  </a:cubicBezTo>
                  <a:cubicBezTo>
                    <a:pt x="108" y="36"/>
                    <a:pt x="115" y="32"/>
                    <a:pt x="123" y="30"/>
                  </a:cubicBezTo>
                  <a:cubicBezTo>
                    <a:pt x="129" y="28"/>
                    <a:pt x="134" y="25"/>
                    <a:pt x="134" y="17"/>
                  </a:cubicBezTo>
                  <a:cubicBezTo>
                    <a:pt x="132" y="0"/>
                    <a:pt x="97" y="25"/>
                    <a:pt x="88" y="29"/>
                  </a:cubicBezTo>
                  <a:cubicBezTo>
                    <a:pt x="76" y="35"/>
                    <a:pt x="62" y="42"/>
                    <a:pt x="48" y="44"/>
                  </a:cubicBezTo>
                  <a:cubicBezTo>
                    <a:pt x="40" y="45"/>
                    <a:pt x="33" y="44"/>
                    <a:pt x="26" y="41"/>
                  </a:cubicBezTo>
                  <a:cubicBezTo>
                    <a:pt x="19" y="40"/>
                    <a:pt x="8" y="39"/>
                    <a:pt x="4" y="36"/>
                  </a:cubicBezTo>
                </a:path>
              </a:pathLst>
            </a:custGeom>
            <a:solidFill>
              <a:srgbClr val="F6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320">
              <a:extLst>
                <a:ext uri="{FF2B5EF4-FFF2-40B4-BE49-F238E27FC236}">
                  <a16:creationId xmlns:a16="http://schemas.microsoft.com/office/drawing/2014/main" id="{847F031B-7B62-4F6D-9105-1D17C4D2C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9" y="1509"/>
              <a:ext cx="98" cy="34"/>
            </a:xfrm>
            <a:custGeom>
              <a:avLst/>
              <a:gdLst>
                <a:gd name="T0" fmla="*/ 0 w 45"/>
                <a:gd name="T1" fmla="*/ 0 h 14"/>
                <a:gd name="T2" fmla="*/ 133 w 45"/>
                <a:gd name="T3" fmla="*/ 160 h 14"/>
                <a:gd name="T4" fmla="*/ 237 w 45"/>
                <a:gd name="T5" fmla="*/ 202 h 14"/>
                <a:gd name="T6" fmla="*/ 298 w 45"/>
                <a:gd name="T7" fmla="*/ 189 h 14"/>
                <a:gd name="T8" fmla="*/ 362 w 45"/>
                <a:gd name="T9" fmla="*/ 170 h 14"/>
                <a:gd name="T10" fmla="*/ 464 w 45"/>
                <a:gd name="T11" fmla="*/ 112 h 14"/>
                <a:gd name="T12" fmla="*/ 331 w 45"/>
                <a:gd name="T13" fmla="*/ 112 h 14"/>
                <a:gd name="T14" fmla="*/ 194 w 45"/>
                <a:gd name="T15" fmla="*/ 87 h 14"/>
                <a:gd name="T16" fmla="*/ 96 w 45"/>
                <a:gd name="T17" fmla="*/ 41 h 14"/>
                <a:gd name="T18" fmla="*/ 20 w 45"/>
                <a:gd name="T19" fmla="*/ 12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5" h="14">
                  <a:moveTo>
                    <a:pt x="0" y="0"/>
                  </a:moveTo>
                  <a:cubicBezTo>
                    <a:pt x="3" y="4"/>
                    <a:pt x="8" y="8"/>
                    <a:pt x="13" y="11"/>
                  </a:cubicBezTo>
                  <a:cubicBezTo>
                    <a:pt x="16" y="13"/>
                    <a:pt x="20" y="14"/>
                    <a:pt x="23" y="14"/>
                  </a:cubicBezTo>
                  <a:cubicBezTo>
                    <a:pt x="25" y="14"/>
                    <a:pt x="27" y="13"/>
                    <a:pt x="29" y="13"/>
                  </a:cubicBezTo>
                  <a:cubicBezTo>
                    <a:pt x="31" y="12"/>
                    <a:pt x="33" y="12"/>
                    <a:pt x="35" y="12"/>
                  </a:cubicBezTo>
                  <a:cubicBezTo>
                    <a:pt x="38" y="11"/>
                    <a:pt x="41" y="8"/>
                    <a:pt x="45" y="8"/>
                  </a:cubicBezTo>
                  <a:cubicBezTo>
                    <a:pt x="40" y="8"/>
                    <a:pt x="36" y="8"/>
                    <a:pt x="32" y="8"/>
                  </a:cubicBezTo>
                  <a:cubicBezTo>
                    <a:pt x="27" y="8"/>
                    <a:pt x="23" y="7"/>
                    <a:pt x="19" y="6"/>
                  </a:cubicBezTo>
                  <a:cubicBezTo>
                    <a:pt x="15" y="6"/>
                    <a:pt x="12" y="4"/>
                    <a:pt x="9" y="3"/>
                  </a:cubicBezTo>
                  <a:cubicBezTo>
                    <a:pt x="7" y="3"/>
                    <a:pt x="3" y="2"/>
                    <a:pt x="2" y="1"/>
                  </a:cubicBezTo>
                </a:path>
              </a:pathLst>
            </a:custGeom>
            <a:solidFill>
              <a:srgbClr val="F4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321">
              <a:extLst>
                <a:ext uri="{FF2B5EF4-FFF2-40B4-BE49-F238E27FC236}">
                  <a16:creationId xmlns:a16="http://schemas.microsoft.com/office/drawing/2014/main" id="{4166AE34-3A68-4DB0-A7F5-5A6A615E0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" y="1445"/>
              <a:ext cx="129" cy="63"/>
            </a:xfrm>
            <a:custGeom>
              <a:avLst/>
              <a:gdLst>
                <a:gd name="T0" fmla="*/ 0 w 59"/>
                <a:gd name="T1" fmla="*/ 331 h 27"/>
                <a:gd name="T2" fmla="*/ 96 w 59"/>
                <a:gd name="T3" fmla="*/ 315 h 27"/>
                <a:gd name="T4" fmla="*/ 201 w 59"/>
                <a:gd name="T5" fmla="*/ 257 h 27"/>
                <a:gd name="T6" fmla="*/ 378 w 59"/>
                <a:gd name="T7" fmla="*/ 114 h 27"/>
                <a:gd name="T8" fmla="*/ 512 w 59"/>
                <a:gd name="T9" fmla="*/ 12 h 27"/>
                <a:gd name="T10" fmla="*/ 608 w 59"/>
                <a:gd name="T11" fmla="*/ 49 h 27"/>
                <a:gd name="T12" fmla="*/ 544 w 59"/>
                <a:gd name="T13" fmla="*/ 163 h 27"/>
                <a:gd name="T14" fmla="*/ 450 w 59"/>
                <a:gd name="T15" fmla="*/ 217 h 27"/>
                <a:gd name="T16" fmla="*/ 343 w 59"/>
                <a:gd name="T17" fmla="*/ 240 h 27"/>
                <a:gd name="T18" fmla="*/ 125 w 59"/>
                <a:gd name="T19" fmla="*/ 306 h 27"/>
                <a:gd name="T20" fmla="*/ 20 w 59"/>
                <a:gd name="T21" fmla="*/ 331 h 2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27">
                  <a:moveTo>
                    <a:pt x="0" y="26"/>
                  </a:moveTo>
                  <a:cubicBezTo>
                    <a:pt x="3" y="25"/>
                    <a:pt x="6" y="25"/>
                    <a:pt x="9" y="25"/>
                  </a:cubicBezTo>
                  <a:cubicBezTo>
                    <a:pt x="12" y="24"/>
                    <a:pt x="16" y="21"/>
                    <a:pt x="19" y="20"/>
                  </a:cubicBezTo>
                  <a:cubicBezTo>
                    <a:pt x="25" y="17"/>
                    <a:pt x="31" y="14"/>
                    <a:pt x="36" y="9"/>
                  </a:cubicBezTo>
                  <a:cubicBezTo>
                    <a:pt x="40" y="6"/>
                    <a:pt x="44" y="2"/>
                    <a:pt x="49" y="1"/>
                  </a:cubicBezTo>
                  <a:cubicBezTo>
                    <a:pt x="51" y="0"/>
                    <a:pt x="56" y="1"/>
                    <a:pt x="58" y="4"/>
                  </a:cubicBezTo>
                  <a:cubicBezTo>
                    <a:pt x="59" y="8"/>
                    <a:pt x="55" y="11"/>
                    <a:pt x="52" y="13"/>
                  </a:cubicBezTo>
                  <a:cubicBezTo>
                    <a:pt x="49" y="14"/>
                    <a:pt x="46" y="16"/>
                    <a:pt x="43" y="17"/>
                  </a:cubicBezTo>
                  <a:cubicBezTo>
                    <a:pt x="40" y="18"/>
                    <a:pt x="36" y="18"/>
                    <a:pt x="33" y="19"/>
                  </a:cubicBezTo>
                  <a:cubicBezTo>
                    <a:pt x="26" y="22"/>
                    <a:pt x="19" y="23"/>
                    <a:pt x="12" y="24"/>
                  </a:cubicBezTo>
                  <a:cubicBezTo>
                    <a:pt x="9" y="24"/>
                    <a:pt x="5" y="27"/>
                    <a:pt x="2" y="26"/>
                  </a:cubicBezTo>
                </a:path>
              </a:pathLst>
            </a:custGeom>
            <a:solidFill>
              <a:srgbClr val="F4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322">
              <a:extLst>
                <a:ext uri="{FF2B5EF4-FFF2-40B4-BE49-F238E27FC236}">
                  <a16:creationId xmlns:a16="http://schemas.microsoft.com/office/drawing/2014/main" id="{B9123F05-4CAA-4B48-9F67-BAB8E887B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" y="1512"/>
              <a:ext cx="4247" cy="118"/>
            </a:xfrm>
            <a:custGeom>
              <a:avLst/>
              <a:gdLst>
                <a:gd name="T0" fmla="*/ 20085 w 1953"/>
                <a:gd name="T1" fmla="*/ 160 h 51"/>
                <a:gd name="T2" fmla="*/ 18910 w 1953"/>
                <a:gd name="T3" fmla="*/ 370 h 51"/>
                <a:gd name="T4" fmla="*/ 17379 w 1953"/>
                <a:gd name="T5" fmla="*/ 102 h 51"/>
                <a:gd name="T6" fmla="*/ 16249 w 1953"/>
                <a:gd name="T7" fmla="*/ 322 h 51"/>
                <a:gd name="T8" fmla="*/ 14831 w 1953"/>
                <a:gd name="T9" fmla="*/ 37 h 51"/>
                <a:gd name="T10" fmla="*/ 13965 w 1953"/>
                <a:gd name="T11" fmla="*/ 208 h 51"/>
                <a:gd name="T12" fmla="*/ 13028 w 1953"/>
                <a:gd name="T13" fmla="*/ 102 h 51"/>
                <a:gd name="T14" fmla="*/ 11434 w 1953"/>
                <a:gd name="T15" fmla="*/ 546 h 51"/>
                <a:gd name="T16" fmla="*/ 9964 w 1953"/>
                <a:gd name="T17" fmla="*/ 0 h 51"/>
                <a:gd name="T18" fmla="*/ 8546 w 1953"/>
                <a:gd name="T19" fmla="*/ 396 h 51"/>
                <a:gd name="T20" fmla="*/ 7520 w 1953"/>
                <a:gd name="T21" fmla="*/ 171 h 51"/>
                <a:gd name="T22" fmla="*/ 6478 w 1953"/>
                <a:gd name="T23" fmla="*/ 509 h 51"/>
                <a:gd name="T24" fmla="*/ 5656 w 1953"/>
                <a:gd name="T25" fmla="*/ 236 h 51"/>
                <a:gd name="T26" fmla="*/ 4545 w 1953"/>
                <a:gd name="T27" fmla="*/ 595 h 51"/>
                <a:gd name="T28" fmla="*/ 3334 w 1953"/>
                <a:gd name="T29" fmla="*/ 150 h 51"/>
                <a:gd name="T30" fmla="*/ 1788 w 1953"/>
                <a:gd name="T31" fmla="*/ 632 h 51"/>
                <a:gd name="T32" fmla="*/ 1172 w 1953"/>
                <a:gd name="T33" fmla="*/ 396 h 51"/>
                <a:gd name="T34" fmla="*/ 0 w 1953"/>
                <a:gd name="T35" fmla="*/ 187 h 5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953" h="51">
                  <a:moveTo>
                    <a:pt x="1953" y="13"/>
                  </a:moveTo>
                  <a:cubicBezTo>
                    <a:pt x="1882" y="13"/>
                    <a:pt x="1889" y="30"/>
                    <a:pt x="1839" y="30"/>
                  </a:cubicBezTo>
                  <a:cubicBezTo>
                    <a:pt x="1789" y="30"/>
                    <a:pt x="1748" y="8"/>
                    <a:pt x="1690" y="8"/>
                  </a:cubicBezTo>
                  <a:cubicBezTo>
                    <a:pt x="1632" y="8"/>
                    <a:pt x="1643" y="24"/>
                    <a:pt x="1580" y="26"/>
                  </a:cubicBezTo>
                  <a:cubicBezTo>
                    <a:pt x="1517" y="28"/>
                    <a:pt x="1479" y="3"/>
                    <a:pt x="1442" y="3"/>
                  </a:cubicBezTo>
                  <a:cubicBezTo>
                    <a:pt x="1405" y="3"/>
                    <a:pt x="1384" y="17"/>
                    <a:pt x="1358" y="17"/>
                  </a:cubicBezTo>
                  <a:cubicBezTo>
                    <a:pt x="1332" y="17"/>
                    <a:pt x="1299" y="8"/>
                    <a:pt x="1267" y="8"/>
                  </a:cubicBezTo>
                  <a:cubicBezTo>
                    <a:pt x="1174" y="8"/>
                    <a:pt x="1152" y="44"/>
                    <a:pt x="1112" y="44"/>
                  </a:cubicBezTo>
                  <a:cubicBezTo>
                    <a:pt x="1073" y="44"/>
                    <a:pt x="1031" y="0"/>
                    <a:pt x="969" y="0"/>
                  </a:cubicBezTo>
                  <a:cubicBezTo>
                    <a:pt x="908" y="0"/>
                    <a:pt x="863" y="32"/>
                    <a:pt x="831" y="32"/>
                  </a:cubicBezTo>
                  <a:cubicBezTo>
                    <a:pt x="799" y="32"/>
                    <a:pt x="779" y="14"/>
                    <a:pt x="731" y="14"/>
                  </a:cubicBezTo>
                  <a:cubicBezTo>
                    <a:pt x="682" y="14"/>
                    <a:pt x="667" y="40"/>
                    <a:pt x="630" y="41"/>
                  </a:cubicBezTo>
                  <a:cubicBezTo>
                    <a:pt x="593" y="42"/>
                    <a:pt x="598" y="19"/>
                    <a:pt x="550" y="19"/>
                  </a:cubicBezTo>
                  <a:cubicBezTo>
                    <a:pt x="501" y="19"/>
                    <a:pt x="473" y="49"/>
                    <a:pt x="442" y="48"/>
                  </a:cubicBezTo>
                  <a:cubicBezTo>
                    <a:pt x="410" y="47"/>
                    <a:pt x="388" y="15"/>
                    <a:pt x="324" y="12"/>
                  </a:cubicBezTo>
                  <a:cubicBezTo>
                    <a:pt x="261" y="9"/>
                    <a:pt x="192" y="51"/>
                    <a:pt x="174" y="51"/>
                  </a:cubicBezTo>
                  <a:cubicBezTo>
                    <a:pt x="155" y="51"/>
                    <a:pt x="155" y="51"/>
                    <a:pt x="114" y="32"/>
                  </a:cubicBezTo>
                  <a:cubicBezTo>
                    <a:pt x="73" y="13"/>
                    <a:pt x="0" y="15"/>
                    <a:pt x="0" y="15"/>
                  </a:cubicBezTo>
                </a:path>
              </a:pathLst>
            </a:custGeom>
            <a:noFill/>
            <a:ln w="12700" cap="rnd">
              <a:solidFill>
                <a:srgbClr val="8E476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323">
              <a:extLst>
                <a:ext uri="{FF2B5EF4-FFF2-40B4-BE49-F238E27FC236}">
                  <a16:creationId xmlns:a16="http://schemas.microsoft.com/office/drawing/2014/main" id="{AA800BDA-5160-4EAF-8F69-F6AF88A04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" y="1345"/>
              <a:ext cx="1049" cy="1222"/>
            </a:xfrm>
            <a:custGeom>
              <a:avLst/>
              <a:gdLst>
                <a:gd name="T0" fmla="*/ 1885 w 482"/>
                <a:gd name="T1" fmla="*/ 301 h 527"/>
                <a:gd name="T2" fmla="*/ 1349 w 482"/>
                <a:gd name="T3" fmla="*/ 612 h 527"/>
                <a:gd name="T4" fmla="*/ 773 w 482"/>
                <a:gd name="T5" fmla="*/ 946 h 527"/>
                <a:gd name="T6" fmla="*/ 226 w 482"/>
                <a:gd name="T7" fmla="*/ 1721 h 527"/>
                <a:gd name="T8" fmla="*/ 96 w 482"/>
                <a:gd name="T9" fmla="*/ 2096 h 527"/>
                <a:gd name="T10" fmla="*/ 257 w 482"/>
                <a:gd name="T11" fmla="*/ 2630 h 527"/>
                <a:gd name="T12" fmla="*/ 464 w 482"/>
                <a:gd name="T13" fmla="*/ 2683 h 527"/>
                <a:gd name="T14" fmla="*/ 455 w 482"/>
                <a:gd name="T15" fmla="*/ 3232 h 527"/>
                <a:gd name="T16" fmla="*/ 640 w 482"/>
                <a:gd name="T17" fmla="*/ 3689 h 527"/>
                <a:gd name="T18" fmla="*/ 762 w 482"/>
                <a:gd name="T19" fmla="*/ 4227 h 527"/>
                <a:gd name="T20" fmla="*/ 982 w 482"/>
                <a:gd name="T21" fmla="*/ 4897 h 527"/>
                <a:gd name="T22" fmla="*/ 1132 w 482"/>
                <a:gd name="T23" fmla="*/ 5333 h 527"/>
                <a:gd name="T24" fmla="*/ 1506 w 482"/>
                <a:gd name="T25" fmla="*/ 5985 h 527"/>
                <a:gd name="T26" fmla="*/ 2070 w 482"/>
                <a:gd name="T27" fmla="*/ 6258 h 527"/>
                <a:gd name="T28" fmla="*/ 2331 w 482"/>
                <a:gd name="T29" fmla="*/ 6409 h 527"/>
                <a:gd name="T30" fmla="*/ 2751 w 482"/>
                <a:gd name="T31" fmla="*/ 6372 h 527"/>
                <a:gd name="T32" fmla="*/ 3073 w 482"/>
                <a:gd name="T33" fmla="*/ 6532 h 527"/>
                <a:gd name="T34" fmla="*/ 3471 w 482"/>
                <a:gd name="T35" fmla="*/ 6108 h 527"/>
                <a:gd name="T36" fmla="*/ 3689 w 482"/>
                <a:gd name="T37" fmla="*/ 5813 h 527"/>
                <a:gd name="T38" fmla="*/ 3837 w 482"/>
                <a:gd name="T39" fmla="*/ 5227 h 527"/>
                <a:gd name="T40" fmla="*/ 4135 w 482"/>
                <a:gd name="T41" fmla="*/ 4139 h 527"/>
                <a:gd name="T42" fmla="*/ 4320 w 482"/>
                <a:gd name="T43" fmla="*/ 3629 h 527"/>
                <a:gd name="T44" fmla="*/ 4462 w 482"/>
                <a:gd name="T45" fmla="*/ 3167 h 527"/>
                <a:gd name="T46" fmla="*/ 4638 w 482"/>
                <a:gd name="T47" fmla="*/ 2655 h 527"/>
                <a:gd name="T48" fmla="*/ 4836 w 482"/>
                <a:gd name="T49" fmla="*/ 2166 h 527"/>
                <a:gd name="T50" fmla="*/ 4627 w 482"/>
                <a:gd name="T51" fmla="*/ 1484 h 527"/>
                <a:gd name="T52" fmla="*/ 4538 w 482"/>
                <a:gd name="T53" fmla="*/ 1472 h 527"/>
                <a:gd name="T54" fmla="*/ 4340 w 482"/>
                <a:gd name="T55" fmla="*/ 888 h 527"/>
                <a:gd name="T56" fmla="*/ 3959 w 482"/>
                <a:gd name="T57" fmla="*/ 461 h 527"/>
                <a:gd name="T58" fmla="*/ 3680 w 482"/>
                <a:gd name="T59" fmla="*/ 424 h 527"/>
                <a:gd name="T60" fmla="*/ 3121 w 482"/>
                <a:gd name="T61" fmla="*/ 301 h 527"/>
                <a:gd name="T62" fmla="*/ 2525 w 482"/>
                <a:gd name="T63" fmla="*/ 188 h 527"/>
                <a:gd name="T64" fmla="*/ 2235 w 482"/>
                <a:gd name="T65" fmla="*/ 301 h 5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82" h="527">
                  <a:moveTo>
                    <a:pt x="217" y="24"/>
                  </a:moveTo>
                  <a:cubicBezTo>
                    <a:pt x="208" y="10"/>
                    <a:pt x="186" y="0"/>
                    <a:pt x="183" y="24"/>
                  </a:cubicBezTo>
                  <a:cubicBezTo>
                    <a:pt x="170" y="18"/>
                    <a:pt x="152" y="24"/>
                    <a:pt x="153" y="42"/>
                  </a:cubicBezTo>
                  <a:cubicBezTo>
                    <a:pt x="144" y="40"/>
                    <a:pt x="136" y="39"/>
                    <a:pt x="131" y="49"/>
                  </a:cubicBezTo>
                  <a:cubicBezTo>
                    <a:pt x="123" y="43"/>
                    <a:pt x="102" y="40"/>
                    <a:pt x="101" y="55"/>
                  </a:cubicBezTo>
                  <a:cubicBezTo>
                    <a:pt x="86" y="52"/>
                    <a:pt x="73" y="60"/>
                    <a:pt x="75" y="76"/>
                  </a:cubicBezTo>
                  <a:cubicBezTo>
                    <a:pt x="59" y="78"/>
                    <a:pt x="41" y="88"/>
                    <a:pt x="43" y="107"/>
                  </a:cubicBezTo>
                  <a:cubicBezTo>
                    <a:pt x="32" y="107"/>
                    <a:pt x="20" y="129"/>
                    <a:pt x="22" y="138"/>
                  </a:cubicBezTo>
                  <a:cubicBezTo>
                    <a:pt x="15" y="139"/>
                    <a:pt x="12" y="149"/>
                    <a:pt x="11" y="155"/>
                  </a:cubicBezTo>
                  <a:cubicBezTo>
                    <a:pt x="10" y="161"/>
                    <a:pt x="11" y="163"/>
                    <a:pt x="9" y="168"/>
                  </a:cubicBezTo>
                  <a:cubicBezTo>
                    <a:pt x="8" y="171"/>
                    <a:pt x="3" y="174"/>
                    <a:pt x="2" y="178"/>
                  </a:cubicBezTo>
                  <a:cubicBezTo>
                    <a:pt x="0" y="190"/>
                    <a:pt x="14" y="207"/>
                    <a:pt x="25" y="211"/>
                  </a:cubicBezTo>
                  <a:cubicBezTo>
                    <a:pt x="22" y="213"/>
                    <a:pt x="20" y="216"/>
                    <a:pt x="20" y="221"/>
                  </a:cubicBezTo>
                  <a:cubicBezTo>
                    <a:pt x="23" y="234"/>
                    <a:pt x="45" y="215"/>
                    <a:pt x="45" y="215"/>
                  </a:cubicBezTo>
                  <a:cubicBezTo>
                    <a:pt x="40" y="221"/>
                    <a:pt x="37" y="230"/>
                    <a:pt x="36" y="237"/>
                  </a:cubicBezTo>
                  <a:cubicBezTo>
                    <a:pt x="35" y="249"/>
                    <a:pt x="38" y="251"/>
                    <a:pt x="44" y="259"/>
                  </a:cubicBezTo>
                  <a:cubicBezTo>
                    <a:pt x="50" y="265"/>
                    <a:pt x="52" y="269"/>
                    <a:pt x="53" y="277"/>
                  </a:cubicBezTo>
                  <a:cubicBezTo>
                    <a:pt x="54" y="286"/>
                    <a:pt x="50" y="293"/>
                    <a:pt x="62" y="296"/>
                  </a:cubicBezTo>
                  <a:cubicBezTo>
                    <a:pt x="62" y="303"/>
                    <a:pt x="67" y="307"/>
                    <a:pt x="73" y="310"/>
                  </a:cubicBezTo>
                  <a:cubicBezTo>
                    <a:pt x="62" y="320"/>
                    <a:pt x="73" y="329"/>
                    <a:pt x="74" y="339"/>
                  </a:cubicBezTo>
                  <a:cubicBezTo>
                    <a:pt x="75" y="352"/>
                    <a:pt x="68" y="357"/>
                    <a:pt x="76" y="371"/>
                  </a:cubicBezTo>
                  <a:cubicBezTo>
                    <a:pt x="81" y="380"/>
                    <a:pt x="90" y="385"/>
                    <a:pt x="95" y="393"/>
                  </a:cubicBezTo>
                  <a:cubicBezTo>
                    <a:pt x="100" y="400"/>
                    <a:pt x="96" y="405"/>
                    <a:pt x="107" y="409"/>
                  </a:cubicBezTo>
                  <a:cubicBezTo>
                    <a:pt x="108" y="415"/>
                    <a:pt x="108" y="422"/>
                    <a:pt x="110" y="428"/>
                  </a:cubicBezTo>
                  <a:cubicBezTo>
                    <a:pt x="114" y="441"/>
                    <a:pt x="122" y="441"/>
                    <a:pt x="133" y="446"/>
                  </a:cubicBezTo>
                  <a:cubicBezTo>
                    <a:pt x="147" y="453"/>
                    <a:pt x="135" y="466"/>
                    <a:pt x="146" y="480"/>
                  </a:cubicBezTo>
                  <a:cubicBezTo>
                    <a:pt x="154" y="491"/>
                    <a:pt x="162" y="489"/>
                    <a:pt x="171" y="479"/>
                  </a:cubicBezTo>
                  <a:cubicBezTo>
                    <a:pt x="164" y="503"/>
                    <a:pt x="182" y="509"/>
                    <a:pt x="201" y="502"/>
                  </a:cubicBezTo>
                  <a:cubicBezTo>
                    <a:pt x="204" y="506"/>
                    <a:pt x="207" y="516"/>
                    <a:pt x="213" y="518"/>
                  </a:cubicBezTo>
                  <a:cubicBezTo>
                    <a:pt x="217" y="519"/>
                    <a:pt x="222" y="513"/>
                    <a:pt x="226" y="514"/>
                  </a:cubicBezTo>
                  <a:cubicBezTo>
                    <a:pt x="229" y="514"/>
                    <a:pt x="232" y="518"/>
                    <a:pt x="235" y="520"/>
                  </a:cubicBezTo>
                  <a:cubicBezTo>
                    <a:pt x="250" y="526"/>
                    <a:pt x="260" y="526"/>
                    <a:pt x="267" y="511"/>
                  </a:cubicBezTo>
                  <a:cubicBezTo>
                    <a:pt x="270" y="510"/>
                    <a:pt x="275" y="510"/>
                    <a:pt x="277" y="510"/>
                  </a:cubicBezTo>
                  <a:cubicBezTo>
                    <a:pt x="283" y="517"/>
                    <a:pt x="287" y="527"/>
                    <a:pt x="298" y="524"/>
                  </a:cubicBezTo>
                  <a:cubicBezTo>
                    <a:pt x="312" y="522"/>
                    <a:pt x="315" y="503"/>
                    <a:pt x="324" y="496"/>
                  </a:cubicBezTo>
                  <a:cubicBezTo>
                    <a:pt x="329" y="493"/>
                    <a:pt x="333" y="495"/>
                    <a:pt x="337" y="490"/>
                  </a:cubicBezTo>
                  <a:cubicBezTo>
                    <a:pt x="342" y="486"/>
                    <a:pt x="341" y="477"/>
                    <a:pt x="345" y="473"/>
                  </a:cubicBezTo>
                  <a:cubicBezTo>
                    <a:pt x="348" y="470"/>
                    <a:pt x="355" y="470"/>
                    <a:pt x="358" y="466"/>
                  </a:cubicBezTo>
                  <a:cubicBezTo>
                    <a:pt x="363" y="461"/>
                    <a:pt x="361" y="455"/>
                    <a:pt x="361" y="447"/>
                  </a:cubicBezTo>
                  <a:cubicBezTo>
                    <a:pt x="378" y="450"/>
                    <a:pt x="373" y="429"/>
                    <a:pt x="372" y="419"/>
                  </a:cubicBezTo>
                  <a:cubicBezTo>
                    <a:pt x="383" y="416"/>
                    <a:pt x="394" y="401"/>
                    <a:pt x="384" y="392"/>
                  </a:cubicBezTo>
                  <a:cubicBezTo>
                    <a:pt x="391" y="382"/>
                    <a:pt x="415" y="342"/>
                    <a:pt x="401" y="332"/>
                  </a:cubicBezTo>
                  <a:cubicBezTo>
                    <a:pt x="408" y="325"/>
                    <a:pt x="413" y="315"/>
                    <a:pt x="416" y="306"/>
                  </a:cubicBezTo>
                  <a:cubicBezTo>
                    <a:pt x="418" y="301"/>
                    <a:pt x="419" y="297"/>
                    <a:pt x="419" y="291"/>
                  </a:cubicBezTo>
                  <a:cubicBezTo>
                    <a:pt x="419" y="287"/>
                    <a:pt x="417" y="281"/>
                    <a:pt x="417" y="279"/>
                  </a:cubicBezTo>
                  <a:cubicBezTo>
                    <a:pt x="418" y="269"/>
                    <a:pt x="426" y="262"/>
                    <a:pt x="433" y="254"/>
                  </a:cubicBezTo>
                  <a:cubicBezTo>
                    <a:pt x="441" y="245"/>
                    <a:pt x="441" y="245"/>
                    <a:pt x="441" y="233"/>
                  </a:cubicBezTo>
                  <a:cubicBezTo>
                    <a:pt x="440" y="226"/>
                    <a:pt x="441" y="219"/>
                    <a:pt x="450" y="213"/>
                  </a:cubicBezTo>
                  <a:cubicBezTo>
                    <a:pt x="456" y="208"/>
                    <a:pt x="462" y="208"/>
                    <a:pt x="467" y="203"/>
                  </a:cubicBezTo>
                  <a:cubicBezTo>
                    <a:pt x="474" y="197"/>
                    <a:pt x="482" y="178"/>
                    <a:pt x="469" y="174"/>
                  </a:cubicBezTo>
                  <a:cubicBezTo>
                    <a:pt x="468" y="165"/>
                    <a:pt x="472" y="152"/>
                    <a:pt x="470" y="144"/>
                  </a:cubicBezTo>
                  <a:cubicBezTo>
                    <a:pt x="468" y="134"/>
                    <a:pt x="456" y="124"/>
                    <a:pt x="449" y="119"/>
                  </a:cubicBezTo>
                  <a:cubicBezTo>
                    <a:pt x="448" y="118"/>
                    <a:pt x="453" y="114"/>
                    <a:pt x="448" y="112"/>
                  </a:cubicBezTo>
                  <a:cubicBezTo>
                    <a:pt x="444" y="110"/>
                    <a:pt x="442" y="116"/>
                    <a:pt x="440" y="118"/>
                  </a:cubicBezTo>
                  <a:cubicBezTo>
                    <a:pt x="439" y="106"/>
                    <a:pt x="444" y="99"/>
                    <a:pt x="436" y="89"/>
                  </a:cubicBezTo>
                  <a:cubicBezTo>
                    <a:pt x="431" y="83"/>
                    <a:pt x="417" y="81"/>
                    <a:pt x="421" y="71"/>
                  </a:cubicBezTo>
                  <a:cubicBezTo>
                    <a:pt x="417" y="71"/>
                    <a:pt x="412" y="57"/>
                    <a:pt x="407" y="53"/>
                  </a:cubicBezTo>
                  <a:cubicBezTo>
                    <a:pt x="399" y="48"/>
                    <a:pt x="391" y="40"/>
                    <a:pt x="384" y="37"/>
                  </a:cubicBezTo>
                  <a:cubicBezTo>
                    <a:pt x="380" y="36"/>
                    <a:pt x="374" y="38"/>
                    <a:pt x="369" y="37"/>
                  </a:cubicBezTo>
                  <a:cubicBezTo>
                    <a:pt x="362" y="37"/>
                    <a:pt x="364" y="37"/>
                    <a:pt x="357" y="34"/>
                  </a:cubicBezTo>
                  <a:cubicBezTo>
                    <a:pt x="348" y="28"/>
                    <a:pt x="344" y="22"/>
                    <a:pt x="332" y="21"/>
                  </a:cubicBezTo>
                  <a:cubicBezTo>
                    <a:pt x="323" y="21"/>
                    <a:pt x="312" y="26"/>
                    <a:pt x="303" y="24"/>
                  </a:cubicBezTo>
                  <a:cubicBezTo>
                    <a:pt x="292" y="21"/>
                    <a:pt x="284" y="12"/>
                    <a:pt x="271" y="15"/>
                  </a:cubicBezTo>
                  <a:cubicBezTo>
                    <a:pt x="258" y="17"/>
                    <a:pt x="257" y="19"/>
                    <a:pt x="245" y="15"/>
                  </a:cubicBezTo>
                  <a:cubicBezTo>
                    <a:pt x="238" y="12"/>
                    <a:pt x="229" y="8"/>
                    <a:pt x="222" y="11"/>
                  </a:cubicBezTo>
                  <a:cubicBezTo>
                    <a:pt x="219" y="13"/>
                    <a:pt x="218" y="21"/>
                    <a:pt x="217" y="24"/>
                  </a:cubicBezTo>
                  <a:close/>
                </a:path>
              </a:pathLst>
            </a:custGeom>
            <a:solidFill>
              <a:srgbClr val="A350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324">
              <a:extLst>
                <a:ext uri="{FF2B5EF4-FFF2-40B4-BE49-F238E27FC236}">
                  <a16:creationId xmlns:a16="http://schemas.microsoft.com/office/drawing/2014/main" id="{95ABC4BD-604B-4E56-9303-298E1F9DA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" y="1345"/>
              <a:ext cx="1049" cy="1222"/>
            </a:xfrm>
            <a:custGeom>
              <a:avLst/>
              <a:gdLst>
                <a:gd name="T0" fmla="*/ 1885 w 482"/>
                <a:gd name="T1" fmla="*/ 301 h 527"/>
                <a:gd name="T2" fmla="*/ 1349 w 482"/>
                <a:gd name="T3" fmla="*/ 612 h 527"/>
                <a:gd name="T4" fmla="*/ 773 w 482"/>
                <a:gd name="T5" fmla="*/ 946 h 527"/>
                <a:gd name="T6" fmla="*/ 226 w 482"/>
                <a:gd name="T7" fmla="*/ 1721 h 527"/>
                <a:gd name="T8" fmla="*/ 96 w 482"/>
                <a:gd name="T9" fmla="*/ 2096 h 527"/>
                <a:gd name="T10" fmla="*/ 257 w 482"/>
                <a:gd name="T11" fmla="*/ 2630 h 527"/>
                <a:gd name="T12" fmla="*/ 464 w 482"/>
                <a:gd name="T13" fmla="*/ 2683 h 527"/>
                <a:gd name="T14" fmla="*/ 455 w 482"/>
                <a:gd name="T15" fmla="*/ 3232 h 527"/>
                <a:gd name="T16" fmla="*/ 640 w 482"/>
                <a:gd name="T17" fmla="*/ 3689 h 527"/>
                <a:gd name="T18" fmla="*/ 762 w 482"/>
                <a:gd name="T19" fmla="*/ 4227 h 527"/>
                <a:gd name="T20" fmla="*/ 982 w 482"/>
                <a:gd name="T21" fmla="*/ 4897 h 527"/>
                <a:gd name="T22" fmla="*/ 1132 w 482"/>
                <a:gd name="T23" fmla="*/ 5333 h 527"/>
                <a:gd name="T24" fmla="*/ 1506 w 482"/>
                <a:gd name="T25" fmla="*/ 5985 h 527"/>
                <a:gd name="T26" fmla="*/ 2070 w 482"/>
                <a:gd name="T27" fmla="*/ 6258 h 527"/>
                <a:gd name="T28" fmla="*/ 2331 w 482"/>
                <a:gd name="T29" fmla="*/ 6409 h 527"/>
                <a:gd name="T30" fmla="*/ 2751 w 482"/>
                <a:gd name="T31" fmla="*/ 6372 h 527"/>
                <a:gd name="T32" fmla="*/ 3073 w 482"/>
                <a:gd name="T33" fmla="*/ 6532 h 527"/>
                <a:gd name="T34" fmla="*/ 3471 w 482"/>
                <a:gd name="T35" fmla="*/ 6108 h 527"/>
                <a:gd name="T36" fmla="*/ 3689 w 482"/>
                <a:gd name="T37" fmla="*/ 5813 h 527"/>
                <a:gd name="T38" fmla="*/ 3837 w 482"/>
                <a:gd name="T39" fmla="*/ 5227 h 527"/>
                <a:gd name="T40" fmla="*/ 4135 w 482"/>
                <a:gd name="T41" fmla="*/ 4139 h 527"/>
                <a:gd name="T42" fmla="*/ 4320 w 482"/>
                <a:gd name="T43" fmla="*/ 3629 h 527"/>
                <a:gd name="T44" fmla="*/ 4462 w 482"/>
                <a:gd name="T45" fmla="*/ 3167 h 527"/>
                <a:gd name="T46" fmla="*/ 4638 w 482"/>
                <a:gd name="T47" fmla="*/ 2655 h 527"/>
                <a:gd name="T48" fmla="*/ 4836 w 482"/>
                <a:gd name="T49" fmla="*/ 2166 h 527"/>
                <a:gd name="T50" fmla="*/ 4627 w 482"/>
                <a:gd name="T51" fmla="*/ 1484 h 527"/>
                <a:gd name="T52" fmla="*/ 4538 w 482"/>
                <a:gd name="T53" fmla="*/ 1472 h 527"/>
                <a:gd name="T54" fmla="*/ 4340 w 482"/>
                <a:gd name="T55" fmla="*/ 888 h 527"/>
                <a:gd name="T56" fmla="*/ 3959 w 482"/>
                <a:gd name="T57" fmla="*/ 461 h 527"/>
                <a:gd name="T58" fmla="*/ 3680 w 482"/>
                <a:gd name="T59" fmla="*/ 424 h 527"/>
                <a:gd name="T60" fmla="*/ 3121 w 482"/>
                <a:gd name="T61" fmla="*/ 301 h 527"/>
                <a:gd name="T62" fmla="*/ 2525 w 482"/>
                <a:gd name="T63" fmla="*/ 188 h 527"/>
                <a:gd name="T64" fmla="*/ 2235 w 482"/>
                <a:gd name="T65" fmla="*/ 301 h 5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82" h="527">
                  <a:moveTo>
                    <a:pt x="217" y="24"/>
                  </a:moveTo>
                  <a:cubicBezTo>
                    <a:pt x="208" y="10"/>
                    <a:pt x="186" y="0"/>
                    <a:pt x="183" y="24"/>
                  </a:cubicBezTo>
                  <a:cubicBezTo>
                    <a:pt x="170" y="18"/>
                    <a:pt x="152" y="24"/>
                    <a:pt x="153" y="42"/>
                  </a:cubicBezTo>
                  <a:cubicBezTo>
                    <a:pt x="144" y="40"/>
                    <a:pt x="136" y="39"/>
                    <a:pt x="131" y="49"/>
                  </a:cubicBezTo>
                  <a:cubicBezTo>
                    <a:pt x="123" y="43"/>
                    <a:pt x="102" y="40"/>
                    <a:pt x="101" y="55"/>
                  </a:cubicBezTo>
                  <a:cubicBezTo>
                    <a:pt x="86" y="52"/>
                    <a:pt x="73" y="60"/>
                    <a:pt x="75" y="76"/>
                  </a:cubicBezTo>
                  <a:cubicBezTo>
                    <a:pt x="59" y="78"/>
                    <a:pt x="41" y="88"/>
                    <a:pt x="43" y="107"/>
                  </a:cubicBezTo>
                  <a:cubicBezTo>
                    <a:pt x="32" y="107"/>
                    <a:pt x="20" y="129"/>
                    <a:pt x="22" y="138"/>
                  </a:cubicBezTo>
                  <a:cubicBezTo>
                    <a:pt x="15" y="139"/>
                    <a:pt x="12" y="149"/>
                    <a:pt x="11" y="155"/>
                  </a:cubicBezTo>
                  <a:cubicBezTo>
                    <a:pt x="10" y="161"/>
                    <a:pt x="11" y="163"/>
                    <a:pt x="9" y="168"/>
                  </a:cubicBezTo>
                  <a:cubicBezTo>
                    <a:pt x="8" y="171"/>
                    <a:pt x="3" y="174"/>
                    <a:pt x="2" y="178"/>
                  </a:cubicBezTo>
                  <a:cubicBezTo>
                    <a:pt x="0" y="190"/>
                    <a:pt x="14" y="207"/>
                    <a:pt x="25" y="211"/>
                  </a:cubicBezTo>
                  <a:cubicBezTo>
                    <a:pt x="22" y="213"/>
                    <a:pt x="20" y="216"/>
                    <a:pt x="20" y="221"/>
                  </a:cubicBezTo>
                  <a:cubicBezTo>
                    <a:pt x="23" y="234"/>
                    <a:pt x="45" y="215"/>
                    <a:pt x="45" y="215"/>
                  </a:cubicBezTo>
                  <a:cubicBezTo>
                    <a:pt x="40" y="221"/>
                    <a:pt x="37" y="230"/>
                    <a:pt x="36" y="237"/>
                  </a:cubicBezTo>
                  <a:cubicBezTo>
                    <a:pt x="35" y="249"/>
                    <a:pt x="38" y="251"/>
                    <a:pt x="44" y="259"/>
                  </a:cubicBezTo>
                  <a:cubicBezTo>
                    <a:pt x="50" y="265"/>
                    <a:pt x="52" y="269"/>
                    <a:pt x="53" y="277"/>
                  </a:cubicBezTo>
                  <a:cubicBezTo>
                    <a:pt x="54" y="286"/>
                    <a:pt x="50" y="293"/>
                    <a:pt x="62" y="296"/>
                  </a:cubicBezTo>
                  <a:cubicBezTo>
                    <a:pt x="62" y="303"/>
                    <a:pt x="67" y="307"/>
                    <a:pt x="73" y="310"/>
                  </a:cubicBezTo>
                  <a:cubicBezTo>
                    <a:pt x="62" y="320"/>
                    <a:pt x="73" y="329"/>
                    <a:pt x="74" y="339"/>
                  </a:cubicBezTo>
                  <a:cubicBezTo>
                    <a:pt x="75" y="352"/>
                    <a:pt x="68" y="357"/>
                    <a:pt x="76" y="371"/>
                  </a:cubicBezTo>
                  <a:cubicBezTo>
                    <a:pt x="81" y="380"/>
                    <a:pt x="90" y="385"/>
                    <a:pt x="95" y="393"/>
                  </a:cubicBezTo>
                  <a:cubicBezTo>
                    <a:pt x="100" y="400"/>
                    <a:pt x="96" y="405"/>
                    <a:pt x="107" y="409"/>
                  </a:cubicBezTo>
                  <a:cubicBezTo>
                    <a:pt x="108" y="415"/>
                    <a:pt x="108" y="422"/>
                    <a:pt x="110" y="428"/>
                  </a:cubicBezTo>
                  <a:cubicBezTo>
                    <a:pt x="114" y="441"/>
                    <a:pt x="122" y="441"/>
                    <a:pt x="133" y="446"/>
                  </a:cubicBezTo>
                  <a:cubicBezTo>
                    <a:pt x="147" y="453"/>
                    <a:pt x="135" y="466"/>
                    <a:pt x="146" y="480"/>
                  </a:cubicBezTo>
                  <a:cubicBezTo>
                    <a:pt x="154" y="491"/>
                    <a:pt x="162" y="489"/>
                    <a:pt x="171" y="479"/>
                  </a:cubicBezTo>
                  <a:cubicBezTo>
                    <a:pt x="164" y="503"/>
                    <a:pt x="182" y="509"/>
                    <a:pt x="201" y="502"/>
                  </a:cubicBezTo>
                  <a:cubicBezTo>
                    <a:pt x="204" y="506"/>
                    <a:pt x="207" y="516"/>
                    <a:pt x="213" y="518"/>
                  </a:cubicBezTo>
                  <a:cubicBezTo>
                    <a:pt x="217" y="519"/>
                    <a:pt x="222" y="513"/>
                    <a:pt x="226" y="514"/>
                  </a:cubicBezTo>
                  <a:cubicBezTo>
                    <a:pt x="229" y="514"/>
                    <a:pt x="232" y="518"/>
                    <a:pt x="235" y="520"/>
                  </a:cubicBezTo>
                  <a:cubicBezTo>
                    <a:pt x="250" y="526"/>
                    <a:pt x="260" y="526"/>
                    <a:pt x="267" y="511"/>
                  </a:cubicBezTo>
                  <a:cubicBezTo>
                    <a:pt x="270" y="510"/>
                    <a:pt x="275" y="510"/>
                    <a:pt x="277" y="510"/>
                  </a:cubicBezTo>
                  <a:cubicBezTo>
                    <a:pt x="283" y="517"/>
                    <a:pt x="287" y="527"/>
                    <a:pt x="298" y="524"/>
                  </a:cubicBezTo>
                  <a:cubicBezTo>
                    <a:pt x="312" y="522"/>
                    <a:pt x="315" y="503"/>
                    <a:pt x="324" y="496"/>
                  </a:cubicBezTo>
                  <a:cubicBezTo>
                    <a:pt x="329" y="493"/>
                    <a:pt x="333" y="495"/>
                    <a:pt x="337" y="490"/>
                  </a:cubicBezTo>
                  <a:cubicBezTo>
                    <a:pt x="342" y="486"/>
                    <a:pt x="341" y="477"/>
                    <a:pt x="345" y="473"/>
                  </a:cubicBezTo>
                  <a:cubicBezTo>
                    <a:pt x="348" y="470"/>
                    <a:pt x="355" y="470"/>
                    <a:pt x="358" y="466"/>
                  </a:cubicBezTo>
                  <a:cubicBezTo>
                    <a:pt x="363" y="461"/>
                    <a:pt x="361" y="455"/>
                    <a:pt x="361" y="447"/>
                  </a:cubicBezTo>
                  <a:cubicBezTo>
                    <a:pt x="378" y="450"/>
                    <a:pt x="373" y="429"/>
                    <a:pt x="372" y="419"/>
                  </a:cubicBezTo>
                  <a:cubicBezTo>
                    <a:pt x="383" y="416"/>
                    <a:pt x="394" y="401"/>
                    <a:pt x="384" y="392"/>
                  </a:cubicBezTo>
                  <a:cubicBezTo>
                    <a:pt x="391" y="382"/>
                    <a:pt x="415" y="342"/>
                    <a:pt x="401" y="332"/>
                  </a:cubicBezTo>
                  <a:cubicBezTo>
                    <a:pt x="408" y="325"/>
                    <a:pt x="413" y="315"/>
                    <a:pt x="416" y="306"/>
                  </a:cubicBezTo>
                  <a:cubicBezTo>
                    <a:pt x="418" y="301"/>
                    <a:pt x="419" y="297"/>
                    <a:pt x="419" y="291"/>
                  </a:cubicBezTo>
                  <a:cubicBezTo>
                    <a:pt x="419" y="287"/>
                    <a:pt x="417" y="281"/>
                    <a:pt x="417" y="279"/>
                  </a:cubicBezTo>
                  <a:cubicBezTo>
                    <a:pt x="418" y="269"/>
                    <a:pt x="426" y="262"/>
                    <a:pt x="433" y="254"/>
                  </a:cubicBezTo>
                  <a:cubicBezTo>
                    <a:pt x="441" y="245"/>
                    <a:pt x="441" y="245"/>
                    <a:pt x="441" y="233"/>
                  </a:cubicBezTo>
                  <a:cubicBezTo>
                    <a:pt x="440" y="226"/>
                    <a:pt x="441" y="219"/>
                    <a:pt x="450" y="213"/>
                  </a:cubicBezTo>
                  <a:cubicBezTo>
                    <a:pt x="456" y="208"/>
                    <a:pt x="462" y="208"/>
                    <a:pt x="467" y="203"/>
                  </a:cubicBezTo>
                  <a:cubicBezTo>
                    <a:pt x="474" y="197"/>
                    <a:pt x="482" y="178"/>
                    <a:pt x="469" y="174"/>
                  </a:cubicBezTo>
                  <a:cubicBezTo>
                    <a:pt x="468" y="165"/>
                    <a:pt x="472" y="152"/>
                    <a:pt x="470" y="144"/>
                  </a:cubicBezTo>
                  <a:cubicBezTo>
                    <a:pt x="468" y="134"/>
                    <a:pt x="456" y="124"/>
                    <a:pt x="449" y="119"/>
                  </a:cubicBezTo>
                  <a:cubicBezTo>
                    <a:pt x="448" y="118"/>
                    <a:pt x="453" y="114"/>
                    <a:pt x="448" y="112"/>
                  </a:cubicBezTo>
                  <a:cubicBezTo>
                    <a:pt x="444" y="110"/>
                    <a:pt x="442" y="116"/>
                    <a:pt x="440" y="118"/>
                  </a:cubicBezTo>
                  <a:cubicBezTo>
                    <a:pt x="439" y="106"/>
                    <a:pt x="444" y="99"/>
                    <a:pt x="436" y="89"/>
                  </a:cubicBezTo>
                  <a:cubicBezTo>
                    <a:pt x="431" y="83"/>
                    <a:pt x="417" y="81"/>
                    <a:pt x="421" y="71"/>
                  </a:cubicBezTo>
                  <a:cubicBezTo>
                    <a:pt x="417" y="71"/>
                    <a:pt x="412" y="57"/>
                    <a:pt x="407" y="53"/>
                  </a:cubicBezTo>
                  <a:cubicBezTo>
                    <a:pt x="399" y="48"/>
                    <a:pt x="391" y="40"/>
                    <a:pt x="384" y="37"/>
                  </a:cubicBezTo>
                  <a:cubicBezTo>
                    <a:pt x="380" y="36"/>
                    <a:pt x="374" y="38"/>
                    <a:pt x="369" y="37"/>
                  </a:cubicBezTo>
                  <a:cubicBezTo>
                    <a:pt x="362" y="37"/>
                    <a:pt x="364" y="37"/>
                    <a:pt x="357" y="34"/>
                  </a:cubicBezTo>
                  <a:cubicBezTo>
                    <a:pt x="348" y="28"/>
                    <a:pt x="344" y="22"/>
                    <a:pt x="332" y="21"/>
                  </a:cubicBezTo>
                  <a:cubicBezTo>
                    <a:pt x="323" y="21"/>
                    <a:pt x="312" y="26"/>
                    <a:pt x="303" y="24"/>
                  </a:cubicBezTo>
                  <a:cubicBezTo>
                    <a:pt x="292" y="21"/>
                    <a:pt x="284" y="12"/>
                    <a:pt x="271" y="15"/>
                  </a:cubicBezTo>
                  <a:cubicBezTo>
                    <a:pt x="258" y="17"/>
                    <a:pt x="257" y="19"/>
                    <a:pt x="245" y="15"/>
                  </a:cubicBezTo>
                  <a:cubicBezTo>
                    <a:pt x="238" y="12"/>
                    <a:pt x="229" y="8"/>
                    <a:pt x="222" y="11"/>
                  </a:cubicBezTo>
                  <a:cubicBezTo>
                    <a:pt x="219" y="13"/>
                    <a:pt x="218" y="21"/>
                    <a:pt x="217" y="24"/>
                  </a:cubicBezTo>
                  <a:close/>
                </a:path>
              </a:pathLst>
            </a:custGeom>
            <a:noFill/>
            <a:ln w="1587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325">
              <a:extLst>
                <a:ext uri="{FF2B5EF4-FFF2-40B4-BE49-F238E27FC236}">
                  <a16:creationId xmlns:a16="http://schemas.microsoft.com/office/drawing/2014/main" id="{A91DC955-7BD4-4FC4-A880-E6996E285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1797"/>
              <a:ext cx="131" cy="98"/>
            </a:xfrm>
            <a:custGeom>
              <a:avLst/>
              <a:gdLst>
                <a:gd name="T0" fmla="*/ 0 w 60"/>
                <a:gd name="T1" fmla="*/ 217 h 42"/>
                <a:gd name="T2" fmla="*/ 476 w 60"/>
                <a:gd name="T3" fmla="*/ 534 h 4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0" h="42">
                  <a:moveTo>
                    <a:pt x="0" y="17"/>
                  </a:moveTo>
                  <a:cubicBezTo>
                    <a:pt x="6" y="0"/>
                    <a:pt x="60" y="13"/>
                    <a:pt x="46" y="42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326">
              <a:extLst>
                <a:ext uri="{FF2B5EF4-FFF2-40B4-BE49-F238E27FC236}">
                  <a16:creationId xmlns:a16="http://schemas.microsoft.com/office/drawing/2014/main" id="{6552BBCD-F3D7-40A4-A4D8-D351701C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9" y="1974"/>
              <a:ext cx="109" cy="118"/>
            </a:xfrm>
            <a:custGeom>
              <a:avLst/>
              <a:gdLst>
                <a:gd name="T0" fmla="*/ 0 w 50"/>
                <a:gd name="T1" fmla="*/ 273 h 51"/>
                <a:gd name="T2" fmla="*/ 499 w 50"/>
                <a:gd name="T3" fmla="*/ 632 h 5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0" h="51">
                  <a:moveTo>
                    <a:pt x="0" y="22"/>
                  </a:moveTo>
                  <a:cubicBezTo>
                    <a:pt x="17" y="0"/>
                    <a:pt x="50" y="30"/>
                    <a:pt x="48" y="51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327">
              <a:extLst>
                <a:ext uri="{FF2B5EF4-FFF2-40B4-BE49-F238E27FC236}">
                  <a16:creationId xmlns:a16="http://schemas.microsoft.com/office/drawing/2014/main" id="{148B9C1B-E4C3-4DA7-811D-95250508F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" y="2204"/>
              <a:ext cx="100" cy="106"/>
            </a:xfrm>
            <a:custGeom>
              <a:avLst/>
              <a:gdLst>
                <a:gd name="T0" fmla="*/ 80 w 46"/>
                <a:gd name="T1" fmla="*/ 562 h 46"/>
                <a:gd name="T2" fmla="*/ 472 w 46"/>
                <a:gd name="T3" fmla="*/ 12 h 4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6" h="46">
                  <a:moveTo>
                    <a:pt x="8" y="46"/>
                  </a:moveTo>
                  <a:cubicBezTo>
                    <a:pt x="0" y="21"/>
                    <a:pt x="22" y="0"/>
                    <a:pt x="46" y="1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328">
              <a:extLst>
                <a:ext uri="{FF2B5EF4-FFF2-40B4-BE49-F238E27FC236}">
                  <a16:creationId xmlns:a16="http://schemas.microsoft.com/office/drawing/2014/main" id="{DDE8BB06-48B6-4CF9-A4FC-8F59F9027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" y="1842"/>
              <a:ext cx="89" cy="153"/>
            </a:xfrm>
            <a:custGeom>
              <a:avLst/>
              <a:gdLst>
                <a:gd name="T0" fmla="*/ 93 w 41"/>
                <a:gd name="T1" fmla="*/ 823 h 66"/>
                <a:gd name="T2" fmla="*/ 419 w 41"/>
                <a:gd name="T3" fmla="*/ 37 h 6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1" h="66">
                  <a:moveTo>
                    <a:pt x="9" y="66"/>
                  </a:moveTo>
                  <a:cubicBezTo>
                    <a:pt x="0" y="46"/>
                    <a:pt x="15" y="0"/>
                    <a:pt x="41" y="3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329">
              <a:extLst>
                <a:ext uri="{FF2B5EF4-FFF2-40B4-BE49-F238E27FC236}">
                  <a16:creationId xmlns:a16="http://schemas.microsoft.com/office/drawing/2014/main" id="{E80D2ADC-20B0-44A1-9BCA-00117C6DD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" y="1484"/>
              <a:ext cx="113" cy="102"/>
            </a:xfrm>
            <a:custGeom>
              <a:avLst/>
              <a:gdLst>
                <a:gd name="T0" fmla="*/ 72 w 52"/>
                <a:gd name="T1" fmla="*/ 0 h 44"/>
                <a:gd name="T2" fmla="*/ 104 w 52"/>
                <a:gd name="T3" fmla="*/ 322 h 44"/>
                <a:gd name="T4" fmla="*/ 535 w 52"/>
                <a:gd name="T5" fmla="*/ 547 h 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44">
                  <a:moveTo>
                    <a:pt x="7" y="0"/>
                  </a:moveTo>
                  <a:cubicBezTo>
                    <a:pt x="0" y="4"/>
                    <a:pt x="6" y="21"/>
                    <a:pt x="10" y="26"/>
                  </a:cubicBezTo>
                  <a:cubicBezTo>
                    <a:pt x="19" y="38"/>
                    <a:pt x="38" y="43"/>
                    <a:pt x="52" y="44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330">
              <a:extLst>
                <a:ext uri="{FF2B5EF4-FFF2-40B4-BE49-F238E27FC236}">
                  <a16:creationId xmlns:a16="http://schemas.microsoft.com/office/drawing/2014/main" id="{2AEAE920-F295-4B3A-A2A8-5205E70E9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676"/>
              <a:ext cx="133" cy="96"/>
            </a:xfrm>
            <a:custGeom>
              <a:avLst/>
              <a:gdLst>
                <a:gd name="T0" fmla="*/ 632 w 61"/>
                <a:gd name="T1" fmla="*/ 180 h 41"/>
                <a:gd name="T2" fmla="*/ 33 w 61"/>
                <a:gd name="T3" fmla="*/ 527 h 4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1" h="41">
                  <a:moveTo>
                    <a:pt x="61" y="14"/>
                  </a:moveTo>
                  <a:cubicBezTo>
                    <a:pt x="39" y="0"/>
                    <a:pt x="0" y="9"/>
                    <a:pt x="3" y="41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331">
              <a:extLst>
                <a:ext uri="{FF2B5EF4-FFF2-40B4-BE49-F238E27FC236}">
                  <a16:creationId xmlns:a16="http://schemas.microsoft.com/office/drawing/2014/main" id="{B3B47479-6414-43EB-A332-498D24E5F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4" y="1693"/>
              <a:ext cx="111" cy="130"/>
            </a:xfrm>
            <a:custGeom>
              <a:avLst/>
              <a:gdLst>
                <a:gd name="T0" fmla="*/ 0 w 51"/>
                <a:gd name="T1" fmla="*/ 0 h 56"/>
                <a:gd name="T2" fmla="*/ 237 w 51"/>
                <a:gd name="T3" fmla="*/ 37 h 56"/>
                <a:gd name="T4" fmla="*/ 383 w 51"/>
                <a:gd name="T5" fmla="*/ 179 h 56"/>
                <a:gd name="T6" fmla="*/ 422 w 51"/>
                <a:gd name="T7" fmla="*/ 701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1" h="56">
                  <a:moveTo>
                    <a:pt x="0" y="0"/>
                  </a:moveTo>
                  <a:cubicBezTo>
                    <a:pt x="8" y="0"/>
                    <a:pt x="15" y="0"/>
                    <a:pt x="23" y="3"/>
                  </a:cubicBezTo>
                  <a:cubicBezTo>
                    <a:pt x="28" y="6"/>
                    <a:pt x="33" y="10"/>
                    <a:pt x="37" y="14"/>
                  </a:cubicBezTo>
                  <a:cubicBezTo>
                    <a:pt x="51" y="27"/>
                    <a:pt x="45" y="38"/>
                    <a:pt x="41" y="56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332">
              <a:extLst>
                <a:ext uri="{FF2B5EF4-FFF2-40B4-BE49-F238E27FC236}">
                  <a16:creationId xmlns:a16="http://schemas.microsoft.com/office/drawing/2014/main" id="{93E5BDFE-0AC2-4221-B09C-00B6E90C9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3" y="1925"/>
              <a:ext cx="117" cy="127"/>
            </a:xfrm>
            <a:custGeom>
              <a:avLst/>
              <a:gdLst>
                <a:gd name="T0" fmla="*/ 20 w 54"/>
                <a:gd name="T1" fmla="*/ 677 h 55"/>
                <a:gd name="T2" fmla="*/ 548 w 54"/>
                <a:gd name="T3" fmla="*/ 111 h 5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4" h="55">
                  <a:moveTo>
                    <a:pt x="2" y="55"/>
                  </a:moveTo>
                  <a:cubicBezTo>
                    <a:pt x="0" y="32"/>
                    <a:pt x="30" y="0"/>
                    <a:pt x="54" y="9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333">
              <a:extLst>
                <a:ext uri="{FF2B5EF4-FFF2-40B4-BE49-F238E27FC236}">
                  <a16:creationId xmlns:a16="http://schemas.microsoft.com/office/drawing/2014/main" id="{A0845C65-0BEA-4335-9F64-118BB8A6A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9" y="1530"/>
              <a:ext cx="74" cy="59"/>
            </a:xfrm>
            <a:custGeom>
              <a:avLst/>
              <a:gdLst>
                <a:gd name="T0" fmla="*/ 350 w 34"/>
                <a:gd name="T1" fmla="*/ 94 h 25"/>
                <a:gd name="T2" fmla="*/ 0 w 34"/>
                <a:gd name="T3" fmla="*/ 328 h 2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25">
                  <a:moveTo>
                    <a:pt x="34" y="7"/>
                  </a:moveTo>
                  <a:cubicBezTo>
                    <a:pt x="24" y="0"/>
                    <a:pt x="4" y="15"/>
                    <a:pt x="0" y="25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334">
              <a:extLst>
                <a:ext uri="{FF2B5EF4-FFF2-40B4-BE49-F238E27FC236}">
                  <a16:creationId xmlns:a16="http://schemas.microsoft.com/office/drawing/2014/main" id="{429CC56C-B2B0-4DC4-9479-9A5FBA981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" y="1640"/>
              <a:ext cx="67" cy="92"/>
            </a:xfrm>
            <a:custGeom>
              <a:avLst/>
              <a:gdLst>
                <a:gd name="T0" fmla="*/ 41 w 31"/>
                <a:gd name="T1" fmla="*/ 488 h 40"/>
                <a:gd name="T2" fmla="*/ 28 w 31"/>
                <a:gd name="T3" fmla="*/ 301 h 40"/>
                <a:gd name="T4" fmla="*/ 313 w 31"/>
                <a:gd name="T5" fmla="*/ 0 h 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" h="40">
                  <a:moveTo>
                    <a:pt x="4" y="40"/>
                  </a:moveTo>
                  <a:cubicBezTo>
                    <a:pt x="0" y="40"/>
                    <a:pt x="2" y="30"/>
                    <a:pt x="3" y="25"/>
                  </a:cubicBezTo>
                  <a:cubicBezTo>
                    <a:pt x="6" y="9"/>
                    <a:pt x="15" y="3"/>
                    <a:pt x="31" y="0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335">
              <a:extLst>
                <a:ext uri="{FF2B5EF4-FFF2-40B4-BE49-F238E27FC236}">
                  <a16:creationId xmlns:a16="http://schemas.microsoft.com/office/drawing/2014/main" id="{AD467C8C-6253-4EAE-815A-B6255F591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" y="1714"/>
              <a:ext cx="95" cy="114"/>
            </a:xfrm>
            <a:custGeom>
              <a:avLst/>
              <a:gdLst>
                <a:gd name="T0" fmla="*/ 164 w 44"/>
                <a:gd name="T1" fmla="*/ 617 h 49"/>
                <a:gd name="T2" fmla="*/ 443 w 44"/>
                <a:gd name="T3" fmla="*/ 0 h 4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4" h="49">
                  <a:moveTo>
                    <a:pt x="16" y="49"/>
                  </a:moveTo>
                  <a:cubicBezTo>
                    <a:pt x="0" y="29"/>
                    <a:pt x="27" y="6"/>
                    <a:pt x="44" y="0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336">
              <a:extLst>
                <a:ext uri="{FF2B5EF4-FFF2-40B4-BE49-F238E27FC236}">
                  <a16:creationId xmlns:a16="http://schemas.microsoft.com/office/drawing/2014/main" id="{4732F92A-2E1A-45F0-BA6C-78D569151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9" y="1899"/>
              <a:ext cx="100" cy="118"/>
            </a:xfrm>
            <a:custGeom>
              <a:avLst/>
              <a:gdLst>
                <a:gd name="T0" fmla="*/ 0 w 46"/>
                <a:gd name="T1" fmla="*/ 632 h 51"/>
                <a:gd name="T2" fmla="*/ 472 w 46"/>
                <a:gd name="T3" fmla="*/ 49 h 5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6" h="51">
                  <a:moveTo>
                    <a:pt x="0" y="51"/>
                  </a:moveTo>
                  <a:cubicBezTo>
                    <a:pt x="1" y="30"/>
                    <a:pt x="22" y="0"/>
                    <a:pt x="46" y="4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337">
              <a:extLst>
                <a:ext uri="{FF2B5EF4-FFF2-40B4-BE49-F238E27FC236}">
                  <a16:creationId xmlns:a16="http://schemas.microsoft.com/office/drawing/2014/main" id="{D8AE632E-F43A-46B2-8DEC-A594CB279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" y="2183"/>
              <a:ext cx="96" cy="76"/>
            </a:xfrm>
            <a:custGeom>
              <a:avLst/>
              <a:gdLst>
                <a:gd name="T0" fmla="*/ 456 w 44"/>
                <a:gd name="T1" fmla="*/ 403 h 33"/>
                <a:gd name="T2" fmla="*/ 0 w 44"/>
                <a:gd name="T3" fmla="*/ 244 h 3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4" h="33">
                  <a:moveTo>
                    <a:pt x="44" y="33"/>
                  </a:moveTo>
                  <a:cubicBezTo>
                    <a:pt x="38" y="13"/>
                    <a:pt x="14" y="0"/>
                    <a:pt x="0" y="20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338">
              <a:extLst>
                <a:ext uri="{FF2B5EF4-FFF2-40B4-BE49-F238E27FC236}">
                  <a16:creationId xmlns:a16="http://schemas.microsoft.com/office/drawing/2014/main" id="{685FBE59-8A0C-44EE-89E7-3179EEED9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" y="2410"/>
              <a:ext cx="123" cy="53"/>
            </a:xfrm>
            <a:custGeom>
              <a:avLst/>
              <a:gdLst>
                <a:gd name="T0" fmla="*/ 0 w 57"/>
                <a:gd name="T1" fmla="*/ 187 h 23"/>
                <a:gd name="T2" fmla="*/ 278 w 57"/>
                <a:gd name="T3" fmla="*/ 12 h 23"/>
                <a:gd name="T4" fmla="*/ 522 w 57"/>
                <a:gd name="T5" fmla="*/ 196 h 23"/>
                <a:gd name="T6" fmla="*/ 544 w 57"/>
                <a:gd name="T7" fmla="*/ 281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" h="23">
                  <a:moveTo>
                    <a:pt x="0" y="15"/>
                  </a:moveTo>
                  <a:cubicBezTo>
                    <a:pt x="7" y="4"/>
                    <a:pt x="16" y="0"/>
                    <a:pt x="28" y="1"/>
                  </a:cubicBezTo>
                  <a:cubicBezTo>
                    <a:pt x="39" y="3"/>
                    <a:pt x="46" y="7"/>
                    <a:pt x="52" y="16"/>
                  </a:cubicBezTo>
                  <a:cubicBezTo>
                    <a:pt x="54" y="19"/>
                    <a:pt x="57" y="23"/>
                    <a:pt x="54" y="23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339">
              <a:extLst>
                <a:ext uri="{FF2B5EF4-FFF2-40B4-BE49-F238E27FC236}">
                  <a16:creationId xmlns:a16="http://schemas.microsoft.com/office/drawing/2014/main" id="{B916061E-8D5A-4CB9-9584-12E3B667E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" y="2226"/>
              <a:ext cx="56" cy="105"/>
            </a:xfrm>
            <a:custGeom>
              <a:avLst/>
              <a:gdLst>
                <a:gd name="T0" fmla="*/ 250 w 26"/>
                <a:gd name="T1" fmla="*/ 49 h 45"/>
                <a:gd name="T2" fmla="*/ 60 w 26"/>
                <a:gd name="T3" fmla="*/ 163 h 45"/>
                <a:gd name="T4" fmla="*/ 140 w 26"/>
                <a:gd name="T5" fmla="*/ 572 h 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45">
                  <a:moveTo>
                    <a:pt x="25" y="4"/>
                  </a:moveTo>
                  <a:cubicBezTo>
                    <a:pt x="26" y="0"/>
                    <a:pt x="8" y="9"/>
                    <a:pt x="6" y="13"/>
                  </a:cubicBezTo>
                  <a:cubicBezTo>
                    <a:pt x="0" y="23"/>
                    <a:pt x="3" y="41"/>
                    <a:pt x="14" y="45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340">
              <a:extLst>
                <a:ext uri="{FF2B5EF4-FFF2-40B4-BE49-F238E27FC236}">
                  <a16:creationId xmlns:a16="http://schemas.microsoft.com/office/drawing/2014/main" id="{413E8888-A2CE-4D53-85A2-ECB237C4E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" y="2333"/>
              <a:ext cx="85" cy="116"/>
            </a:xfrm>
            <a:custGeom>
              <a:avLst/>
              <a:gdLst>
                <a:gd name="T0" fmla="*/ 0 w 39"/>
                <a:gd name="T1" fmla="*/ 559 h 50"/>
                <a:gd name="T2" fmla="*/ 362 w 39"/>
                <a:gd name="T3" fmla="*/ 360 h 50"/>
                <a:gd name="T4" fmla="*/ 333 w 39"/>
                <a:gd name="T5" fmla="*/ 0 h 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9" h="50">
                  <a:moveTo>
                    <a:pt x="0" y="45"/>
                  </a:moveTo>
                  <a:cubicBezTo>
                    <a:pt x="17" y="45"/>
                    <a:pt x="29" y="50"/>
                    <a:pt x="35" y="29"/>
                  </a:cubicBezTo>
                  <a:cubicBezTo>
                    <a:pt x="39" y="17"/>
                    <a:pt x="36" y="10"/>
                    <a:pt x="32" y="0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Freeform 341">
              <a:extLst>
                <a:ext uri="{FF2B5EF4-FFF2-40B4-BE49-F238E27FC236}">
                  <a16:creationId xmlns:a16="http://schemas.microsoft.com/office/drawing/2014/main" id="{E37433BA-C5B6-4A10-9B3B-71CFEAFB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0" y="1519"/>
              <a:ext cx="118" cy="116"/>
            </a:xfrm>
            <a:custGeom>
              <a:avLst/>
              <a:gdLst>
                <a:gd name="T0" fmla="*/ 564 w 54"/>
                <a:gd name="T1" fmla="*/ 114 h 50"/>
                <a:gd name="T2" fmla="*/ 221 w 54"/>
                <a:gd name="T3" fmla="*/ 37 h 50"/>
                <a:gd name="T4" fmla="*/ 20 w 54"/>
                <a:gd name="T5" fmla="*/ 624 h 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50">
                  <a:moveTo>
                    <a:pt x="54" y="9"/>
                  </a:moveTo>
                  <a:cubicBezTo>
                    <a:pt x="45" y="3"/>
                    <a:pt x="32" y="0"/>
                    <a:pt x="21" y="3"/>
                  </a:cubicBezTo>
                  <a:cubicBezTo>
                    <a:pt x="0" y="9"/>
                    <a:pt x="1" y="32"/>
                    <a:pt x="2" y="50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Freeform 342">
              <a:extLst>
                <a:ext uri="{FF2B5EF4-FFF2-40B4-BE49-F238E27FC236}">
                  <a16:creationId xmlns:a16="http://schemas.microsoft.com/office/drawing/2014/main" id="{FB805A6D-9531-4B62-919E-0C6681463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3" y="1572"/>
              <a:ext cx="114" cy="72"/>
            </a:xfrm>
            <a:custGeom>
              <a:avLst/>
              <a:gdLst>
                <a:gd name="T0" fmla="*/ 0 w 52"/>
                <a:gd name="T1" fmla="*/ 274 h 31"/>
                <a:gd name="T2" fmla="*/ 548 w 52"/>
                <a:gd name="T3" fmla="*/ 388 h 3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2" h="31">
                  <a:moveTo>
                    <a:pt x="0" y="22"/>
                  </a:moveTo>
                  <a:cubicBezTo>
                    <a:pt x="7" y="0"/>
                    <a:pt x="46" y="13"/>
                    <a:pt x="52" y="31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Freeform 343">
              <a:extLst>
                <a:ext uri="{FF2B5EF4-FFF2-40B4-BE49-F238E27FC236}">
                  <a16:creationId xmlns:a16="http://schemas.microsoft.com/office/drawing/2014/main" id="{467469E6-D5E7-4449-8458-045189D5A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3" y="1396"/>
              <a:ext cx="93" cy="98"/>
            </a:xfrm>
            <a:custGeom>
              <a:avLst/>
              <a:gdLst>
                <a:gd name="T0" fmla="*/ 435 w 43"/>
                <a:gd name="T1" fmla="*/ 114 h 42"/>
                <a:gd name="T2" fmla="*/ 149 w 43"/>
                <a:gd name="T3" fmla="*/ 49 h 42"/>
                <a:gd name="T4" fmla="*/ 9 w 43"/>
                <a:gd name="T5" fmla="*/ 534 h 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" h="42">
                  <a:moveTo>
                    <a:pt x="43" y="9"/>
                  </a:moveTo>
                  <a:cubicBezTo>
                    <a:pt x="35" y="4"/>
                    <a:pt x="24" y="0"/>
                    <a:pt x="15" y="4"/>
                  </a:cubicBezTo>
                  <a:cubicBezTo>
                    <a:pt x="0" y="11"/>
                    <a:pt x="1" y="29"/>
                    <a:pt x="1" y="42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Freeform 344">
              <a:extLst>
                <a:ext uri="{FF2B5EF4-FFF2-40B4-BE49-F238E27FC236}">
                  <a16:creationId xmlns:a16="http://schemas.microsoft.com/office/drawing/2014/main" id="{81A8444B-BA0B-4C05-AF17-848FFC6AE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" y="1591"/>
              <a:ext cx="44" cy="112"/>
            </a:xfrm>
            <a:custGeom>
              <a:avLst/>
              <a:gdLst>
                <a:gd name="T0" fmla="*/ 106 w 20"/>
                <a:gd name="T1" fmla="*/ 609 h 48"/>
                <a:gd name="T2" fmla="*/ 0 w 20"/>
                <a:gd name="T3" fmla="*/ 0 h 4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0" h="48">
                  <a:moveTo>
                    <a:pt x="10" y="48"/>
                  </a:moveTo>
                  <a:cubicBezTo>
                    <a:pt x="20" y="35"/>
                    <a:pt x="11" y="10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Freeform 345">
              <a:extLst>
                <a:ext uri="{FF2B5EF4-FFF2-40B4-BE49-F238E27FC236}">
                  <a16:creationId xmlns:a16="http://schemas.microsoft.com/office/drawing/2014/main" id="{3C525E7B-3F13-4DE5-8465-BDD60608E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" y="1853"/>
              <a:ext cx="77" cy="39"/>
            </a:xfrm>
            <a:custGeom>
              <a:avLst/>
              <a:gdLst>
                <a:gd name="T0" fmla="*/ 372 w 35"/>
                <a:gd name="T1" fmla="*/ 204 h 17"/>
                <a:gd name="T2" fmla="*/ 0 w 35"/>
                <a:gd name="T3" fmla="*/ 11 h 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17">
                  <a:moveTo>
                    <a:pt x="35" y="17"/>
                  </a:moveTo>
                  <a:cubicBezTo>
                    <a:pt x="34" y="0"/>
                    <a:pt x="13" y="0"/>
                    <a:pt x="0" y="1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Freeform 346">
              <a:extLst>
                <a:ext uri="{FF2B5EF4-FFF2-40B4-BE49-F238E27FC236}">
                  <a16:creationId xmlns:a16="http://schemas.microsoft.com/office/drawing/2014/main" id="{C2543E26-8F38-4C65-BD5E-F1785A9AC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" y="1686"/>
              <a:ext cx="100" cy="77"/>
            </a:xfrm>
            <a:custGeom>
              <a:avLst/>
              <a:gdLst>
                <a:gd name="T0" fmla="*/ 0 w 46"/>
                <a:gd name="T1" fmla="*/ 420 h 33"/>
                <a:gd name="T2" fmla="*/ 472 w 46"/>
                <a:gd name="T3" fmla="*/ 201 h 3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6" h="33">
                  <a:moveTo>
                    <a:pt x="0" y="33"/>
                  </a:moveTo>
                  <a:cubicBezTo>
                    <a:pt x="7" y="14"/>
                    <a:pt x="30" y="0"/>
                    <a:pt x="46" y="16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" name="Freeform 347">
              <a:extLst>
                <a:ext uri="{FF2B5EF4-FFF2-40B4-BE49-F238E27FC236}">
                  <a16:creationId xmlns:a16="http://schemas.microsoft.com/office/drawing/2014/main" id="{A0413BF6-AEAA-4E9F-AF28-1899F7FAB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9" y="2057"/>
              <a:ext cx="82" cy="126"/>
            </a:xfrm>
            <a:custGeom>
              <a:avLst/>
              <a:gdLst>
                <a:gd name="T0" fmla="*/ 0 w 38"/>
                <a:gd name="T1" fmla="*/ 266 h 54"/>
                <a:gd name="T2" fmla="*/ 382 w 38"/>
                <a:gd name="T3" fmla="*/ 686 h 5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54">
                  <a:moveTo>
                    <a:pt x="0" y="21"/>
                  </a:moveTo>
                  <a:cubicBezTo>
                    <a:pt x="20" y="0"/>
                    <a:pt x="37" y="39"/>
                    <a:pt x="38" y="54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Freeform 348">
              <a:extLst>
                <a:ext uri="{FF2B5EF4-FFF2-40B4-BE49-F238E27FC236}">
                  <a16:creationId xmlns:a16="http://schemas.microsoft.com/office/drawing/2014/main" id="{0D26614E-3CB9-474E-AEFC-881CAA42A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" y="1665"/>
              <a:ext cx="47" cy="46"/>
            </a:xfrm>
            <a:custGeom>
              <a:avLst/>
              <a:gdLst>
                <a:gd name="T0" fmla="*/ 214 w 22"/>
                <a:gd name="T1" fmla="*/ 244 h 20"/>
                <a:gd name="T2" fmla="*/ 0 w 22"/>
                <a:gd name="T3" fmla="*/ 0 h 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20">
                  <a:moveTo>
                    <a:pt x="22" y="20"/>
                  </a:moveTo>
                  <a:cubicBezTo>
                    <a:pt x="20" y="11"/>
                    <a:pt x="9" y="0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Freeform 349">
              <a:extLst>
                <a:ext uri="{FF2B5EF4-FFF2-40B4-BE49-F238E27FC236}">
                  <a16:creationId xmlns:a16="http://schemas.microsoft.com/office/drawing/2014/main" id="{ABC876B8-80FF-48F8-87D3-9A52512BD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5" y="2187"/>
              <a:ext cx="96" cy="72"/>
            </a:xfrm>
            <a:custGeom>
              <a:avLst/>
              <a:gdLst>
                <a:gd name="T0" fmla="*/ 456 w 44"/>
                <a:gd name="T1" fmla="*/ 379 h 31"/>
                <a:gd name="T2" fmla="*/ 166 w 44"/>
                <a:gd name="T3" fmla="*/ 302 h 31"/>
                <a:gd name="T4" fmla="*/ 81 w 44"/>
                <a:gd name="T5" fmla="*/ 0 h 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4" h="31">
                  <a:moveTo>
                    <a:pt x="44" y="30"/>
                  </a:moveTo>
                  <a:cubicBezTo>
                    <a:pt x="35" y="31"/>
                    <a:pt x="25" y="31"/>
                    <a:pt x="16" y="24"/>
                  </a:cubicBezTo>
                  <a:cubicBezTo>
                    <a:pt x="11" y="19"/>
                    <a:pt x="0" y="7"/>
                    <a:pt x="8" y="0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Freeform 350">
              <a:extLst>
                <a:ext uri="{FF2B5EF4-FFF2-40B4-BE49-F238E27FC236}">
                  <a16:creationId xmlns:a16="http://schemas.microsoft.com/office/drawing/2014/main" id="{71B7B2D4-1B65-489C-982D-A3010381A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484"/>
              <a:ext cx="89" cy="49"/>
            </a:xfrm>
            <a:custGeom>
              <a:avLst/>
              <a:gdLst>
                <a:gd name="T0" fmla="*/ 419 w 41"/>
                <a:gd name="T1" fmla="*/ 266 h 21"/>
                <a:gd name="T2" fmla="*/ 0 w 41"/>
                <a:gd name="T3" fmla="*/ 163 h 2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1" h="21">
                  <a:moveTo>
                    <a:pt x="41" y="21"/>
                  </a:moveTo>
                  <a:cubicBezTo>
                    <a:pt x="34" y="10"/>
                    <a:pt x="9" y="0"/>
                    <a:pt x="0" y="13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" name="Freeform 351">
              <a:extLst>
                <a:ext uri="{FF2B5EF4-FFF2-40B4-BE49-F238E27FC236}">
                  <a16:creationId xmlns:a16="http://schemas.microsoft.com/office/drawing/2014/main" id="{98FE6465-79F5-456A-B593-0973677D4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" y="1515"/>
              <a:ext cx="50" cy="88"/>
            </a:xfrm>
            <a:custGeom>
              <a:avLst/>
              <a:gdLst>
                <a:gd name="T0" fmla="*/ 0 w 23"/>
                <a:gd name="T1" fmla="*/ 472 h 38"/>
                <a:gd name="T2" fmla="*/ 237 w 23"/>
                <a:gd name="T3" fmla="*/ 0 h 3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3" h="38">
                  <a:moveTo>
                    <a:pt x="0" y="38"/>
                  </a:moveTo>
                  <a:cubicBezTo>
                    <a:pt x="0" y="19"/>
                    <a:pt x="3" y="5"/>
                    <a:pt x="23" y="0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" name="Freeform 352">
              <a:extLst>
                <a:ext uri="{FF2B5EF4-FFF2-40B4-BE49-F238E27FC236}">
                  <a16:creationId xmlns:a16="http://schemas.microsoft.com/office/drawing/2014/main" id="{44CDEF21-F353-4A35-8194-0E53FCB9E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" y="1403"/>
              <a:ext cx="94" cy="65"/>
            </a:xfrm>
            <a:custGeom>
              <a:avLst/>
              <a:gdLst>
                <a:gd name="T0" fmla="*/ 448 w 43"/>
                <a:gd name="T1" fmla="*/ 351 h 28"/>
                <a:gd name="T2" fmla="*/ 0 w 43"/>
                <a:gd name="T3" fmla="*/ 228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3" h="28">
                  <a:moveTo>
                    <a:pt x="43" y="28"/>
                  </a:moveTo>
                  <a:cubicBezTo>
                    <a:pt x="34" y="14"/>
                    <a:pt x="12" y="0"/>
                    <a:pt x="0" y="18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Freeform 353">
              <a:extLst>
                <a:ext uri="{FF2B5EF4-FFF2-40B4-BE49-F238E27FC236}">
                  <a16:creationId xmlns:a16="http://schemas.microsoft.com/office/drawing/2014/main" id="{3F656DB0-1534-4779-A3CA-25D2F0EED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" y="1909"/>
              <a:ext cx="90" cy="67"/>
            </a:xfrm>
            <a:custGeom>
              <a:avLst/>
              <a:gdLst>
                <a:gd name="T0" fmla="*/ 435 w 41"/>
                <a:gd name="T1" fmla="*/ 358 h 29"/>
                <a:gd name="T2" fmla="*/ 0 w 41"/>
                <a:gd name="T3" fmla="*/ 97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1" h="29">
                  <a:moveTo>
                    <a:pt x="41" y="29"/>
                  </a:moveTo>
                  <a:cubicBezTo>
                    <a:pt x="41" y="14"/>
                    <a:pt x="12" y="0"/>
                    <a:pt x="0" y="8"/>
                  </a:cubicBezTo>
                </a:path>
              </a:pathLst>
            </a:custGeom>
            <a:noFill/>
            <a:ln w="15875" cap="rnd">
              <a:solidFill>
                <a:srgbClr val="4D1C2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Freeform 354">
              <a:extLst>
                <a:ext uri="{FF2B5EF4-FFF2-40B4-BE49-F238E27FC236}">
                  <a16:creationId xmlns:a16="http://schemas.microsoft.com/office/drawing/2014/main" id="{ACD39172-181D-41C0-9C43-AF0723799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1717"/>
              <a:ext cx="67" cy="85"/>
            </a:xfrm>
            <a:custGeom>
              <a:avLst/>
              <a:gdLst>
                <a:gd name="T0" fmla="*/ 0 w 31"/>
                <a:gd name="T1" fmla="*/ 269 h 37"/>
                <a:gd name="T2" fmla="*/ 270 w 31"/>
                <a:gd name="T3" fmla="*/ 365 h 37"/>
                <a:gd name="T4" fmla="*/ 182 w 31"/>
                <a:gd name="T5" fmla="*/ 0 h 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" h="37">
                  <a:moveTo>
                    <a:pt x="0" y="22"/>
                  </a:moveTo>
                  <a:cubicBezTo>
                    <a:pt x="6" y="20"/>
                    <a:pt x="21" y="37"/>
                    <a:pt x="27" y="30"/>
                  </a:cubicBezTo>
                  <a:cubicBezTo>
                    <a:pt x="31" y="24"/>
                    <a:pt x="22" y="5"/>
                    <a:pt x="18" y="0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" name="Freeform 355">
              <a:extLst>
                <a:ext uri="{FF2B5EF4-FFF2-40B4-BE49-F238E27FC236}">
                  <a16:creationId xmlns:a16="http://schemas.microsoft.com/office/drawing/2014/main" id="{3A54CECA-3E2C-4984-8549-012C682FE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3" y="1885"/>
              <a:ext cx="100" cy="112"/>
            </a:xfrm>
            <a:custGeom>
              <a:avLst/>
              <a:gdLst>
                <a:gd name="T0" fmla="*/ 113 w 46"/>
                <a:gd name="T1" fmla="*/ 609 h 48"/>
                <a:gd name="T2" fmla="*/ 52 w 46"/>
                <a:gd name="T3" fmla="*/ 201 h 48"/>
                <a:gd name="T4" fmla="*/ 472 w 46"/>
                <a:gd name="T5" fmla="*/ 331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48">
                  <a:moveTo>
                    <a:pt x="11" y="48"/>
                  </a:moveTo>
                  <a:cubicBezTo>
                    <a:pt x="9" y="41"/>
                    <a:pt x="0" y="25"/>
                    <a:pt x="5" y="16"/>
                  </a:cubicBezTo>
                  <a:cubicBezTo>
                    <a:pt x="14" y="0"/>
                    <a:pt x="37" y="17"/>
                    <a:pt x="46" y="26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" name="Freeform 356">
              <a:extLst>
                <a:ext uri="{FF2B5EF4-FFF2-40B4-BE49-F238E27FC236}">
                  <a16:creationId xmlns:a16="http://schemas.microsoft.com/office/drawing/2014/main" id="{E0DC5936-7D90-4ED6-8A42-657A01A25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" y="1976"/>
              <a:ext cx="4" cy="47"/>
            </a:xfrm>
            <a:custGeom>
              <a:avLst/>
              <a:gdLst>
                <a:gd name="T0" fmla="*/ 0 w 2"/>
                <a:gd name="T1" fmla="*/ 0 h 20"/>
                <a:gd name="T2" fmla="*/ 0 w 2"/>
                <a:gd name="T3" fmla="*/ 259 h 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20">
                  <a:moveTo>
                    <a:pt x="0" y="0"/>
                  </a:moveTo>
                  <a:cubicBezTo>
                    <a:pt x="2" y="6"/>
                    <a:pt x="0" y="14"/>
                    <a:pt x="0" y="20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Freeform 357">
              <a:extLst>
                <a:ext uri="{FF2B5EF4-FFF2-40B4-BE49-F238E27FC236}">
                  <a16:creationId xmlns:a16="http://schemas.microsoft.com/office/drawing/2014/main" id="{699A1C1C-62B6-4BB7-A213-EF5361B70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3" y="2034"/>
              <a:ext cx="51" cy="23"/>
            </a:xfrm>
            <a:custGeom>
              <a:avLst/>
              <a:gdLst>
                <a:gd name="T0" fmla="*/ 0 w 23"/>
                <a:gd name="T1" fmla="*/ 122 h 10"/>
                <a:gd name="T2" fmla="*/ 251 w 23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3" h="10">
                  <a:moveTo>
                    <a:pt x="0" y="10"/>
                  </a:moveTo>
                  <a:cubicBezTo>
                    <a:pt x="6" y="5"/>
                    <a:pt x="16" y="3"/>
                    <a:pt x="23" y="0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" name="Freeform 358">
              <a:extLst>
                <a:ext uri="{FF2B5EF4-FFF2-40B4-BE49-F238E27FC236}">
                  <a16:creationId xmlns:a16="http://schemas.microsoft.com/office/drawing/2014/main" id="{CC29F9D1-88FD-43D6-9BC6-F26CC51FD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" y="2211"/>
              <a:ext cx="55" cy="78"/>
            </a:xfrm>
            <a:custGeom>
              <a:avLst/>
              <a:gdLst>
                <a:gd name="T0" fmla="*/ 0 w 25"/>
                <a:gd name="T1" fmla="*/ 179 h 34"/>
                <a:gd name="T2" fmla="*/ 202 w 25"/>
                <a:gd name="T3" fmla="*/ 48 h 34"/>
                <a:gd name="T4" fmla="*/ 194 w 25"/>
                <a:gd name="T5" fmla="*/ 411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34">
                  <a:moveTo>
                    <a:pt x="0" y="15"/>
                  </a:moveTo>
                  <a:cubicBezTo>
                    <a:pt x="4" y="12"/>
                    <a:pt x="14" y="0"/>
                    <a:pt x="19" y="4"/>
                  </a:cubicBezTo>
                  <a:cubicBezTo>
                    <a:pt x="25" y="8"/>
                    <a:pt x="20" y="29"/>
                    <a:pt x="18" y="34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" name="Freeform 359">
              <a:extLst>
                <a:ext uri="{FF2B5EF4-FFF2-40B4-BE49-F238E27FC236}">
                  <a16:creationId xmlns:a16="http://schemas.microsoft.com/office/drawing/2014/main" id="{F06F6C35-9F10-47A7-BA70-6DE496A9D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" y="2224"/>
              <a:ext cx="17" cy="44"/>
            </a:xfrm>
            <a:custGeom>
              <a:avLst/>
              <a:gdLst>
                <a:gd name="T0" fmla="*/ 40 w 8"/>
                <a:gd name="T1" fmla="*/ 28 h 19"/>
                <a:gd name="T2" fmla="*/ 77 w 8"/>
                <a:gd name="T3" fmla="*/ 236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19">
                  <a:moveTo>
                    <a:pt x="4" y="2"/>
                  </a:moveTo>
                  <a:cubicBezTo>
                    <a:pt x="0" y="0"/>
                    <a:pt x="5" y="15"/>
                    <a:pt x="8" y="19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1" name="Freeform 360">
              <a:extLst>
                <a:ext uri="{FF2B5EF4-FFF2-40B4-BE49-F238E27FC236}">
                  <a16:creationId xmlns:a16="http://schemas.microsoft.com/office/drawing/2014/main" id="{FBA2CE7D-F119-4CEB-ABF1-20F16DE0A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" y="2173"/>
              <a:ext cx="33" cy="53"/>
            </a:xfrm>
            <a:custGeom>
              <a:avLst/>
              <a:gdLst>
                <a:gd name="T0" fmla="*/ 33 w 15"/>
                <a:gd name="T1" fmla="*/ 281 h 23"/>
                <a:gd name="T2" fmla="*/ 161 w 15"/>
                <a:gd name="T3" fmla="*/ 0 h 2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23">
                  <a:moveTo>
                    <a:pt x="3" y="23"/>
                  </a:moveTo>
                  <a:cubicBezTo>
                    <a:pt x="0" y="15"/>
                    <a:pt x="9" y="4"/>
                    <a:pt x="15" y="0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Freeform 361">
              <a:extLst>
                <a:ext uri="{FF2B5EF4-FFF2-40B4-BE49-F238E27FC236}">
                  <a16:creationId xmlns:a16="http://schemas.microsoft.com/office/drawing/2014/main" id="{7CBD9CA1-CFB0-4AB6-A4D7-A537CFAB9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" y="2197"/>
              <a:ext cx="15" cy="41"/>
            </a:xfrm>
            <a:custGeom>
              <a:avLst/>
              <a:gdLst>
                <a:gd name="T0" fmla="*/ 0 w 7"/>
                <a:gd name="T1" fmla="*/ 0 h 18"/>
                <a:gd name="T2" fmla="*/ 69 w 7"/>
                <a:gd name="T3" fmla="*/ 212 h 1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8">
                  <a:moveTo>
                    <a:pt x="0" y="0"/>
                  </a:moveTo>
                  <a:cubicBezTo>
                    <a:pt x="0" y="2"/>
                    <a:pt x="5" y="13"/>
                    <a:pt x="7" y="18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Freeform 362">
              <a:extLst>
                <a:ext uri="{FF2B5EF4-FFF2-40B4-BE49-F238E27FC236}">
                  <a16:creationId xmlns:a16="http://schemas.microsoft.com/office/drawing/2014/main" id="{7FCD867E-72A7-42ED-83A5-A8B1A5907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" y="2266"/>
              <a:ext cx="30" cy="9"/>
            </a:xfrm>
            <a:custGeom>
              <a:avLst/>
              <a:gdLst>
                <a:gd name="T0" fmla="*/ 0 w 14"/>
                <a:gd name="T1" fmla="*/ 25 h 4"/>
                <a:gd name="T2" fmla="*/ 137 w 14"/>
                <a:gd name="T3" fmla="*/ 45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4">
                  <a:moveTo>
                    <a:pt x="0" y="2"/>
                  </a:moveTo>
                  <a:cubicBezTo>
                    <a:pt x="5" y="0"/>
                    <a:pt x="10" y="1"/>
                    <a:pt x="14" y="4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Freeform 363">
              <a:extLst>
                <a:ext uri="{FF2B5EF4-FFF2-40B4-BE49-F238E27FC236}">
                  <a16:creationId xmlns:a16="http://schemas.microsoft.com/office/drawing/2014/main" id="{C0D19378-A662-48ED-953E-E744B7428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3" y="2371"/>
              <a:ext cx="65" cy="78"/>
            </a:xfrm>
            <a:custGeom>
              <a:avLst/>
              <a:gdLst>
                <a:gd name="T0" fmla="*/ 0 w 30"/>
                <a:gd name="T1" fmla="*/ 374 h 34"/>
                <a:gd name="T2" fmla="*/ 0 w 30"/>
                <a:gd name="T3" fmla="*/ 411 h 34"/>
                <a:gd name="T4" fmla="*/ 202 w 30"/>
                <a:gd name="T5" fmla="*/ 37 h 34"/>
                <a:gd name="T6" fmla="*/ 245 w 30"/>
                <a:gd name="T7" fmla="*/ 362 h 3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34">
                  <a:moveTo>
                    <a:pt x="0" y="31"/>
                  </a:moveTo>
                  <a:cubicBezTo>
                    <a:pt x="0" y="32"/>
                    <a:pt x="0" y="33"/>
                    <a:pt x="0" y="34"/>
                  </a:cubicBezTo>
                  <a:cubicBezTo>
                    <a:pt x="0" y="25"/>
                    <a:pt x="6" y="0"/>
                    <a:pt x="20" y="3"/>
                  </a:cubicBezTo>
                  <a:cubicBezTo>
                    <a:pt x="30" y="6"/>
                    <a:pt x="25" y="22"/>
                    <a:pt x="24" y="30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Freeform 364">
              <a:extLst>
                <a:ext uri="{FF2B5EF4-FFF2-40B4-BE49-F238E27FC236}">
                  <a16:creationId xmlns:a16="http://schemas.microsoft.com/office/drawing/2014/main" id="{24F37E81-E791-4BC9-8B92-89D8AC55D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1" y="2412"/>
              <a:ext cx="46" cy="33"/>
            </a:xfrm>
            <a:custGeom>
              <a:avLst/>
              <a:gdLst>
                <a:gd name="T0" fmla="*/ 33 w 21"/>
                <a:gd name="T1" fmla="*/ 0 h 14"/>
                <a:gd name="T2" fmla="*/ 221 w 21"/>
                <a:gd name="T3" fmla="*/ 156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14">
                  <a:moveTo>
                    <a:pt x="3" y="0"/>
                  </a:moveTo>
                  <a:cubicBezTo>
                    <a:pt x="0" y="7"/>
                    <a:pt x="15" y="14"/>
                    <a:pt x="21" y="12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Freeform 365">
              <a:extLst>
                <a:ext uri="{FF2B5EF4-FFF2-40B4-BE49-F238E27FC236}">
                  <a16:creationId xmlns:a16="http://schemas.microsoft.com/office/drawing/2014/main" id="{40D1A701-551E-4B7F-B861-C3F21F2A7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" y="2062"/>
              <a:ext cx="52" cy="83"/>
            </a:xfrm>
            <a:custGeom>
              <a:avLst/>
              <a:gdLst>
                <a:gd name="T0" fmla="*/ 0 w 24"/>
                <a:gd name="T1" fmla="*/ 272 h 36"/>
                <a:gd name="T2" fmla="*/ 245 w 24"/>
                <a:gd name="T3" fmla="*/ 111 h 36"/>
                <a:gd name="T4" fmla="*/ 156 w 24"/>
                <a:gd name="T5" fmla="*/ 440 h 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" h="36">
                  <a:moveTo>
                    <a:pt x="0" y="22"/>
                  </a:moveTo>
                  <a:cubicBezTo>
                    <a:pt x="3" y="13"/>
                    <a:pt x="13" y="0"/>
                    <a:pt x="24" y="9"/>
                  </a:cubicBezTo>
                  <a:cubicBezTo>
                    <a:pt x="21" y="19"/>
                    <a:pt x="17" y="27"/>
                    <a:pt x="15" y="36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7" name="Freeform 366">
              <a:extLst>
                <a:ext uri="{FF2B5EF4-FFF2-40B4-BE49-F238E27FC236}">
                  <a16:creationId xmlns:a16="http://schemas.microsoft.com/office/drawing/2014/main" id="{1D1D972A-A97B-42DF-94B1-17A909607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1" y="1916"/>
              <a:ext cx="102" cy="51"/>
            </a:xfrm>
            <a:custGeom>
              <a:avLst/>
              <a:gdLst>
                <a:gd name="T0" fmla="*/ 419 w 47"/>
                <a:gd name="T1" fmla="*/ 274 h 22"/>
                <a:gd name="T2" fmla="*/ 480 w 47"/>
                <a:gd name="T3" fmla="*/ 37 h 2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7" h="22">
                  <a:moveTo>
                    <a:pt x="41" y="22"/>
                  </a:moveTo>
                  <a:cubicBezTo>
                    <a:pt x="44" y="13"/>
                    <a:pt x="0" y="0"/>
                    <a:pt x="47" y="3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Freeform 367">
              <a:extLst>
                <a:ext uri="{FF2B5EF4-FFF2-40B4-BE49-F238E27FC236}">
                  <a16:creationId xmlns:a16="http://schemas.microsoft.com/office/drawing/2014/main" id="{5809F676-AD9A-4E25-BCD0-160138291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6" y="1832"/>
              <a:ext cx="28" cy="38"/>
            </a:xfrm>
            <a:custGeom>
              <a:avLst/>
              <a:gdLst>
                <a:gd name="T0" fmla="*/ 0 w 13"/>
                <a:gd name="T1" fmla="*/ 0 h 16"/>
                <a:gd name="T2" fmla="*/ 129 w 13"/>
                <a:gd name="T3" fmla="*/ 214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16">
                  <a:moveTo>
                    <a:pt x="0" y="0"/>
                  </a:moveTo>
                  <a:cubicBezTo>
                    <a:pt x="4" y="5"/>
                    <a:pt x="9" y="11"/>
                    <a:pt x="13" y="16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Freeform 368">
              <a:extLst>
                <a:ext uri="{FF2B5EF4-FFF2-40B4-BE49-F238E27FC236}">
                  <a16:creationId xmlns:a16="http://schemas.microsoft.com/office/drawing/2014/main" id="{ADC889CD-ED6A-4592-B214-BBB293C6E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" y="1837"/>
              <a:ext cx="18" cy="41"/>
            </a:xfrm>
            <a:custGeom>
              <a:avLst/>
              <a:gdLst>
                <a:gd name="T0" fmla="*/ 92 w 8"/>
                <a:gd name="T1" fmla="*/ 0 h 18"/>
                <a:gd name="T2" fmla="*/ 0 w 8"/>
                <a:gd name="T3" fmla="*/ 212 h 1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18">
                  <a:moveTo>
                    <a:pt x="8" y="0"/>
                  </a:moveTo>
                  <a:cubicBezTo>
                    <a:pt x="7" y="7"/>
                    <a:pt x="4" y="13"/>
                    <a:pt x="0" y="18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0" name="Freeform 369">
              <a:extLst>
                <a:ext uri="{FF2B5EF4-FFF2-40B4-BE49-F238E27FC236}">
                  <a16:creationId xmlns:a16="http://schemas.microsoft.com/office/drawing/2014/main" id="{967F8D25-0B6D-458E-A78B-D493F4801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" y="1682"/>
              <a:ext cx="69" cy="81"/>
            </a:xfrm>
            <a:custGeom>
              <a:avLst/>
              <a:gdLst>
                <a:gd name="T0" fmla="*/ 0 w 32"/>
                <a:gd name="T1" fmla="*/ 224 h 35"/>
                <a:gd name="T2" fmla="*/ 270 w 32"/>
                <a:gd name="T3" fmla="*/ 310 h 35"/>
                <a:gd name="T4" fmla="*/ 321 w 32"/>
                <a:gd name="T5" fmla="*/ 0 h 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35">
                  <a:moveTo>
                    <a:pt x="0" y="18"/>
                  </a:moveTo>
                  <a:cubicBezTo>
                    <a:pt x="8" y="24"/>
                    <a:pt x="19" y="35"/>
                    <a:pt x="27" y="25"/>
                  </a:cubicBezTo>
                  <a:cubicBezTo>
                    <a:pt x="31" y="21"/>
                    <a:pt x="32" y="6"/>
                    <a:pt x="32" y="0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1" name="Freeform 370">
              <a:extLst>
                <a:ext uri="{FF2B5EF4-FFF2-40B4-BE49-F238E27FC236}">
                  <a16:creationId xmlns:a16="http://schemas.microsoft.com/office/drawing/2014/main" id="{928052D9-8C2F-46F3-B75E-1C680EA6A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8" y="1654"/>
              <a:ext cx="18" cy="43"/>
            </a:xfrm>
            <a:custGeom>
              <a:avLst/>
              <a:gdLst>
                <a:gd name="T0" fmla="*/ 92 w 8"/>
                <a:gd name="T1" fmla="*/ 0 h 19"/>
                <a:gd name="T2" fmla="*/ 0 w 8"/>
                <a:gd name="T3" fmla="*/ 220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19">
                  <a:moveTo>
                    <a:pt x="8" y="0"/>
                  </a:moveTo>
                  <a:cubicBezTo>
                    <a:pt x="8" y="7"/>
                    <a:pt x="4" y="14"/>
                    <a:pt x="0" y="19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2" name="Freeform 371">
              <a:extLst>
                <a:ext uri="{FF2B5EF4-FFF2-40B4-BE49-F238E27FC236}">
                  <a16:creationId xmlns:a16="http://schemas.microsoft.com/office/drawing/2014/main" id="{579B7746-BECD-432C-8B89-9FC1AE318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9" y="1526"/>
              <a:ext cx="28" cy="53"/>
            </a:xfrm>
            <a:custGeom>
              <a:avLst/>
              <a:gdLst>
                <a:gd name="T0" fmla="*/ 0 w 13"/>
                <a:gd name="T1" fmla="*/ 0 h 23"/>
                <a:gd name="T2" fmla="*/ 129 w 13"/>
                <a:gd name="T3" fmla="*/ 281 h 2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23">
                  <a:moveTo>
                    <a:pt x="0" y="0"/>
                  </a:moveTo>
                  <a:cubicBezTo>
                    <a:pt x="1" y="9"/>
                    <a:pt x="6" y="18"/>
                    <a:pt x="13" y="23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3" name="Freeform 372">
              <a:extLst>
                <a:ext uri="{FF2B5EF4-FFF2-40B4-BE49-F238E27FC236}">
                  <a16:creationId xmlns:a16="http://schemas.microsoft.com/office/drawing/2014/main" id="{EAD7B862-34EF-4C04-B1C0-39C25F72D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536"/>
              <a:ext cx="56" cy="113"/>
            </a:xfrm>
            <a:custGeom>
              <a:avLst/>
              <a:gdLst>
                <a:gd name="T0" fmla="*/ 80 w 26"/>
                <a:gd name="T1" fmla="*/ 0 h 49"/>
                <a:gd name="T2" fmla="*/ 261 w 26"/>
                <a:gd name="T3" fmla="*/ 122 h 4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6" h="49">
                  <a:moveTo>
                    <a:pt x="8" y="0"/>
                  </a:moveTo>
                  <a:cubicBezTo>
                    <a:pt x="0" y="17"/>
                    <a:pt x="25" y="49"/>
                    <a:pt x="26" y="10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4" name="Freeform 373">
              <a:extLst>
                <a:ext uri="{FF2B5EF4-FFF2-40B4-BE49-F238E27FC236}">
                  <a16:creationId xmlns:a16="http://schemas.microsoft.com/office/drawing/2014/main" id="{22EA87B1-B9D2-4D52-A5C1-207CAEC78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" y="1616"/>
              <a:ext cx="65" cy="60"/>
            </a:xfrm>
            <a:custGeom>
              <a:avLst/>
              <a:gdLst>
                <a:gd name="T0" fmla="*/ 0 w 30"/>
                <a:gd name="T1" fmla="*/ 0 h 26"/>
                <a:gd name="T2" fmla="*/ 306 w 30"/>
                <a:gd name="T3" fmla="*/ 134 h 26"/>
                <a:gd name="T4" fmla="*/ 43 w 30"/>
                <a:gd name="T5" fmla="*/ 318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" h="26">
                  <a:moveTo>
                    <a:pt x="0" y="0"/>
                  </a:moveTo>
                  <a:cubicBezTo>
                    <a:pt x="11" y="1"/>
                    <a:pt x="22" y="1"/>
                    <a:pt x="30" y="11"/>
                  </a:cubicBezTo>
                  <a:cubicBezTo>
                    <a:pt x="23" y="17"/>
                    <a:pt x="12" y="22"/>
                    <a:pt x="4" y="26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5" name="Freeform 374">
              <a:extLst>
                <a:ext uri="{FF2B5EF4-FFF2-40B4-BE49-F238E27FC236}">
                  <a16:creationId xmlns:a16="http://schemas.microsoft.com/office/drawing/2014/main" id="{FF3C2689-725F-4603-9C8A-2B6DBDA74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" y="1725"/>
              <a:ext cx="34" cy="28"/>
            </a:xfrm>
            <a:custGeom>
              <a:avLst/>
              <a:gdLst>
                <a:gd name="T0" fmla="*/ 9 w 16"/>
                <a:gd name="T1" fmla="*/ 0 h 12"/>
                <a:gd name="T2" fmla="*/ 153 w 16"/>
                <a:gd name="T3" fmla="*/ 152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" h="12">
                  <a:moveTo>
                    <a:pt x="1" y="0"/>
                  </a:moveTo>
                  <a:cubicBezTo>
                    <a:pt x="0" y="2"/>
                    <a:pt x="12" y="10"/>
                    <a:pt x="16" y="12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6" name="Freeform 375">
              <a:extLst>
                <a:ext uri="{FF2B5EF4-FFF2-40B4-BE49-F238E27FC236}">
                  <a16:creationId xmlns:a16="http://schemas.microsoft.com/office/drawing/2014/main" id="{0A53CB08-9904-4A75-8E0C-97B4B3517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" y="1672"/>
              <a:ext cx="13" cy="60"/>
            </a:xfrm>
            <a:custGeom>
              <a:avLst/>
              <a:gdLst>
                <a:gd name="T0" fmla="*/ 61 w 6"/>
                <a:gd name="T1" fmla="*/ 0 h 26"/>
                <a:gd name="T2" fmla="*/ 0 w 6"/>
                <a:gd name="T3" fmla="*/ 318 h 2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26">
                  <a:moveTo>
                    <a:pt x="6" y="0"/>
                  </a:moveTo>
                  <a:cubicBezTo>
                    <a:pt x="2" y="8"/>
                    <a:pt x="4" y="18"/>
                    <a:pt x="0" y="26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7" name="Freeform 376">
              <a:extLst>
                <a:ext uri="{FF2B5EF4-FFF2-40B4-BE49-F238E27FC236}">
                  <a16:creationId xmlns:a16="http://schemas.microsoft.com/office/drawing/2014/main" id="{F976818C-8585-41D7-983B-ADA90D32D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" y="1408"/>
              <a:ext cx="48" cy="39"/>
            </a:xfrm>
            <a:custGeom>
              <a:avLst/>
              <a:gdLst>
                <a:gd name="T0" fmla="*/ 20 w 22"/>
                <a:gd name="T1" fmla="*/ 25 h 17"/>
                <a:gd name="T2" fmla="*/ 0 w 22"/>
                <a:gd name="T3" fmla="*/ 0 h 17"/>
                <a:gd name="T4" fmla="*/ 229 w 22"/>
                <a:gd name="T5" fmla="*/ 204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17">
                  <a:moveTo>
                    <a:pt x="2" y="2"/>
                  </a:moveTo>
                  <a:cubicBezTo>
                    <a:pt x="1" y="2"/>
                    <a:pt x="1" y="1"/>
                    <a:pt x="0" y="0"/>
                  </a:cubicBezTo>
                  <a:cubicBezTo>
                    <a:pt x="8" y="5"/>
                    <a:pt x="15" y="12"/>
                    <a:pt x="22" y="17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" name="Freeform 377">
              <a:extLst>
                <a:ext uri="{FF2B5EF4-FFF2-40B4-BE49-F238E27FC236}">
                  <a16:creationId xmlns:a16="http://schemas.microsoft.com/office/drawing/2014/main" id="{2240B1B0-04BE-4158-9251-FADBB97ED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" y="1477"/>
              <a:ext cx="89" cy="119"/>
            </a:xfrm>
            <a:custGeom>
              <a:avLst/>
              <a:gdLst>
                <a:gd name="T0" fmla="*/ 113 w 41"/>
                <a:gd name="T1" fmla="*/ 0 h 51"/>
                <a:gd name="T2" fmla="*/ 72 w 41"/>
                <a:gd name="T3" fmla="*/ 429 h 51"/>
                <a:gd name="T4" fmla="*/ 287 w 41"/>
                <a:gd name="T5" fmla="*/ 621 h 51"/>
                <a:gd name="T6" fmla="*/ 386 w 41"/>
                <a:gd name="T7" fmla="*/ 142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51">
                  <a:moveTo>
                    <a:pt x="11" y="0"/>
                  </a:moveTo>
                  <a:cubicBezTo>
                    <a:pt x="0" y="5"/>
                    <a:pt x="3" y="26"/>
                    <a:pt x="7" y="34"/>
                  </a:cubicBezTo>
                  <a:cubicBezTo>
                    <a:pt x="10" y="41"/>
                    <a:pt x="20" y="51"/>
                    <a:pt x="28" y="49"/>
                  </a:cubicBezTo>
                  <a:cubicBezTo>
                    <a:pt x="41" y="46"/>
                    <a:pt x="36" y="12"/>
                    <a:pt x="38" y="11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" name="Freeform 378">
              <a:extLst>
                <a:ext uri="{FF2B5EF4-FFF2-40B4-BE49-F238E27FC236}">
                  <a16:creationId xmlns:a16="http://schemas.microsoft.com/office/drawing/2014/main" id="{D7E9A6A5-4CDC-4403-8621-4EF94535F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4" y="1415"/>
              <a:ext cx="24" cy="41"/>
            </a:xfrm>
            <a:custGeom>
              <a:avLst/>
              <a:gdLst>
                <a:gd name="T0" fmla="*/ 113 w 11"/>
                <a:gd name="T1" fmla="*/ 0 h 18"/>
                <a:gd name="T2" fmla="*/ 0 w 11"/>
                <a:gd name="T3" fmla="*/ 212 h 1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8">
                  <a:moveTo>
                    <a:pt x="11" y="0"/>
                  </a:moveTo>
                  <a:cubicBezTo>
                    <a:pt x="6" y="5"/>
                    <a:pt x="2" y="12"/>
                    <a:pt x="0" y="18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0" name="Freeform 379">
              <a:extLst>
                <a:ext uri="{FF2B5EF4-FFF2-40B4-BE49-F238E27FC236}">
                  <a16:creationId xmlns:a16="http://schemas.microsoft.com/office/drawing/2014/main" id="{1026EBA1-3005-49FE-9DC5-B2006D1E5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1551"/>
              <a:ext cx="28" cy="7"/>
            </a:xfrm>
            <a:custGeom>
              <a:avLst/>
              <a:gdLst>
                <a:gd name="T0" fmla="*/ 0 w 13"/>
                <a:gd name="T1" fmla="*/ 0 h 3"/>
                <a:gd name="T2" fmla="*/ 129 w 13"/>
                <a:gd name="T3" fmla="*/ 37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3">
                  <a:moveTo>
                    <a:pt x="0" y="0"/>
                  </a:moveTo>
                  <a:cubicBezTo>
                    <a:pt x="4" y="0"/>
                    <a:pt x="9" y="1"/>
                    <a:pt x="13" y="3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1" name="Freeform 380">
              <a:extLst>
                <a:ext uri="{FF2B5EF4-FFF2-40B4-BE49-F238E27FC236}">
                  <a16:creationId xmlns:a16="http://schemas.microsoft.com/office/drawing/2014/main" id="{E279C5D6-A545-4A96-867A-DC814EE66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0" y="1563"/>
              <a:ext cx="80" cy="98"/>
            </a:xfrm>
            <a:custGeom>
              <a:avLst/>
              <a:gdLst>
                <a:gd name="T0" fmla="*/ 374 w 37"/>
                <a:gd name="T1" fmla="*/ 278 h 42"/>
                <a:gd name="T2" fmla="*/ 89 w 37"/>
                <a:gd name="T3" fmla="*/ 469 h 42"/>
                <a:gd name="T4" fmla="*/ 9 w 37"/>
                <a:gd name="T5" fmla="*/ 0 h 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" h="42">
                  <a:moveTo>
                    <a:pt x="37" y="22"/>
                  </a:moveTo>
                  <a:cubicBezTo>
                    <a:pt x="31" y="28"/>
                    <a:pt x="18" y="42"/>
                    <a:pt x="9" y="37"/>
                  </a:cubicBezTo>
                  <a:cubicBezTo>
                    <a:pt x="0" y="32"/>
                    <a:pt x="1" y="8"/>
                    <a:pt x="1" y="0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2" name="Freeform 381">
              <a:extLst>
                <a:ext uri="{FF2B5EF4-FFF2-40B4-BE49-F238E27FC236}">
                  <a16:creationId xmlns:a16="http://schemas.microsoft.com/office/drawing/2014/main" id="{B3BD7A16-EB66-45A4-9FEA-2539D0F33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4" y="1913"/>
              <a:ext cx="78" cy="135"/>
            </a:xfrm>
            <a:custGeom>
              <a:avLst/>
              <a:gdLst>
                <a:gd name="T0" fmla="*/ 132 w 36"/>
                <a:gd name="T1" fmla="*/ 0 h 58"/>
                <a:gd name="T2" fmla="*/ 141 w 36"/>
                <a:gd name="T3" fmla="*/ 477 h 58"/>
                <a:gd name="T4" fmla="*/ 366 w 36"/>
                <a:gd name="T5" fmla="*/ 542 h 5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" h="58">
                  <a:moveTo>
                    <a:pt x="13" y="0"/>
                  </a:moveTo>
                  <a:cubicBezTo>
                    <a:pt x="0" y="1"/>
                    <a:pt x="10" y="32"/>
                    <a:pt x="14" y="38"/>
                  </a:cubicBezTo>
                  <a:cubicBezTo>
                    <a:pt x="18" y="44"/>
                    <a:pt x="35" y="58"/>
                    <a:pt x="36" y="43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3" name="Freeform 382">
              <a:extLst>
                <a:ext uri="{FF2B5EF4-FFF2-40B4-BE49-F238E27FC236}">
                  <a16:creationId xmlns:a16="http://schemas.microsoft.com/office/drawing/2014/main" id="{DDE6DD4B-E7C8-4BAD-9F6C-AF5320E87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" y="1925"/>
              <a:ext cx="28" cy="44"/>
            </a:xfrm>
            <a:custGeom>
              <a:avLst/>
              <a:gdLst>
                <a:gd name="T0" fmla="*/ 9 w 13"/>
                <a:gd name="T1" fmla="*/ 0 h 19"/>
                <a:gd name="T2" fmla="*/ 129 w 13"/>
                <a:gd name="T3" fmla="*/ 236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19">
                  <a:moveTo>
                    <a:pt x="1" y="0"/>
                  </a:moveTo>
                  <a:cubicBezTo>
                    <a:pt x="0" y="4"/>
                    <a:pt x="9" y="14"/>
                    <a:pt x="13" y="19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4" name="Freeform 383">
              <a:extLst>
                <a:ext uri="{FF2B5EF4-FFF2-40B4-BE49-F238E27FC236}">
                  <a16:creationId xmlns:a16="http://schemas.microsoft.com/office/drawing/2014/main" id="{4BF4F062-8EB9-4C4E-A816-8DE5315AD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" y="1630"/>
              <a:ext cx="74" cy="84"/>
            </a:xfrm>
            <a:custGeom>
              <a:avLst/>
              <a:gdLst>
                <a:gd name="T0" fmla="*/ 44 w 34"/>
                <a:gd name="T1" fmla="*/ 191 h 36"/>
                <a:gd name="T2" fmla="*/ 20 w 34"/>
                <a:gd name="T3" fmla="*/ 191 h 36"/>
                <a:gd name="T4" fmla="*/ 279 w 34"/>
                <a:gd name="T5" fmla="*/ 343 h 36"/>
                <a:gd name="T6" fmla="*/ 141 w 34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" h="36">
                  <a:moveTo>
                    <a:pt x="4" y="15"/>
                  </a:moveTo>
                  <a:cubicBezTo>
                    <a:pt x="3" y="15"/>
                    <a:pt x="0" y="14"/>
                    <a:pt x="2" y="15"/>
                  </a:cubicBezTo>
                  <a:cubicBezTo>
                    <a:pt x="6" y="20"/>
                    <a:pt x="20" y="36"/>
                    <a:pt x="27" y="27"/>
                  </a:cubicBezTo>
                  <a:cubicBezTo>
                    <a:pt x="34" y="19"/>
                    <a:pt x="18" y="5"/>
                    <a:pt x="14" y="0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5" name="Freeform 384">
              <a:extLst>
                <a:ext uri="{FF2B5EF4-FFF2-40B4-BE49-F238E27FC236}">
                  <a16:creationId xmlns:a16="http://schemas.microsoft.com/office/drawing/2014/main" id="{507F4B0A-E9AB-4520-B54A-7E370DE95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5" y="1786"/>
              <a:ext cx="52" cy="16"/>
            </a:xfrm>
            <a:custGeom>
              <a:avLst/>
              <a:gdLst>
                <a:gd name="T0" fmla="*/ 0 w 24"/>
                <a:gd name="T1" fmla="*/ 0 h 7"/>
                <a:gd name="T2" fmla="*/ 245 w 24"/>
                <a:gd name="T3" fmla="*/ 85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4" h="7">
                  <a:moveTo>
                    <a:pt x="0" y="0"/>
                  </a:moveTo>
                  <a:cubicBezTo>
                    <a:pt x="8" y="0"/>
                    <a:pt x="17" y="4"/>
                    <a:pt x="24" y="7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6" name="Freeform 385">
              <a:extLst>
                <a:ext uri="{FF2B5EF4-FFF2-40B4-BE49-F238E27FC236}">
                  <a16:creationId xmlns:a16="http://schemas.microsoft.com/office/drawing/2014/main" id="{8F9D0FDC-1BB5-4E7F-81D6-09647CA1A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8" y="1670"/>
              <a:ext cx="33" cy="62"/>
            </a:xfrm>
            <a:custGeom>
              <a:avLst/>
              <a:gdLst>
                <a:gd name="T0" fmla="*/ 20 w 15"/>
                <a:gd name="T1" fmla="*/ 0 h 27"/>
                <a:gd name="T2" fmla="*/ 97 w 15"/>
                <a:gd name="T3" fmla="*/ 289 h 27"/>
                <a:gd name="T4" fmla="*/ 161 w 15"/>
                <a:gd name="T5" fmla="*/ 0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27">
                  <a:moveTo>
                    <a:pt x="2" y="0"/>
                  </a:moveTo>
                  <a:cubicBezTo>
                    <a:pt x="1" y="5"/>
                    <a:pt x="0" y="27"/>
                    <a:pt x="9" y="24"/>
                  </a:cubicBezTo>
                  <a:cubicBezTo>
                    <a:pt x="14" y="23"/>
                    <a:pt x="15" y="4"/>
                    <a:pt x="15" y="0"/>
                  </a:cubicBezTo>
                </a:path>
              </a:pathLst>
            </a:custGeom>
            <a:noFill/>
            <a:ln w="31750" cap="flat">
              <a:solidFill>
                <a:srgbClr val="A55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7" name="Freeform 386">
              <a:extLst>
                <a:ext uri="{FF2B5EF4-FFF2-40B4-BE49-F238E27FC236}">
                  <a16:creationId xmlns:a16="http://schemas.microsoft.com/office/drawing/2014/main" id="{F0C46798-0923-4486-8980-9DE2698BC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2024"/>
              <a:ext cx="107" cy="117"/>
            </a:xfrm>
            <a:custGeom>
              <a:avLst/>
              <a:gdLst>
                <a:gd name="T0" fmla="*/ 0 w 49"/>
                <a:gd name="T1" fmla="*/ 335 h 50"/>
                <a:gd name="T2" fmla="*/ 491 w 49"/>
                <a:gd name="T3" fmla="*/ 278 h 50"/>
                <a:gd name="T4" fmla="*/ 439 w 49"/>
                <a:gd name="T5" fmla="*/ 498 h 50"/>
                <a:gd name="T6" fmla="*/ 271 w 49"/>
                <a:gd name="T7" fmla="*/ 449 h 50"/>
                <a:gd name="T8" fmla="*/ 0 w 49"/>
                <a:gd name="T9" fmla="*/ 42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50">
                  <a:moveTo>
                    <a:pt x="0" y="26"/>
                  </a:moveTo>
                  <a:cubicBezTo>
                    <a:pt x="3" y="3"/>
                    <a:pt x="39" y="0"/>
                    <a:pt x="47" y="22"/>
                  </a:cubicBezTo>
                  <a:cubicBezTo>
                    <a:pt x="49" y="27"/>
                    <a:pt x="47" y="37"/>
                    <a:pt x="42" y="39"/>
                  </a:cubicBezTo>
                  <a:cubicBezTo>
                    <a:pt x="37" y="41"/>
                    <a:pt x="31" y="34"/>
                    <a:pt x="26" y="35"/>
                  </a:cubicBezTo>
                  <a:cubicBezTo>
                    <a:pt x="20" y="36"/>
                    <a:pt x="0" y="50"/>
                    <a:pt x="0" y="33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" name="Freeform 387">
              <a:extLst>
                <a:ext uri="{FF2B5EF4-FFF2-40B4-BE49-F238E27FC236}">
                  <a16:creationId xmlns:a16="http://schemas.microsoft.com/office/drawing/2014/main" id="{57098CF2-8EF9-4EC0-8BFF-BECAB7A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3" y="1941"/>
              <a:ext cx="170" cy="118"/>
            </a:xfrm>
            <a:custGeom>
              <a:avLst/>
              <a:gdLst>
                <a:gd name="T0" fmla="*/ 166 w 78"/>
                <a:gd name="T1" fmla="*/ 632 h 51"/>
                <a:gd name="T2" fmla="*/ 81 w 78"/>
                <a:gd name="T3" fmla="*/ 150 h 51"/>
                <a:gd name="T4" fmla="*/ 403 w 78"/>
                <a:gd name="T5" fmla="*/ 134 h 51"/>
                <a:gd name="T6" fmla="*/ 737 w 78"/>
                <a:gd name="T7" fmla="*/ 102 h 51"/>
                <a:gd name="T8" fmla="*/ 774 w 78"/>
                <a:gd name="T9" fmla="*/ 273 h 51"/>
                <a:gd name="T10" fmla="*/ 632 w 78"/>
                <a:gd name="T11" fmla="*/ 310 h 51"/>
                <a:gd name="T12" fmla="*/ 475 w 78"/>
                <a:gd name="T13" fmla="*/ 497 h 51"/>
                <a:gd name="T14" fmla="*/ 218 w 78"/>
                <a:gd name="T15" fmla="*/ 583 h 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8" h="51">
                  <a:moveTo>
                    <a:pt x="16" y="51"/>
                  </a:moveTo>
                  <a:cubicBezTo>
                    <a:pt x="8" y="41"/>
                    <a:pt x="0" y="25"/>
                    <a:pt x="8" y="12"/>
                  </a:cubicBezTo>
                  <a:cubicBezTo>
                    <a:pt x="15" y="1"/>
                    <a:pt x="30" y="4"/>
                    <a:pt x="39" y="11"/>
                  </a:cubicBezTo>
                  <a:cubicBezTo>
                    <a:pt x="46" y="1"/>
                    <a:pt x="63" y="0"/>
                    <a:pt x="71" y="8"/>
                  </a:cubicBezTo>
                  <a:cubicBezTo>
                    <a:pt x="75" y="11"/>
                    <a:pt x="78" y="17"/>
                    <a:pt x="75" y="22"/>
                  </a:cubicBezTo>
                  <a:cubicBezTo>
                    <a:pt x="71" y="27"/>
                    <a:pt x="65" y="24"/>
                    <a:pt x="61" y="25"/>
                  </a:cubicBezTo>
                  <a:cubicBezTo>
                    <a:pt x="52" y="27"/>
                    <a:pt x="52" y="34"/>
                    <a:pt x="46" y="40"/>
                  </a:cubicBezTo>
                  <a:cubicBezTo>
                    <a:pt x="41" y="45"/>
                    <a:pt x="28" y="50"/>
                    <a:pt x="21" y="47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" name="Freeform 388">
              <a:extLst>
                <a:ext uri="{FF2B5EF4-FFF2-40B4-BE49-F238E27FC236}">
                  <a16:creationId xmlns:a16="http://schemas.microsoft.com/office/drawing/2014/main" id="{C73591BF-6551-40B6-8582-1C03AB67A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" y="1672"/>
              <a:ext cx="126" cy="118"/>
            </a:xfrm>
            <a:custGeom>
              <a:avLst/>
              <a:gdLst>
                <a:gd name="T0" fmla="*/ 156 w 58"/>
                <a:gd name="T1" fmla="*/ 558 h 51"/>
                <a:gd name="T2" fmla="*/ 226 w 58"/>
                <a:gd name="T3" fmla="*/ 28 h 51"/>
                <a:gd name="T4" fmla="*/ 563 w 58"/>
                <a:gd name="T5" fmla="*/ 224 h 51"/>
                <a:gd name="T6" fmla="*/ 419 w 58"/>
                <a:gd name="T7" fmla="*/ 331 h 51"/>
                <a:gd name="T8" fmla="*/ 367 w 58"/>
                <a:gd name="T9" fmla="*/ 481 h 51"/>
                <a:gd name="T10" fmla="*/ 217 w 58"/>
                <a:gd name="T11" fmla="*/ 518 h 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8" h="51">
                  <a:moveTo>
                    <a:pt x="15" y="45"/>
                  </a:moveTo>
                  <a:cubicBezTo>
                    <a:pt x="8" y="30"/>
                    <a:pt x="0" y="8"/>
                    <a:pt x="22" y="2"/>
                  </a:cubicBezTo>
                  <a:cubicBezTo>
                    <a:pt x="31" y="0"/>
                    <a:pt x="58" y="5"/>
                    <a:pt x="55" y="18"/>
                  </a:cubicBezTo>
                  <a:cubicBezTo>
                    <a:pt x="54" y="24"/>
                    <a:pt x="45" y="24"/>
                    <a:pt x="41" y="27"/>
                  </a:cubicBezTo>
                  <a:cubicBezTo>
                    <a:pt x="35" y="31"/>
                    <a:pt x="38" y="33"/>
                    <a:pt x="36" y="39"/>
                  </a:cubicBezTo>
                  <a:cubicBezTo>
                    <a:pt x="33" y="47"/>
                    <a:pt x="26" y="51"/>
                    <a:pt x="21" y="42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0" name="Freeform 389">
              <a:extLst>
                <a:ext uri="{FF2B5EF4-FFF2-40B4-BE49-F238E27FC236}">
                  <a16:creationId xmlns:a16="http://schemas.microsoft.com/office/drawing/2014/main" id="{FBD0E8F1-55DB-4712-999E-D54399D24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3" y="1537"/>
              <a:ext cx="172" cy="119"/>
            </a:xfrm>
            <a:custGeom>
              <a:avLst/>
              <a:gdLst>
                <a:gd name="T0" fmla="*/ 9 w 79"/>
                <a:gd name="T1" fmla="*/ 343 h 51"/>
                <a:gd name="T2" fmla="*/ 455 w 79"/>
                <a:gd name="T3" fmla="*/ 408 h 51"/>
                <a:gd name="T4" fmla="*/ 797 w 79"/>
                <a:gd name="T5" fmla="*/ 621 h 51"/>
                <a:gd name="T6" fmla="*/ 411 w 79"/>
                <a:gd name="T7" fmla="*/ 583 h 51"/>
                <a:gd name="T8" fmla="*/ 0 w 79"/>
                <a:gd name="T9" fmla="*/ 408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9" h="51">
                  <a:moveTo>
                    <a:pt x="1" y="27"/>
                  </a:moveTo>
                  <a:cubicBezTo>
                    <a:pt x="4" y="0"/>
                    <a:pt x="32" y="30"/>
                    <a:pt x="44" y="32"/>
                  </a:cubicBezTo>
                  <a:cubicBezTo>
                    <a:pt x="55" y="34"/>
                    <a:pt x="79" y="29"/>
                    <a:pt x="77" y="49"/>
                  </a:cubicBezTo>
                  <a:cubicBezTo>
                    <a:pt x="64" y="38"/>
                    <a:pt x="53" y="42"/>
                    <a:pt x="40" y="46"/>
                  </a:cubicBezTo>
                  <a:cubicBezTo>
                    <a:pt x="27" y="51"/>
                    <a:pt x="10" y="40"/>
                    <a:pt x="0" y="32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1" name="Freeform 390">
              <a:extLst>
                <a:ext uri="{FF2B5EF4-FFF2-40B4-BE49-F238E27FC236}">
                  <a16:creationId xmlns:a16="http://schemas.microsoft.com/office/drawing/2014/main" id="{1D9E69F6-C13E-4D0C-BC68-E4B0372F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" y="1436"/>
              <a:ext cx="183" cy="87"/>
            </a:xfrm>
            <a:custGeom>
              <a:avLst/>
              <a:gdLst>
                <a:gd name="T0" fmla="*/ 0 w 84"/>
                <a:gd name="T1" fmla="*/ 261 h 38"/>
                <a:gd name="T2" fmla="*/ 185 w 84"/>
                <a:gd name="T3" fmla="*/ 37 h 38"/>
                <a:gd name="T4" fmla="*/ 464 w 84"/>
                <a:gd name="T5" fmla="*/ 37 h 38"/>
                <a:gd name="T6" fmla="*/ 736 w 84"/>
                <a:gd name="T7" fmla="*/ 456 h 38"/>
                <a:gd name="T8" fmla="*/ 342 w 84"/>
                <a:gd name="T9" fmla="*/ 288 h 38"/>
                <a:gd name="T10" fmla="*/ 44 w 84"/>
                <a:gd name="T11" fmla="*/ 325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38">
                  <a:moveTo>
                    <a:pt x="0" y="22"/>
                  </a:moveTo>
                  <a:cubicBezTo>
                    <a:pt x="0" y="6"/>
                    <a:pt x="1" y="0"/>
                    <a:pt x="18" y="3"/>
                  </a:cubicBezTo>
                  <a:cubicBezTo>
                    <a:pt x="27" y="5"/>
                    <a:pt x="36" y="2"/>
                    <a:pt x="45" y="3"/>
                  </a:cubicBezTo>
                  <a:cubicBezTo>
                    <a:pt x="54" y="4"/>
                    <a:pt x="84" y="30"/>
                    <a:pt x="71" y="38"/>
                  </a:cubicBezTo>
                  <a:cubicBezTo>
                    <a:pt x="55" y="32"/>
                    <a:pt x="52" y="18"/>
                    <a:pt x="33" y="24"/>
                  </a:cubicBezTo>
                  <a:cubicBezTo>
                    <a:pt x="25" y="26"/>
                    <a:pt x="10" y="36"/>
                    <a:pt x="4" y="27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2" name="Freeform 391">
              <a:extLst>
                <a:ext uri="{FF2B5EF4-FFF2-40B4-BE49-F238E27FC236}">
                  <a16:creationId xmlns:a16="http://schemas.microsoft.com/office/drawing/2014/main" id="{D242FF5A-6269-4A34-9F1D-BC7F38AAE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0" y="1422"/>
              <a:ext cx="72" cy="101"/>
            </a:xfrm>
            <a:custGeom>
              <a:avLst/>
              <a:gdLst>
                <a:gd name="T0" fmla="*/ 343 w 33"/>
                <a:gd name="T1" fmla="*/ 147 h 44"/>
                <a:gd name="T2" fmla="*/ 81 w 33"/>
                <a:gd name="T3" fmla="*/ 37 h 44"/>
                <a:gd name="T4" fmla="*/ 0 w 33"/>
                <a:gd name="T5" fmla="*/ 337 h 44"/>
                <a:gd name="T6" fmla="*/ 72 w 33"/>
                <a:gd name="T7" fmla="*/ 484 h 44"/>
                <a:gd name="T8" fmla="*/ 166 w 33"/>
                <a:gd name="T9" fmla="*/ 354 h 44"/>
                <a:gd name="T10" fmla="*/ 334 w 33"/>
                <a:gd name="T11" fmla="*/ 168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44">
                  <a:moveTo>
                    <a:pt x="33" y="12"/>
                  </a:moveTo>
                  <a:cubicBezTo>
                    <a:pt x="27" y="9"/>
                    <a:pt x="16" y="0"/>
                    <a:pt x="8" y="3"/>
                  </a:cubicBezTo>
                  <a:cubicBezTo>
                    <a:pt x="2" y="6"/>
                    <a:pt x="0" y="21"/>
                    <a:pt x="0" y="28"/>
                  </a:cubicBezTo>
                  <a:cubicBezTo>
                    <a:pt x="1" y="32"/>
                    <a:pt x="3" y="38"/>
                    <a:pt x="7" y="40"/>
                  </a:cubicBezTo>
                  <a:cubicBezTo>
                    <a:pt x="15" y="44"/>
                    <a:pt x="14" y="36"/>
                    <a:pt x="16" y="29"/>
                  </a:cubicBezTo>
                  <a:cubicBezTo>
                    <a:pt x="18" y="21"/>
                    <a:pt x="22" y="12"/>
                    <a:pt x="32" y="14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3" name="Freeform 392">
              <a:extLst>
                <a:ext uri="{FF2B5EF4-FFF2-40B4-BE49-F238E27FC236}">
                  <a16:creationId xmlns:a16="http://schemas.microsoft.com/office/drawing/2014/main" id="{56527D86-0F5C-4DCC-AB15-4F92C8196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" y="1551"/>
              <a:ext cx="87" cy="89"/>
            </a:xfrm>
            <a:custGeom>
              <a:avLst/>
              <a:gdLst>
                <a:gd name="T0" fmla="*/ 411 w 40"/>
                <a:gd name="T1" fmla="*/ 87 h 38"/>
                <a:gd name="T2" fmla="*/ 141 w 40"/>
                <a:gd name="T3" fmla="*/ 37 h 38"/>
                <a:gd name="T4" fmla="*/ 174 w 40"/>
                <a:gd name="T5" fmla="*/ 487 h 38"/>
                <a:gd name="T6" fmla="*/ 359 w 40"/>
                <a:gd name="T7" fmla="*/ 126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38">
                  <a:moveTo>
                    <a:pt x="40" y="7"/>
                  </a:moveTo>
                  <a:cubicBezTo>
                    <a:pt x="36" y="4"/>
                    <a:pt x="19" y="0"/>
                    <a:pt x="14" y="3"/>
                  </a:cubicBezTo>
                  <a:cubicBezTo>
                    <a:pt x="0" y="9"/>
                    <a:pt x="2" y="35"/>
                    <a:pt x="17" y="38"/>
                  </a:cubicBezTo>
                  <a:cubicBezTo>
                    <a:pt x="20" y="28"/>
                    <a:pt x="21" y="10"/>
                    <a:pt x="35" y="10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4" name="Freeform 393">
              <a:extLst>
                <a:ext uri="{FF2B5EF4-FFF2-40B4-BE49-F238E27FC236}">
                  <a16:creationId xmlns:a16="http://schemas.microsoft.com/office/drawing/2014/main" id="{DA380F36-6DF3-4CC5-B438-FE368864D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2" y="1398"/>
              <a:ext cx="52" cy="56"/>
            </a:xfrm>
            <a:custGeom>
              <a:avLst/>
              <a:gdLst>
                <a:gd name="T0" fmla="*/ 9 w 24"/>
                <a:gd name="T1" fmla="*/ 294 h 24"/>
                <a:gd name="T2" fmla="*/ 245 w 24"/>
                <a:gd name="T3" fmla="*/ 191 h 24"/>
                <a:gd name="T4" fmla="*/ 61 w 24"/>
                <a:gd name="T5" fmla="*/ 306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" h="24">
                  <a:moveTo>
                    <a:pt x="1" y="23"/>
                  </a:moveTo>
                  <a:cubicBezTo>
                    <a:pt x="0" y="7"/>
                    <a:pt x="14" y="0"/>
                    <a:pt x="24" y="15"/>
                  </a:cubicBezTo>
                  <a:cubicBezTo>
                    <a:pt x="17" y="16"/>
                    <a:pt x="8" y="17"/>
                    <a:pt x="6" y="24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5" name="Freeform 394">
              <a:extLst>
                <a:ext uri="{FF2B5EF4-FFF2-40B4-BE49-F238E27FC236}">
                  <a16:creationId xmlns:a16="http://schemas.microsoft.com/office/drawing/2014/main" id="{0CA04E2D-3551-40CD-BFBA-2C8EF4DC6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" y="1376"/>
              <a:ext cx="39" cy="36"/>
            </a:xfrm>
            <a:custGeom>
              <a:avLst/>
              <a:gdLst>
                <a:gd name="T0" fmla="*/ 20 w 18"/>
                <a:gd name="T1" fmla="*/ 182 h 16"/>
                <a:gd name="T2" fmla="*/ 184 w 18"/>
                <a:gd name="T3" fmla="*/ 101 h 16"/>
                <a:gd name="T4" fmla="*/ 52 w 18"/>
                <a:gd name="T5" fmla="*/ 173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6">
                  <a:moveTo>
                    <a:pt x="2" y="16"/>
                  </a:moveTo>
                  <a:cubicBezTo>
                    <a:pt x="0" y="4"/>
                    <a:pt x="9" y="0"/>
                    <a:pt x="18" y="9"/>
                  </a:cubicBezTo>
                  <a:cubicBezTo>
                    <a:pt x="13" y="10"/>
                    <a:pt x="9" y="13"/>
                    <a:pt x="5" y="15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6" name="Freeform 395">
              <a:extLst>
                <a:ext uri="{FF2B5EF4-FFF2-40B4-BE49-F238E27FC236}">
                  <a16:creationId xmlns:a16="http://schemas.microsoft.com/office/drawing/2014/main" id="{52147B9A-097D-4BAA-A499-A71D01A27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" y="1614"/>
              <a:ext cx="143" cy="174"/>
            </a:xfrm>
            <a:custGeom>
              <a:avLst/>
              <a:gdLst>
                <a:gd name="T0" fmla="*/ 672 w 66"/>
                <a:gd name="T1" fmla="*/ 264 h 75"/>
                <a:gd name="T2" fmla="*/ 306 w 66"/>
                <a:gd name="T3" fmla="*/ 123 h 75"/>
                <a:gd name="T4" fmla="*/ 245 w 66"/>
                <a:gd name="T5" fmla="*/ 322 h 75"/>
                <a:gd name="T6" fmla="*/ 52 w 66"/>
                <a:gd name="T7" fmla="*/ 473 h 75"/>
                <a:gd name="T8" fmla="*/ 52 w 66"/>
                <a:gd name="T9" fmla="*/ 747 h 75"/>
                <a:gd name="T10" fmla="*/ 325 w 66"/>
                <a:gd name="T11" fmla="*/ 485 h 75"/>
                <a:gd name="T12" fmla="*/ 427 w 66"/>
                <a:gd name="T13" fmla="*/ 376 h 75"/>
                <a:gd name="T14" fmla="*/ 516 w 66"/>
                <a:gd name="T15" fmla="*/ 376 h 75"/>
                <a:gd name="T16" fmla="*/ 600 w 66"/>
                <a:gd name="T17" fmla="*/ 274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6" h="75">
                  <a:moveTo>
                    <a:pt x="66" y="21"/>
                  </a:moveTo>
                  <a:cubicBezTo>
                    <a:pt x="66" y="8"/>
                    <a:pt x="38" y="0"/>
                    <a:pt x="30" y="10"/>
                  </a:cubicBezTo>
                  <a:cubicBezTo>
                    <a:pt x="27" y="14"/>
                    <a:pt x="27" y="22"/>
                    <a:pt x="24" y="26"/>
                  </a:cubicBezTo>
                  <a:cubicBezTo>
                    <a:pt x="19" y="32"/>
                    <a:pt x="10" y="30"/>
                    <a:pt x="5" y="38"/>
                  </a:cubicBezTo>
                  <a:cubicBezTo>
                    <a:pt x="1" y="44"/>
                    <a:pt x="0" y="54"/>
                    <a:pt x="5" y="60"/>
                  </a:cubicBezTo>
                  <a:cubicBezTo>
                    <a:pt x="18" y="75"/>
                    <a:pt x="27" y="49"/>
                    <a:pt x="32" y="39"/>
                  </a:cubicBezTo>
                  <a:cubicBezTo>
                    <a:pt x="35" y="35"/>
                    <a:pt x="37" y="32"/>
                    <a:pt x="42" y="30"/>
                  </a:cubicBezTo>
                  <a:cubicBezTo>
                    <a:pt x="45" y="29"/>
                    <a:pt x="48" y="32"/>
                    <a:pt x="51" y="30"/>
                  </a:cubicBezTo>
                  <a:cubicBezTo>
                    <a:pt x="55" y="29"/>
                    <a:pt x="57" y="24"/>
                    <a:pt x="59" y="22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" name="Freeform 396">
              <a:extLst>
                <a:ext uri="{FF2B5EF4-FFF2-40B4-BE49-F238E27FC236}">
                  <a16:creationId xmlns:a16="http://schemas.microsoft.com/office/drawing/2014/main" id="{EB76EF05-0C06-4622-993E-60F66576B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3" y="1842"/>
              <a:ext cx="89" cy="99"/>
            </a:xfrm>
            <a:custGeom>
              <a:avLst/>
              <a:gdLst>
                <a:gd name="T0" fmla="*/ 419 w 41"/>
                <a:gd name="T1" fmla="*/ 147 h 43"/>
                <a:gd name="T2" fmla="*/ 52 w 41"/>
                <a:gd name="T3" fmla="*/ 233 h 43"/>
                <a:gd name="T4" fmla="*/ 226 w 41"/>
                <a:gd name="T5" fmla="*/ 460 h 43"/>
                <a:gd name="T6" fmla="*/ 378 w 41"/>
                <a:gd name="T7" fmla="*/ 147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43">
                  <a:moveTo>
                    <a:pt x="41" y="12"/>
                  </a:moveTo>
                  <a:cubicBezTo>
                    <a:pt x="27" y="0"/>
                    <a:pt x="13" y="2"/>
                    <a:pt x="5" y="19"/>
                  </a:cubicBezTo>
                  <a:cubicBezTo>
                    <a:pt x="0" y="32"/>
                    <a:pt x="6" y="43"/>
                    <a:pt x="22" y="38"/>
                  </a:cubicBezTo>
                  <a:cubicBezTo>
                    <a:pt x="35" y="33"/>
                    <a:pt x="32" y="21"/>
                    <a:pt x="37" y="12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" name="Freeform 397">
              <a:extLst>
                <a:ext uri="{FF2B5EF4-FFF2-40B4-BE49-F238E27FC236}">
                  <a16:creationId xmlns:a16="http://schemas.microsoft.com/office/drawing/2014/main" id="{9130223E-3C45-4F0F-A7A7-5256E5B9C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" y="1721"/>
              <a:ext cx="125" cy="118"/>
            </a:xfrm>
            <a:custGeom>
              <a:avLst/>
              <a:gdLst>
                <a:gd name="T0" fmla="*/ 158 w 57"/>
                <a:gd name="T1" fmla="*/ 632 h 51"/>
                <a:gd name="T2" fmla="*/ 125 w 57"/>
                <a:gd name="T3" fmla="*/ 199 h 51"/>
                <a:gd name="T4" fmla="*/ 476 w 57"/>
                <a:gd name="T5" fmla="*/ 86 h 51"/>
                <a:gd name="T6" fmla="*/ 476 w 57"/>
                <a:gd name="T7" fmla="*/ 347 h 51"/>
                <a:gd name="T8" fmla="*/ 283 w 57"/>
                <a:gd name="T9" fmla="*/ 423 h 51"/>
                <a:gd name="T10" fmla="*/ 178 w 57"/>
                <a:gd name="T11" fmla="*/ 583 h 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" h="51">
                  <a:moveTo>
                    <a:pt x="15" y="51"/>
                  </a:moveTo>
                  <a:cubicBezTo>
                    <a:pt x="14" y="38"/>
                    <a:pt x="0" y="29"/>
                    <a:pt x="12" y="16"/>
                  </a:cubicBezTo>
                  <a:cubicBezTo>
                    <a:pt x="20" y="8"/>
                    <a:pt x="34" y="0"/>
                    <a:pt x="45" y="7"/>
                  </a:cubicBezTo>
                  <a:cubicBezTo>
                    <a:pt x="56" y="13"/>
                    <a:pt x="57" y="23"/>
                    <a:pt x="45" y="28"/>
                  </a:cubicBezTo>
                  <a:cubicBezTo>
                    <a:pt x="39" y="31"/>
                    <a:pt x="33" y="29"/>
                    <a:pt x="27" y="34"/>
                  </a:cubicBezTo>
                  <a:cubicBezTo>
                    <a:pt x="23" y="38"/>
                    <a:pt x="21" y="43"/>
                    <a:pt x="17" y="47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" name="Freeform 398">
              <a:extLst>
                <a:ext uri="{FF2B5EF4-FFF2-40B4-BE49-F238E27FC236}">
                  <a16:creationId xmlns:a16="http://schemas.microsoft.com/office/drawing/2014/main" id="{32D5F66C-AF24-45FE-B3CC-148A2246C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" y="1505"/>
              <a:ext cx="127" cy="116"/>
            </a:xfrm>
            <a:custGeom>
              <a:avLst/>
              <a:gdLst>
                <a:gd name="T0" fmla="*/ 33 w 58"/>
                <a:gd name="T1" fmla="*/ 501 h 50"/>
                <a:gd name="T2" fmla="*/ 53 w 58"/>
                <a:gd name="T3" fmla="*/ 264 h 50"/>
                <a:gd name="T4" fmla="*/ 263 w 58"/>
                <a:gd name="T5" fmla="*/ 209 h 50"/>
                <a:gd name="T6" fmla="*/ 547 w 58"/>
                <a:gd name="T7" fmla="*/ 313 h 50"/>
                <a:gd name="T8" fmla="*/ 307 w 58"/>
                <a:gd name="T9" fmla="*/ 399 h 50"/>
                <a:gd name="T10" fmla="*/ 96 w 58"/>
                <a:gd name="T11" fmla="*/ 510 h 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8" h="50">
                  <a:moveTo>
                    <a:pt x="3" y="40"/>
                  </a:moveTo>
                  <a:cubicBezTo>
                    <a:pt x="0" y="35"/>
                    <a:pt x="0" y="25"/>
                    <a:pt x="5" y="21"/>
                  </a:cubicBezTo>
                  <a:cubicBezTo>
                    <a:pt x="10" y="15"/>
                    <a:pt x="19" y="18"/>
                    <a:pt x="25" y="17"/>
                  </a:cubicBezTo>
                  <a:cubicBezTo>
                    <a:pt x="36" y="14"/>
                    <a:pt x="58" y="0"/>
                    <a:pt x="52" y="25"/>
                  </a:cubicBezTo>
                  <a:cubicBezTo>
                    <a:pt x="49" y="38"/>
                    <a:pt x="38" y="29"/>
                    <a:pt x="29" y="32"/>
                  </a:cubicBezTo>
                  <a:cubicBezTo>
                    <a:pt x="23" y="35"/>
                    <a:pt x="17" y="50"/>
                    <a:pt x="9" y="41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" name="Freeform 399">
              <a:extLst>
                <a:ext uri="{FF2B5EF4-FFF2-40B4-BE49-F238E27FC236}">
                  <a16:creationId xmlns:a16="http://schemas.microsoft.com/office/drawing/2014/main" id="{3A33BC4C-ED0E-44E5-8B13-4991BD014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2" y="1941"/>
              <a:ext cx="183" cy="188"/>
            </a:xfrm>
            <a:custGeom>
              <a:avLst/>
              <a:gdLst>
                <a:gd name="T0" fmla="*/ 133 w 84"/>
                <a:gd name="T1" fmla="*/ 852 h 81"/>
                <a:gd name="T2" fmla="*/ 632 w 84"/>
                <a:gd name="T3" fmla="*/ 123 h 81"/>
                <a:gd name="T4" fmla="*/ 701 w 84"/>
                <a:gd name="T5" fmla="*/ 522 h 81"/>
                <a:gd name="T6" fmla="*/ 508 w 84"/>
                <a:gd name="T7" fmla="*/ 615 h 81"/>
                <a:gd name="T8" fmla="*/ 124 w 84"/>
                <a:gd name="T9" fmla="*/ 803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4" h="81">
                  <a:moveTo>
                    <a:pt x="13" y="68"/>
                  </a:moveTo>
                  <a:cubicBezTo>
                    <a:pt x="0" y="44"/>
                    <a:pt x="34" y="0"/>
                    <a:pt x="61" y="10"/>
                  </a:cubicBezTo>
                  <a:cubicBezTo>
                    <a:pt x="73" y="15"/>
                    <a:pt x="84" y="38"/>
                    <a:pt x="68" y="42"/>
                  </a:cubicBezTo>
                  <a:cubicBezTo>
                    <a:pt x="57" y="45"/>
                    <a:pt x="54" y="37"/>
                    <a:pt x="49" y="49"/>
                  </a:cubicBezTo>
                  <a:cubicBezTo>
                    <a:pt x="42" y="65"/>
                    <a:pt x="30" y="81"/>
                    <a:pt x="12" y="64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" name="Freeform 400">
              <a:extLst>
                <a:ext uri="{FF2B5EF4-FFF2-40B4-BE49-F238E27FC236}">
                  <a16:creationId xmlns:a16="http://schemas.microsoft.com/office/drawing/2014/main" id="{A64C7E76-B10C-47C0-9A6A-B2AA5F5F8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6" y="2245"/>
              <a:ext cx="113" cy="134"/>
            </a:xfrm>
            <a:custGeom>
              <a:avLst/>
              <a:gdLst>
                <a:gd name="T0" fmla="*/ 43 w 52"/>
                <a:gd name="T1" fmla="*/ 273 h 58"/>
                <a:gd name="T2" fmla="*/ 122 w 52"/>
                <a:gd name="T3" fmla="*/ 97 h 58"/>
                <a:gd name="T4" fmla="*/ 369 w 52"/>
                <a:gd name="T5" fmla="*/ 12 h 58"/>
                <a:gd name="T6" fmla="*/ 500 w 52"/>
                <a:gd name="T7" fmla="*/ 347 h 58"/>
                <a:gd name="T8" fmla="*/ 237 w 52"/>
                <a:gd name="T9" fmla="*/ 310 h 58"/>
                <a:gd name="T10" fmla="*/ 0 w 52"/>
                <a:gd name="T11" fmla="*/ 273 h 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2" h="58">
                  <a:moveTo>
                    <a:pt x="4" y="22"/>
                  </a:moveTo>
                  <a:cubicBezTo>
                    <a:pt x="8" y="18"/>
                    <a:pt x="9" y="12"/>
                    <a:pt x="12" y="8"/>
                  </a:cubicBezTo>
                  <a:cubicBezTo>
                    <a:pt x="18" y="2"/>
                    <a:pt x="28" y="0"/>
                    <a:pt x="36" y="1"/>
                  </a:cubicBezTo>
                  <a:cubicBezTo>
                    <a:pt x="51" y="2"/>
                    <a:pt x="52" y="15"/>
                    <a:pt x="49" y="28"/>
                  </a:cubicBezTo>
                  <a:cubicBezTo>
                    <a:pt x="42" y="58"/>
                    <a:pt x="34" y="27"/>
                    <a:pt x="23" y="25"/>
                  </a:cubicBezTo>
                  <a:cubicBezTo>
                    <a:pt x="9" y="23"/>
                    <a:pt x="14" y="39"/>
                    <a:pt x="0" y="22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" name="Freeform 401">
              <a:extLst>
                <a:ext uri="{FF2B5EF4-FFF2-40B4-BE49-F238E27FC236}">
                  <a16:creationId xmlns:a16="http://schemas.microsoft.com/office/drawing/2014/main" id="{DF4A8865-DAC3-4B11-AE1A-0F09D601B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" y="2113"/>
              <a:ext cx="139" cy="123"/>
            </a:xfrm>
            <a:custGeom>
              <a:avLst/>
              <a:gdLst>
                <a:gd name="T0" fmla="*/ 43 w 64"/>
                <a:gd name="T1" fmla="*/ 464 h 53"/>
                <a:gd name="T2" fmla="*/ 491 w 64"/>
                <a:gd name="T3" fmla="*/ 473 h 53"/>
                <a:gd name="T4" fmla="*/ 306 w 64"/>
                <a:gd name="T5" fmla="*/ 453 h 53"/>
                <a:gd name="T6" fmla="*/ 132 w 64"/>
                <a:gd name="T7" fmla="*/ 559 h 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4" h="53">
                  <a:moveTo>
                    <a:pt x="4" y="37"/>
                  </a:moveTo>
                  <a:cubicBezTo>
                    <a:pt x="0" y="0"/>
                    <a:pt x="64" y="3"/>
                    <a:pt x="48" y="38"/>
                  </a:cubicBezTo>
                  <a:cubicBezTo>
                    <a:pt x="43" y="34"/>
                    <a:pt x="35" y="32"/>
                    <a:pt x="30" y="36"/>
                  </a:cubicBezTo>
                  <a:cubicBezTo>
                    <a:pt x="23" y="40"/>
                    <a:pt x="25" y="53"/>
                    <a:pt x="13" y="45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Freeform 402">
              <a:extLst>
                <a:ext uri="{FF2B5EF4-FFF2-40B4-BE49-F238E27FC236}">
                  <a16:creationId xmlns:a16="http://schemas.microsoft.com/office/drawing/2014/main" id="{2A64EDA0-BCE3-41D4-AB97-2F3B69F8B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" y="2315"/>
              <a:ext cx="97" cy="134"/>
            </a:xfrm>
            <a:custGeom>
              <a:avLst/>
              <a:gdLst>
                <a:gd name="T0" fmla="*/ 371 w 45"/>
                <a:gd name="T1" fmla="*/ 0 h 58"/>
                <a:gd name="T2" fmla="*/ 422 w 45"/>
                <a:gd name="T3" fmla="*/ 321 h 58"/>
                <a:gd name="T4" fmla="*/ 69 w 45"/>
                <a:gd name="T5" fmla="*/ 492 h 58"/>
                <a:gd name="T6" fmla="*/ 399 w 45"/>
                <a:gd name="T7" fmla="*/ 28 h 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58">
                  <a:moveTo>
                    <a:pt x="37" y="0"/>
                  </a:moveTo>
                  <a:cubicBezTo>
                    <a:pt x="43" y="7"/>
                    <a:pt x="45" y="17"/>
                    <a:pt x="42" y="26"/>
                  </a:cubicBezTo>
                  <a:cubicBezTo>
                    <a:pt x="40" y="37"/>
                    <a:pt x="12" y="58"/>
                    <a:pt x="7" y="40"/>
                  </a:cubicBezTo>
                  <a:cubicBezTo>
                    <a:pt x="0" y="13"/>
                    <a:pt x="43" y="25"/>
                    <a:pt x="40" y="2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Freeform 403">
              <a:extLst>
                <a:ext uri="{FF2B5EF4-FFF2-40B4-BE49-F238E27FC236}">
                  <a16:creationId xmlns:a16="http://schemas.microsoft.com/office/drawing/2014/main" id="{112AB202-FDE6-4B3C-96CD-2F112AD9F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1870"/>
              <a:ext cx="85" cy="164"/>
            </a:xfrm>
            <a:custGeom>
              <a:avLst/>
              <a:gdLst>
                <a:gd name="T0" fmla="*/ 403 w 39"/>
                <a:gd name="T1" fmla="*/ 97 h 71"/>
                <a:gd name="T2" fmla="*/ 209 w 39"/>
                <a:gd name="T3" fmla="*/ 85 h 71"/>
                <a:gd name="T4" fmla="*/ 72 w 39"/>
                <a:gd name="T5" fmla="*/ 705 h 71"/>
                <a:gd name="T6" fmla="*/ 238 w 39"/>
                <a:gd name="T7" fmla="*/ 864 h 71"/>
                <a:gd name="T8" fmla="*/ 342 w 39"/>
                <a:gd name="T9" fmla="*/ 651 h 71"/>
                <a:gd name="T10" fmla="*/ 371 w 39"/>
                <a:gd name="T11" fmla="*/ 208 h 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" h="71">
                  <a:moveTo>
                    <a:pt x="39" y="8"/>
                  </a:moveTo>
                  <a:cubicBezTo>
                    <a:pt x="37" y="0"/>
                    <a:pt x="25" y="2"/>
                    <a:pt x="20" y="7"/>
                  </a:cubicBezTo>
                  <a:cubicBezTo>
                    <a:pt x="7" y="17"/>
                    <a:pt x="0" y="42"/>
                    <a:pt x="7" y="57"/>
                  </a:cubicBezTo>
                  <a:cubicBezTo>
                    <a:pt x="9" y="62"/>
                    <a:pt x="16" y="70"/>
                    <a:pt x="23" y="70"/>
                  </a:cubicBezTo>
                  <a:cubicBezTo>
                    <a:pt x="34" y="71"/>
                    <a:pt x="33" y="62"/>
                    <a:pt x="33" y="53"/>
                  </a:cubicBezTo>
                  <a:cubicBezTo>
                    <a:pt x="33" y="41"/>
                    <a:pt x="29" y="27"/>
                    <a:pt x="36" y="17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5" name="Freeform 404">
              <a:extLst>
                <a:ext uri="{FF2B5EF4-FFF2-40B4-BE49-F238E27FC236}">
                  <a16:creationId xmlns:a16="http://schemas.microsoft.com/office/drawing/2014/main" id="{03C5E9C6-219A-4FEF-885A-86126BE54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" y="1749"/>
              <a:ext cx="166" cy="157"/>
            </a:xfrm>
            <a:custGeom>
              <a:avLst/>
              <a:gdLst>
                <a:gd name="T0" fmla="*/ 0 w 76"/>
                <a:gd name="T1" fmla="*/ 582 h 68"/>
                <a:gd name="T2" fmla="*/ 596 w 76"/>
                <a:gd name="T3" fmla="*/ 628 h 68"/>
                <a:gd name="T4" fmla="*/ 395 w 76"/>
                <a:gd name="T5" fmla="*/ 543 h 68"/>
                <a:gd name="T6" fmla="*/ 61 w 76"/>
                <a:gd name="T7" fmla="*/ 614 h 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6" h="68">
                  <a:moveTo>
                    <a:pt x="0" y="47"/>
                  </a:moveTo>
                  <a:cubicBezTo>
                    <a:pt x="4" y="0"/>
                    <a:pt x="76" y="22"/>
                    <a:pt x="57" y="51"/>
                  </a:cubicBezTo>
                  <a:cubicBezTo>
                    <a:pt x="49" y="65"/>
                    <a:pt x="48" y="45"/>
                    <a:pt x="38" y="44"/>
                  </a:cubicBezTo>
                  <a:cubicBezTo>
                    <a:pt x="26" y="44"/>
                    <a:pt x="20" y="68"/>
                    <a:pt x="6" y="50"/>
                  </a:cubicBezTo>
                </a:path>
              </a:pathLst>
            </a:custGeom>
            <a:solidFill>
              <a:srgbClr val="BA6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6" name="Freeform 405">
              <a:extLst>
                <a:ext uri="{FF2B5EF4-FFF2-40B4-BE49-F238E27FC236}">
                  <a16:creationId xmlns:a16="http://schemas.microsoft.com/office/drawing/2014/main" id="{62D42539-AC3C-4BDC-976E-2EBC93747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" y="2449"/>
              <a:ext cx="242" cy="107"/>
            </a:xfrm>
            <a:custGeom>
              <a:avLst/>
              <a:gdLst>
                <a:gd name="T0" fmla="*/ 0 w 111"/>
                <a:gd name="T1" fmla="*/ 416 h 46"/>
                <a:gd name="T2" fmla="*/ 185 w 111"/>
                <a:gd name="T3" fmla="*/ 314 h 46"/>
                <a:gd name="T4" fmla="*/ 218 w 111"/>
                <a:gd name="T5" fmla="*/ 114 h 46"/>
                <a:gd name="T6" fmla="*/ 299 w 111"/>
                <a:gd name="T7" fmla="*/ 188 h 46"/>
                <a:gd name="T8" fmla="*/ 536 w 111"/>
                <a:gd name="T9" fmla="*/ 200 h 46"/>
                <a:gd name="T10" fmla="*/ 665 w 111"/>
                <a:gd name="T11" fmla="*/ 77 h 46"/>
                <a:gd name="T12" fmla="*/ 676 w 111"/>
                <a:gd name="T13" fmla="*/ 0 h 46"/>
                <a:gd name="T14" fmla="*/ 757 w 111"/>
                <a:gd name="T15" fmla="*/ 77 h 46"/>
                <a:gd name="T16" fmla="*/ 890 w 111"/>
                <a:gd name="T17" fmla="*/ 114 h 46"/>
                <a:gd name="T18" fmla="*/ 1151 w 111"/>
                <a:gd name="T19" fmla="*/ 77 h 46"/>
                <a:gd name="T20" fmla="*/ 1079 w 111"/>
                <a:gd name="T21" fmla="*/ 200 h 46"/>
                <a:gd name="T22" fmla="*/ 1003 w 111"/>
                <a:gd name="T23" fmla="*/ 302 h 46"/>
                <a:gd name="T24" fmla="*/ 870 w 111"/>
                <a:gd name="T25" fmla="*/ 530 h 46"/>
                <a:gd name="T26" fmla="*/ 685 w 111"/>
                <a:gd name="T27" fmla="*/ 428 h 46"/>
                <a:gd name="T28" fmla="*/ 560 w 111"/>
                <a:gd name="T29" fmla="*/ 314 h 46"/>
                <a:gd name="T30" fmla="*/ 499 w 111"/>
                <a:gd name="T31" fmla="*/ 379 h 46"/>
                <a:gd name="T32" fmla="*/ 395 w 111"/>
                <a:gd name="T33" fmla="*/ 530 h 46"/>
                <a:gd name="T34" fmla="*/ 238 w 111"/>
                <a:gd name="T35" fmla="*/ 454 h 46"/>
                <a:gd name="T36" fmla="*/ 185 w 111"/>
                <a:gd name="T37" fmla="*/ 437 h 46"/>
                <a:gd name="T38" fmla="*/ 96 w 111"/>
                <a:gd name="T39" fmla="*/ 428 h 4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11" h="46">
                  <a:moveTo>
                    <a:pt x="0" y="33"/>
                  </a:moveTo>
                  <a:cubicBezTo>
                    <a:pt x="8" y="33"/>
                    <a:pt x="13" y="32"/>
                    <a:pt x="18" y="25"/>
                  </a:cubicBezTo>
                  <a:cubicBezTo>
                    <a:pt x="21" y="21"/>
                    <a:pt x="22" y="15"/>
                    <a:pt x="21" y="9"/>
                  </a:cubicBezTo>
                  <a:cubicBezTo>
                    <a:pt x="24" y="11"/>
                    <a:pt x="25" y="14"/>
                    <a:pt x="29" y="15"/>
                  </a:cubicBezTo>
                  <a:cubicBezTo>
                    <a:pt x="35" y="17"/>
                    <a:pt x="46" y="18"/>
                    <a:pt x="52" y="16"/>
                  </a:cubicBezTo>
                  <a:cubicBezTo>
                    <a:pt x="58" y="15"/>
                    <a:pt x="63" y="12"/>
                    <a:pt x="64" y="6"/>
                  </a:cubicBezTo>
                  <a:cubicBezTo>
                    <a:pt x="64" y="4"/>
                    <a:pt x="64" y="2"/>
                    <a:pt x="65" y="0"/>
                  </a:cubicBezTo>
                  <a:cubicBezTo>
                    <a:pt x="68" y="2"/>
                    <a:pt x="69" y="5"/>
                    <a:pt x="73" y="6"/>
                  </a:cubicBezTo>
                  <a:cubicBezTo>
                    <a:pt x="77" y="8"/>
                    <a:pt x="82" y="8"/>
                    <a:pt x="86" y="9"/>
                  </a:cubicBezTo>
                  <a:cubicBezTo>
                    <a:pt x="93" y="11"/>
                    <a:pt x="105" y="11"/>
                    <a:pt x="111" y="6"/>
                  </a:cubicBezTo>
                  <a:cubicBezTo>
                    <a:pt x="109" y="9"/>
                    <a:pt x="106" y="13"/>
                    <a:pt x="104" y="16"/>
                  </a:cubicBezTo>
                  <a:cubicBezTo>
                    <a:pt x="102" y="19"/>
                    <a:pt x="100" y="22"/>
                    <a:pt x="97" y="24"/>
                  </a:cubicBezTo>
                  <a:cubicBezTo>
                    <a:pt x="92" y="29"/>
                    <a:pt x="89" y="38"/>
                    <a:pt x="84" y="42"/>
                  </a:cubicBezTo>
                  <a:cubicBezTo>
                    <a:pt x="78" y="46"/>
                    <a:pt x="70" y="38"/>
                    <a:pt x="66" y="34"/>
                  </a:cubicBezTo>
                  <a:cubicBezTo>
                    <a:pt x="63" y="31"/>
                    <a:pt x="60" y="23"/>
                    <a:pt x="54" y="25"/>
                  </a:cubicBezTo>
                  <a:cubicBezTo>
                    <a:pt x="52" y="26"/>
                    <a:pt x="49" y="28"/>
                    <a:pt x="48" y="30"/>
                  </a:cubicBezTo>
                  <a:cubicBezTo>
                    <a:pt x="45" y="34"/>
                    <a:pt x="44" y="41"/>
                    <a:pt x="38" y="42"/>
                  </a:cubicBezTo>
                  <a:cubicBezTo>
                    <a:pt x="33" y="42"/>
                    <a:pt x="28" y="38"/>
                    <a:pt x="23" y="36"/>
                  </a:cubicBezTo>
                  <a:cubicBezTo>
                    <a:pt x="21" y="35"/>
                    <a:pt x="20" y="35"/>
                    <a:pt x="18" y="35"/>
                  </a:cubicBezTo>
                  <a:cubicBezTo>
                    <a:pt x="15" y="35"/>
                    <a:pt x="12" y="36"/>
                    <a:pt x="9" y="34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7" name="Freeform 406">
              <a:extLst>
                <a:ext uri="{FF2B5EF4-FFF2-40B4-BE49-F238E27FC236}">
                  <a16:creationId xmlns:a16="http://schemas.microsoft.com/office/drawing/2014/main" id="{A310EF56-85DF-4CFB-970D-E4248DF45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0" y="2204"/>
              <a:ext cx="119" cy="217"/>
            </a:xfrm>
            <a:custGeom>
              <a:avLst/>
              <a:gdLst>
                <a:gd name="T0" fmla="*/ 52 w 55"/>
                <a:gd name="T1" fmla="*/ 1043 h 94"/>
                <a:gd name="T2" fmla="*/ 0 w 55"/>
                <a:gd name="T3" fmla="*/ 612 h 94"/>
                <a:gd name="T4" fmla="*/ 132 w 55"/>
                <a:gd name="T5" fmla="*/ 628 h 94"/>
                <a:gd name="T6" fmla="*/ 322 w 55"/>
                <a:gd name="T7" fmla="*/ 469 h 94"/>
                <a:gd name="T8" fmla="*/ 426 w 55"/>
                <a:gd name="T9" fmla="*/ 208 h 94"/>
                <a:gd name="T10" fmla="*/ 394 w 55"/>
                <a:gd name="T11" fmla="*/ 0 h 94"/>
                <a:gd name="T12" fmla="*/ 478 w 55"/>
                <a:gd name="T13" fmla="*/ 65 h 94"/>
                <a:gd name="T14" fmla="*/ 556 w 55"/>
                <a:gd name="T15" fmla="*/ 48 h 94"/>
                <a:gd name="T16" fmla="*/ 495 w 55"/>
                <a:gd name="T17" fmla="*/ 282 h 94"/>
                <a:gd name="T18" fmla="*/ 528 w 55"/>
                <a:gd name="T19" fmla="*/ 330 h 94"/>
                <a:gd name="T20" fmla="*/ 506 w 55"/>
                <a:gd name="T21" fmla="*/ 452 h 94"/>
                <a:gd name="T22" fmla="*/ 366 w 55"/>
                <a:gd name="T23" fmla="*/ 582 h 94"/>
                <a:gd name="T24" fmla="*/ 346 w 55"/>
                <a:gd name="T25" fmla="*/ 847 h 94"/>
                <a:gd name="T26" fmla="*/ 262 w 55"/>
                <a:gd name="T27" fmla="*/ 836 h 94"/>
                <a:gd name="T28" fmla="*/ 234 w 55"/>
                <a:gd name="T29" fmla="*/ 986 h 94"/>
                <a:gd name="T30" fmla="*/ 201 w 55"/>
                <a:gd name="T31" fmla="*/ 1108 h 94"/>
                <a:gd name="T32" fmla="*/ 113 w 55"/>
                <a:gd name="T33" fmla="*/ 1157 h 94"/>
                <a:gd name="T34" fmla="*/ 19 w 55"/>
                <a:gd name="T35" fmla="*/ 1120 h 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5" h="94">
                  <a:moveTo>
                    <a:pt x="5" y="85"/>
                  </a:moveTo>
                  <a:cubicBezTo>
                    <a:pt x="12" y="76"/>
                    <a:pt x="10" y="57"/>
                    <a:pt x="0" y="50"/>
                  </a:cubicBezTo>
                  <a:cubicBezTo>
                    <a:pt x="5" y="50"/>
                    <a:pt x="8" y="53"/>
                    <a:pt x="13" y="51"/>
                  </a:cubicBezTo>
                  <a:cubicBezTo>
                    <a:pt x="21" y="49"/>
                    <a:pt x="27" y="44"/>
                    <a:pt x="32" y="38"/>
                  </a:cubicBezTo>
                  <a:cubicBezTo>
                    <a:pt x="36" y="32"/>
                    <a:pt x="42" y="24"/>
                    <a:pt x="42" y="17"/>
                  </a:cubicBezTo>
                  <a:cubicBezTo>
                    <a:pt x="42" y="11"/>
                    <a:pt x="41" y="5"/>
                    <a:pt x="39" y="0"/>
                  </a:cubicBezTo>
                  <a:cubicBezTo>
                    <a:pt x="41" y="2"/>
                    <a:pt x="44" y="4"/>
                    <a:pt x="47" y="5"/>
                  </a:cubicBezTo>
                  <a:cubicBezTo>
                    <a:pt x="49" y="6"/>
                    <a:pt x="54" y="6"/>
                    <a:pt x="55" y="4"/>
                  </a:cubicBezTo>
                  <a:cubicBezTo>
                    <a:pt x="53" y="8"/>
                    <a:pt x="45" y="18"/>
                    <a:pt x="49" y="23"/>
                  </a:cubicBezTo>
                  <a:cubicBezTo>
                    <a:pt x="50" y="25"/>
                    <a:pt x="52" y="24"/>
                    <a:pt x="52" y="27"/>
                  </a:cubicBezTo>
                  <a:cubicBezTo>
                    <a:pt x="53" y="30"/>
                    <a:pt x="51" y="34"/>
                    <a:pt x="50" y="37"/>
                  </a:cubicBezTo>
                  <a:cubicBezTo>
                    <a:pt x="46" y="42"/>
                    <a:pt x="38" y="40"/>
                    <a:pt x="36" y="47"/>
                  </a:cubicBezTo>
                  <a:cubicBezTo>
                    <a:pt x="35" y="54"/>
                    <a:pt x="35" y="62"/>
                    <a:pt x="34" y="69"/>
                  </a:cubicBezTo>
                  <a:cubicBezTo>
                    <a:pt x="32" y="69"/>
                    <a:pt x="28" y="69"/>
                    <a:pt x="26" y="68"/>
                  </a:cubicBezTo>
                  <a:cubicBezTo>
                    <a:pt x="26" y="72"/>
                    <a:pt x="24" y="76"/>
                    <a:pt x="23" y="80"/>
                  </a:cubicBezTo>
                  <a:cubicBezTo>
                    <a:pt x="23" y="83"/>
                    <a:pt x="23" y="87"/>
                    <a:pt x="20" y="90"/>
                  </a:cubicBezTo>
                  <a:cubicBezTo>
                    <a:pt x="18" y="93"/>
                    <a:pt x="14" y="94"/>
                    <a:pt x="11" y="94"/>
                  </a:cubicBezTo>
                  <a:cubicBezTo>
                    <a:pt x="6" y="94"/>
                    <a:pt x="4" y="92"/>
                    <a:pt x="2" y="91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8" name="Freeform 407">
              <a:extLst>
                <a:ext uri="{FF2B5EF4-FFF2-40B4-BE49-F238E27FC236}">
                  <a16:creationId xmlns:a16="http://schemas.microsoft.com/office/drawing/2014/main" id="{9AB5D4AA-7CFE-4FD2-8627-E86E14C03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" y="2024"/>
              <a:ext cx="119" cy="126"/>
            </a:xfrm>
            <a:custGeom>
              <a:avLst/>
              <a:gdLst>
                <a:gd name="T0" fmla="*/ 0 w 55"/>
                <a:gd name="T1" fmla="*/ 28 h 54"/>
                <a:gd name="T2" fmla="*/ 164 w 55"/>
                <a:gd name="T3" fmla="*/ 294 h 54"/>
                <a:gd name="T4" fmla="*/ 314 w 55"/>
                <a:gd name="T5" fmla="*/ 420 h 54"/>
                <a:gd name="T6" fmla="*/ 506 w 55"/>
                <a:gd name="T7" fmla="*/ 380 h 54"/>
                <a:gd name="T8" fmla="*/ 515 w 55"/>
                <a:gd name="T9" fmla="*/ 686 h 54"/>
                <a:gd name="T10" fmla="*/ 435 w 55"/>
                <a:gd name="T11" fmla="*/ 534 h 54"/>
                <a:gd name="T12" fmla="*/ 305 w 55"/>
                <a:gd name="T13" fmla="*/ 572 h 54"/>
                <a:gd name="T14" fmla="*/ 182 w 55"/>
                <a:gd name="T15" fmla="*/ 621 h 54"/>
                <a:gd name="T16" fmla="*/ 149 w 55"/>
                <a:gd name="T17" fmla="*/ 523 h 54"/>
                <a:gd name="T18" fmla="*/ 69 w 55"/>
                <a:gd name="T19" fmla="*/ 343 h 54"/>
                <a:gd name="T20" fmla="*/ 19 w 55"/>
                <a:gd name="T21" fmla="*/ 191 h 54"/>
                <a:gd name="T22" fmla="*/ 41 w 55"/>
                <a:gd name="T23" fmla="*/ 0 h 5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5" h="54">
                  <a:moveTo>
                    <a:pt x="0" y="2"/>
                  </a:moveTo>
                  <a:cubicBezTo>
                    <a:pt x="3" y="10"/>
                    <a:pt x="11" y="17"/>
                    <a:pt x="16" y="23"/>
                  </a:cubicBezTo>
                  <a:cubicBezTo>
                    <a:pt x="20" y="28"/>
                    <a:pt x="24" y="32"/>
                    <a:pt x="31" y="33"/>
                  </a:cubicBezTo>
                  <a:cubicBezTo>
                    <a:pt x="38" y="35"/>
                    <a:pt x="45" y="34"/>
                    <a:pt x="50" y="30"/>
                  </a:cubicBezTo>
                  <a:cubicBezTo>
                    <a:pt x="44" y="37"/>
                    <a:pt x="55" y="46"/>
                    <a:pt x="51" y="54"/>
                  </a:cubicBezTo>
                  <a:cubicBezTo>
                    <a:pt x="49" y="49"/>
                    <a:pt x="49" y="44"/>
                    <a:pt x="43" y="42"/>
                  </a:cubicBezTo>
                  <a:cubicBezTo>
                    <a:pt x="39" y="41"/>
                    <a:pt x="34" y="44"/>
                    <a:pt x="30" y="45"/>
                  </a:cubicBezTo>
                  <a:cubicBezTo>
                    <a:pt x="26" y="46"/>
                    <a:pt x="22" y="46"/>
                    <a:pt x="18" y="49"/>
                  </a:cubicBezTo>
                  <a:cubicBezTo>
                    <a:pt x="16" y="48"/>
                    <a:pt x="16" y="44"/>
                    <a:pt x="15" y="41"/>
                  </a:cubicBezTo>
                  <a:cubicBezTo>
                    <a:pt x="13" y="36"/>
                    <a:pt x="9" y="32"/>
                    <a:pt x="7" y="27"/>
                  </a:cubicBezTo>
                  <a:cubicBezTo>
                    <a:pt x="4" y="23"/>
                    <a:pt x="3" y="20"/>
                    <a:pt x="2" y="15"/>
                  </a:cubicBezTo>
                  <a:cubicBezTo>
                    <a:pt x="2" y="10"/>
                    <a:pt x="3" y="5"/>
                    <a:pt x="4" y="0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" name="Freeform 408">
              <a:extLst>
                <a:ext uri="{FF2B5EF4-FFF2-40B4-BE49-F238E27FC236}">
                  <a16:creationId xmlns:a16="http://schemas.microsoft.com/office/drawing/2014/main" id="{1D3B6028-171B-4837-A1E8-B1F12FC77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" y="2365"/>
              <a:ext cx="62" cy="103"/>
            </a:xfrm>
            <a:custGeom>
              <a:avLst/>
              <a:gdLst>
                <a:gd name="T0" fmla="*/ 284 w 29"/>
                <a:gd name="T1" fmla="*/ 412 h 44"/>
                <a:gd name="T2" fmla="*/ 205 w 29"/>
                <a:gd name="T3" fmla="*/ 412 h 44"/>
                <a:gd name="T4" fmla="*/ 88 w 29"/>
                <a:gd name="T5" fmla="*/ 323 h 44"/>
                <a:gd name="T6" fmla="*/ 51 w 29"/>
                <a:gd name="T7" fmla="*/ 0 h 44"/>
                <a:gd name="T8" fmla="*/ 60 w 29"/>
                <a:gd name="T9" fmla="*/ 478 h 44"/>
                <a:gd name="T10" fmla="*/ 145 w 29"/>
                <a:gd name="T11" fmla="*/ 564 h 44"/>
                <a:gd name="T12" fmla="*/ 242 w 29"/>
                <a:gd name="T13" fmla="*/ 438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9" h="44">
                  <a:moveTo>
                    <a:pt x="29" y="32"/>
                  </a:moveTo>
                  <a:cubicBezTo>
                    <a:pt x="27" y="31"/>
                    <a:pt x="24" y="33"/>
                    <a:pt x="21" y="32"/>
                  </a:cubicBezTo>
                  <a:cubicBezTo>
                    <a:pt x="16" y="32"/>
                    <a:pt x="12" y="30"/>
                    <a:pt x="9" y="25"/>
                  </a:cubicBezTo>
                  <a:cubicBezTo>
                    <a:pt x="5" y="19"/>
                    <a:pt x="3" y="7"/>
                    <a:pt x="5" y="0"/>
                  </a:cubicBezTo>
                  <a:cubicBezTo>
                    <a:pt x="5" y="12"/>
                    <a:pt x="0" y="26"/>
                    <a:pt x="6" y="37"/>
                  </a:cubicBezTo>
                  <a:cubicBezTo>
                    <a:pt x="7" y="41"/>
                    <a:pt x="11" y="44"/>
                    <a:pt x="15" y="44"/>
                  </a:cubicBezTo>
                  <a:cubicBezTo>
                    <a:pt x="21" y="44"/>
                    <a:pt x="21" y="38"/>
                    <a:pt x="25" y="34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" name="Freeform 409">
              <a:extLst>
                <a:ext uri="{FF2B5EF4-FFF2-40B4-BE49-F238E27FC236}">
                  <a16:creationId xmlns:a16="http://schemas.microsoft.com/office/drawing/2014/main" id="{0378E76B-5A7A-41CB-B482-7EC140A62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071"/>
              <a:ext cx="198" cy="153"/>
            </a:xfrm>
            <a:custGeom>
              <a:avLst/>
              <a:gdLst>
                <a:gd name="T0" fmla="*/ 0 w 91"/>
                <a:gd name="T1" fmla="*/ 172 h 66"/>
                <a:gd name="T2" fmla="*/ 657 w 91"/>
                <a:gd name="T3" fmla="*/ 0 h 66"/>
                <a:gd name="T4" fmla="*/ 744 w 91"/>
                <a:gd name="T5" fmla="*/ 285 h 66"/>
                <a:gd name="T6" fmla="*/ 938 w 91"/>
                <a:gd name="T7" fmla="*/ 376 h 66"/>
                <a:gd name="T8" fmla="*/ 857 w 91"/>
                <a:gd name="T9" fmla="*/ 461 h 66"/>
                <a:gd name="T10" fmla="*/ 814 w 91"/>
                <a:gd name="T11" fmla="*/ 596 h 66"/>
                <a:gd name="T12" fmla="*/ 516 w 91"/>
                <a:gd name="T13" fmla="*/ 823 h 66"/>
                <a:gd name="T14" fmla="*/ 620 w 91"/>
                <a:gd name="T15" fmla="*/ 473 h 66"/>
                <a:gd name="T16" fmla="*/ 422 w 91"/>
                <a:gd name="T17" fmla="*/ 359 h 66"/>
                <a:gd name="T18" fmla="*/ 237 w 91"/>
                <a:gd name="T19" fmla="*/ 322 h 66"/>
                <a:gd name="T20" fmla="*/ 33 w 91"/>
                <a:gd name="T21" fmla="*/ 236 h 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1" h="66">
                  <a:moveTo>
                    <a:pt x="0" y="14"/>
                  </a:moveTo>
                  <a:cubicBezTo>
                    <a:pt x="20" y="23"/>
                    <a:pt x="54" y="25"/>
                    <a:pt x="64" y="0"/>
                  </a:cubicBezTo>
                  <a:cubicBezTo>
                    <a:pt x="63" y="10"/>
                    <a:pt x="65" y="16"/>
                    <a:pt x="72" y="23"/>
                  </a:cubicBezTo>
                  <a:cubicBezTo>
                    <a:pt x="78" y="29"/>
                    <a:pt x="83" y="29"/>
                    <a:pt x="91" y="30"/>
                  </a:cubicBezTo>
                  <a:cubicBezTo>
                    <a:pt x="89" y="33"/>
                    <a:pt x="86" y="34"/>
                    <a:pt x="83" y="37"/>
                  </a:cubicBezTo>
                  <a:cubicBezTo>
                    <a:pt x="81" y="40"/>
                    <a:pt x="81" y="45"/>
                    <a:pt x="79" y="48"/>
                  </a:cubicBezTo>
                  <a:cubicBezTo>
                    <a:pt x="67" y="43"/>
                    <a:pt x="53" y="56"/>
                    <a:pt x="50" y="66"/>
                  </a:cubicBezTo>
                  <a:cubicBezTo>
                    <a:pt x="54" y="59"/>
                    <a:pt x="64" y="47"/>
                    <a:pt x="60" y="38"/>
                  </a:cubicBezTo>
                  <a:cubicBezTo>
                    <a:pt x="57" y="31"/>
                    <a:pt x="48" y="30"/>
                    <a:pt x="41" y="29"/>
                  </a:cubicBezTo>
                  <a:cubicBezTo>
                    <a:pt x="35" y="28"/>
                    <a:pt x="29" y="27"/>
                    <a:pt x="23" y="26"/>
                  </a:cubicBezTo>
                  <a:cubicBezTo>
                    <a:pt x="15" y="25"/>
                    <a:pt x="10" y="22"/>
                    <a:pt x="3" y="19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1" name="Freeform 410">
              <a:extLst>
                <a:ext uri="{FF2B5EF4-FFF2-40B4-BE49-F238E27FC236}">
                  <a16:creationId xmlns:a16="http://schemas.microsoft.com/office/drawing/2014/main" id="{C4AB1D4C-F68F-4EF1-90C7-F91845FD5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" y="1828"/>
              <a:ext cx="174" cy="120"/>
            </a:xfrm>
            <a:custGeom>
              <a:avLst/>
              <a:gdLst>
                <a:gd name="T0" fmla="*/ 20 w 80"/>
                <a:gd name="T1" fmla="*/ 404 h 52"/>
                <a:gd name="T2" fmla="*/ 402 w 80"/>
                <a:gd name="T3" fmla="*/ 639 h 52"/>
                <a:gd name="T4" fmla="*/ 620 w 80"/>
                <a:gd name="T5" fmla="*/ 505 h 52"/>
                <a:gd name="T6" fmla="*/ 822 w 80"/>
                <a:gd name="T7" fmla="*/ 602 h 52"/>
                <a:gd name="T8" fmla="*/ 681 w 80"/>
                <a:gd name="T9" fmla="*/ 432 h 52"/>
                <a:gd name="T10" fmla="*/ 753 w 80"/>
                <a:gd name="T11" fmla="*/ 196 h 52"/>
                <a:gd name="T12" fmla="*/ 620 w 80"/>
                <a:gd name="T13" fmla="*/ 346 h 52"/>
                <a:gd name="T14" fmla="*/ 455 w 80"/>
                <a:gd name="T15" fmla="*/ 415 h 52"/>
                <a:gd name="T16" fmla="*/ 72 w 80"/>
                <a:gd name="T17" fmla="*/ 0 h 52"/>
                <a:gd name="T18" fmla="*/ 0 w 80"/>
                <a:gd name="T19" fmla="*/ 367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52">
                  <a:moveTo>
                    <a:pt x="2" y="33"/>
                  </a:moveTo>
                  <a:cubicBezTo>
                    <a:pt x="13" y="27"/>
                    <a:pt x="40" y="36"/>
                    <a:pt x="39" y="52"/>
                  </a:cubicBezTo>
                  <a:cubicBezTo>
                    <a:pt x="39" y="43"/>
                    <a:pt x="53" y="41"/>
                    <a:pt x="60" y="41"/>
                  </a:cubicBezTo>
                  <a:cubicBezTo>
                    <a:pt x="67" y="41"/>
                    <a:pt x="74" y="45"/>
                    <a:pt x="80" y="49"/>
                  </a:cubicBezTo>
                  <a:cubicBezTo>
                    <a:pt x="75" y="45"/>
                    <a:pt x="68" y="42"/>
                    <a:pt x="66" y="35"/>
                  </a:cubicBezTo>
                  <a:cubicBezTo>
                    <a:pt x="65" y="28"/>
                    <a:pt x="67" y="20"/>
                    <a:pt x="73" y="16"/>
                  </a:cubicBezTo>
                  <a:cubicBezTo>
                    <a:pt x="68" y="17"/>
                    <a:pt x="64" y="25"/>
                    <a:pt x="60" y="28"/>
                  </a:cubicBezTo>
                  <a:cubicBezTo>
                    <a:pt x="55" y="31"/>
                    <a:pt x="50" y="33"/>
                    <a:pt x="44" y="34"/>
                  </a:cubicBezTo>
                  <a:cubicBezTo>
                    <a:pt x="26" y="35"/>
                    <a:pt x="8" y="18"/>
                    <a:pt x="7" y="0"/>
                  </a:cubicBezTo>
                  <a:cubicBezTo>
                    <a:pt x="7" y="11"/>
                    <a:pt x="6" y="20"/>
                    <a:pt x="0" y="30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2" name="Freeform 411">
              <a:extLst>
                <a:ext uri="{FF2B5EF4-FFF2-40B4-BE49-F238E27FC236}">
                  <a16:creationId xmlns:a16="http://schemas.microsoft.com/office/drawing/2014/main" id="{48BB32EE-6429-4719-BBE8-00A5AB3A7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1523"/>
              <a:ext cx="252" cy="174"/>
            </a:xfrm>
            <a:custGeom>
              <a:avLst/>
              <a:gdLst>
                <a:gd name="T0" fmla="*/ 185 w 116"/>
                <a:gd name="T1" fmla="*/ 937 h 75"/>
                <a:gd name="T2" fmla="*/ 543 w 116"/>
                <a:gd name="T3" fmla="*/ 501 h 75"/>
                <a:gd name="T4" fmla="*/ 849 w 116"/>
                <a:gd name="T5" fmla="*/ 661 h 75"/>
                <a:gd name="T6" fmla="*/ 934 w 116"/>
                <a:gd name="T7" fmla="*/ 436 h 75"/>
                <a:gd name="T8" fmla="*/ 925 w 116"/>
                <a:gd name="T9" fmla="*/ 172 h 75"/>
                <a:gd name="T10" fmla="*/ 1188 w 116"/>
                <a:gd name="T11" fmla="*/ 37 h 75"/>
                <a:gd name="T12" fmla="*/ 934 w 116"/>
                <a:gd name="T13" fmla="*/ 49 h 75"/>
                <a:gd name="T14" fmla="*/ 769 w 116"/>
                <a:gd name="T15" fmla="*/ 350 h 75"/>
                <a:gd name="T16" fmla="*/ 584 w 116"/>
                <a:gd name="T17" fmla="*/ 322 h 75"/>
                <a:gd name="T18" fmla="*/ 278 w 116"/>
                <a:gd name="T19" fmla="*/ 559 h 75"/>
                <a:gd name="T20" fmla="*/ 185 w 116"/>
                <a:gd name="T21" fmla="*/ 689 h 75"/>
                <a:gd name="T22" fmla="*/ 0 w 116"/>
                <a:gd name="T23" fmla="*/ 701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6" h="75">
                  <a:moveTo>
                    <a:pt x="18" y="75"/>
                  </a:moveTo>
                  <a:cubicBezTo>
                    <a:pt x="21" y="56"/>
                    <a:pt x="33" y="41"/>
                    <a:pt x="53" y="40"/>
                  </a:cubicBezTo>
                  <a:cubicBezTo>
                    <a:pt x="65" y="40"/>
                    <a:pt x="74" y="46"/>
                    <a:pt x="83" y="53"/>
                  </a:cubicBezTo>
                  <a:cubicBezTo>
                    <a:pt x="81" y="46"/>
                    <a:pt x="84" y="38"/>
                    <a:pt x="91" y="35"/>
                  </a:cubicBezTo>
                  <a:cubicBezTo>
                    <a:pt x="83" y="32"/>
                    <a:pt x="86" y="19"/>
                    <a:pt x="90" y="14"/>
                  </a:cubicBezTo>
                  <a:cubicBezTo>
                    <a:pt x="95" y="7"/>
                    <a:pt x="107" y="0"/>
                    <a:pt x="116" y="3"/>
                  </a:cubicBezTo>
                  <a:cubicBezTo>
                    <a:pt x="108" y="3"/>
                    <a:pt x="100" y="1"/>
                    <a:pt x="91" y="4"/>
                  </a:cubicBezTo>
                  <a:cubicBezTo>
                    <a:pt x="79" y="8"/>
                    <a:pt x="82" y="20"/>
                    <a:pt x="75" y="28"/>
                  </a:cubicBezTo>
                  <a:cubicBezTo>
                    <a:pt x="68" y="26"/>
                    <a:pt x="64" y="25"/>
                    <a:pt x="57" y="26"/>
                  </a:cubicBezTo>
                  <a:cubicBezTo>
                    <a:pt x="46" y="28"/>
                    <a:pt x="34" y="35"/>
                    <a:pt x="27" y="45"/>
                  </a:cubicBezTo>
                  <a:cubicBezTo>
                    <a:pt x="25" y="50"/>
                    <a:pt x="24" y="54"/>
                    <a:pt x="18" y="55"/>
                  </a:cubicBezTo>
                  <a:cubicBezTo>
                    <a:pt x="12" y="56"/>
                    <a:pt x="6" y="55"/>
                    <a:pt x="0" y="56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3" name="Freeform 412">
              <a:extLst>
                <a:ext uri="{FF2B5EF4-FFF2-40B4-BE49-F238E27FC236}">
                  <a16:creationId xmlns:a16="http://schemas.microsoft.com/office/drawing/2014/main" id="{8C4DA5AE-874A-484A-8DFE-478F6B35C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2" y="1800"/>
              <a:ext cx="138" cy="67"/>
            </a:xfrm>
            <a:custGeom>
              <a:avLst/>
              <a:gdLst>
                <a:gd name="T0" fmla="*/ 20 w 63"/>
                <a:gd name="T1" fmla="*/ 150 h 29"/>
                <a:gd name="T2" fmla="*/ 388 w 63"/>
                <a:gd name="T3" fmla="*/ 358 h 29"/>
                <a:gd name="T4" fmla="*/ 662 w 63"/>
                <a:gd name="T5" fmla="*/ 224 h 29"/>
                <a:gd name="T6" fmla="*/ 423 w 63"/>
                <a:gd name="T7" fmla="*/ 150 h 29"/>
                <a:gd name="T8" fmla="*/ 0 w 63"/>
                <a:gd name="T9" fmla="*/ 97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9">
                  <a:moveTo>
                    <a:pt x="2" y="12"/>
                  </a:moveTo>
                  <a:cubicBezTo>
                    <a:pt x="14" y="6"/>
                    <a:pt x="35" y="16"/>
                    <a:pt x="37" y="29"/>
                  </a:cubicBezTo>
                  <a:cubicBezTo>
                    <a:pt x="35" y="18"/>
                    <a:pt x="57" y="12"/>
                    <a:pt x="63" y="18"/>
                  </a:cubicBezTo>
                  <a:cubicBezTo>
                    <a:pt x="53" y="12"/>
                    <a:pt x="51" y="10"/>
                    <a:pt x="40" y="12"/>
                  </a:cubicBezTo>
                  <a:cubicBezTo>
                    <a:pt x="30" y="13"/>
                    <a:pt x="10" y="0"/>
                    <a:pt x="0" y="8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4" name="Freeform 413">
              <a:extLst>
                <a:ext uri="{FF2B5EF4-FFF2-40B4-BE49-F238E27FC236}">
                  <a16:creationId xmlns:a16="http://schemas.microsoft.com/office/drawing/2014/main" id="{1D3A5B82-2E34-446A-B4A7-157B4F058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1890"/>
              <a:ext cx="193" cy="174"/>
            </a:xfrm>
            <a:custGeom>
              <a:avLst/>
              <a:gdLst>
                <a:gd name="T0" fmla="*/ 52 w 89"/>
                <a:gd name="T1" fmla="*/ 937 h 75"/>
                <a:gd name="T2" fmla="*/ 93 w 89"/>
                <a:gd name="T3" fmla="*/ 775 h 75"/>
                <a:gd name="T4" fmla="*/ 234 w 89"/>
                <a:gd name="T5" fmla="*/ 624 h 75"/>
                <a:gd name="T6" fmla="*/ 612 w 89"/>
                <a:gd name="T7" fmla="*/ 559 h 75"/>
                <a:gd name="T8" fmla="*/ 653 w 89"/>
                <a:gd name="T9" fmla="*/ 285 h 75"/>
                <a:gd name="T10" fmla="*/ 909 w 89"/>
                <a:gd name="T11" fmla="*/ 37 h 75"/>
                <a:gd name="T12" fmla="*/ 716 w 89"/>
                <a:gd name="T13" fmla="*/ 123 h 75"/>
                <a:gd name="T14" fmla="*/ 523 w 89"/>
                <a:gd name="T15" fmla="*/ 209 h 75"/>
                <a:gd name="T16" fmla="*/ 254 w 89"/>
                <a:gd name="T17" fmla="*/ 151 h 75"/>
                <a:gd name="T18" fmla="*/ 121 w 89"/>
                <a:gd name="T19" fmla="*/ 0 h 75"/>
                <a:gd name="T20" fmla="*/ 141 w 89"/>
                <a:gd name="T21" fmla="*/ 376 h 75"/>
                <a:gd name="T22" fmla="*/ 61 w 89"/>
                <a:gd name="T23" fmla="*/ 835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9" h="75">
                  <a:moveTo>
                    <a:pt x="5" y="75"/>
                  </a:moveTo>
                  <a:cubicBezTo>
                    <a:pt x="7" y="71"/>
                    <a:pt x="7" y="66"/>
                    <a:pt x="9" y="62"/>
                  </a:cubicBezTo>
                  <a:cubicBezTo>
                    <a:pt x="13" y="58"/>
                    <a:pt x="18" y="53"/>
                    <a:pt x="23" y="50"/>
                  </a:cubicBezTo>
                  <a:cubicBezTo>
                    <a:pt x="36" y="42"/>
                    <a:pt x="46" y="42"/>
                    <a:pt x="60" y="45"/>
                  </a:cubicBezTo>
                  <a:cubicBezTo>
                    <a:pt x="55" y="39"/>
                    <a:pt x="61" y="29"/>
                    <a:pt x="64" y="23"/>
                  </a:cubicBezTo>
                  <a:cubicBezTo>
                    <a:pt x="69" y="14"/>
                    <a:pt x="79" y="6"/>
                    <a:pt x="89" y="3"/>
                  </a:cubicBezTo>
                  <a:cubicBezTo>
                    <a:pt x="84" y="7"/>
                    <a:pt x="76" y="8"/>
                    <a:pt x="70" y="10"/>
                  </a:cubicBezTo>
                  <a:cubicBezTo>
                    <a:pt x="64" y="13"/>
                    <a:pt x="59" y="16"/>
                    <a:pt x="51" y="17"/>
                  </a:cubicBezTo>
                  <a:cubicBezTo>
                    <a:pt x="40" y="20"/>
                    <a:pt x="35" y="19"/>
                    <a:pt x="25" y="12"/>
                  </a:cubicBezTo>
                  <a:cubicBezTo>
                    <a:pt x="20" y="9"/>
                    <a:pt x="15" y="5"/>
                    <a:pt x="12" y="0"/>
                  </a:cubicBezTo>
                  <a:cubicBezTo>
                    <a:pt x="11" y="11"/>
                    <a:pt x="16" y="19"/>
                    <a:pt x="14" y="30"/>
                  </a:cubicBezTo>
                  <a:cubicBezTo>
                    <a:pt x="12" y="39"/>
                    <a:pt x="0" y="59"/>
                    <a:pt x="6" y="67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5" name="Freeform 414">
              <a:extLst>
                <a:ext uri="{FF2B5EF4-FFF2-40B4-BE49-F238E27FC236}">
                  <a16:creationId xmlns:a16="http://schemas.microsoft.com/office/drawing/2014/main" id="{43D38A4C-8509-419B-AF3E-34A6E226F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9" y="1644"/>
              <a:ext cx="132" cy="126"/>
            </a:xfrm>
            <a:custGeom>
              <a:avLst/>
              <a:gdLst>
                <a:gd name="T0" fmla="*/ 19 w 61"/>
                <a:gd name="T1" fmla="*/ 355 h 54"/>
                <a:gd name="T2" fmla="*/ 366 w 61"/>
                <a:gd name="T3" fmla="*/ 469 h 54"/>
                <a:gd name="T4" fmla="*/ 478 w 61"/>
                <a:gd name="T5" fmla="*/ 686 h 54"/>
                <a:gd name="T6" fmla="*/ 619 w 61"/>
                <a:gd name="T7" fmla="*/ 266 h 54"/>
                <a:gd name="T8" fmla="*/ 394 w 61"/>
                <a:gd name="T9" fmla="*/ 201 h 54"/>
                <a:gd name="T10" fmla="*/ 333 w 61"/>
                <a:gd name="T11" fmla="*/ 0 h 54"/>
                <a:gd name="T12" fmla="*/ 225 w 61"/>
                <a:gd name="T13" fmla="*/ 217 h 54"/>
                <a:gd name="T14" fmla="*/ 0 w 61"/>
                <a:gd name="T15" fmla="*/ 306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54">
                  <a:moveTo>
                    <a:pt x="2" y="28"/>
                  </a:moveTo>
                  <a:cubicBezTo>
                    <a:pt x="12" y="25"/>
                    <a:pt x="28" y="28"/>
                    <a:pt x="36" y="37"/>
                  </a:cubicBezTo>
                  <a:cubicBezTo>
                    <a:pt x="41" y="42"/>
                    <a:pt x="43" y="49"/>
                    <a:pt x="47" y="54"/>
                  </a:cubicBezTo>
                  <a:cubicBezTo>
                    <a:pt x="44" y="45"/>
                    <a:pt x="46" y="19"/>
                    <a:pt x="61" y="21"/>
                  </a:cubicBezTo>
                  <a:cubicBezTo>
                    <a:pt x="54" y="19"/>
                    <a:pt x="46" y="23"/>
                    <a:pt x="39" y="16"/>
                  </a:cubicBezTo>
                  <a:cubicBezTo>
                    <a:pt x="34" y="11"/>
                    <a:pt x="34" y="5"/>
                    <a:pt x="33" y="0"/>
                  </a:cubicBezTo>
                  <a:cubicBezTo>
                    <a:pt x="30" y="8"/>
                    <a:pt x="29" y="12"/>
                    <a:pt x="22" y="17"/>
                  </a:cubicBezTo>
                  <a:cubicBezTo>
                    <a:pt x="15" y="22"/>
                    <a:pt x="8" y="24"/>
                    <a:pt x="0" y="24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6" name="Freeform 415">
              <a:extLst>
                <a:ext uri="{FF2B5EF4-FFF2-40B4-BE49-F238E27FC236}">
                  <a16:creationId xmlns:a16="http://schemas.microsoft.com/office/drawing/2014/main" id="{0E0C4D2C-898D-4B6F-8A84-CF8E87586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0" y="2205"/>
              <a:ext cx="113" cy="170"/>
            </a:xfrm>
            <a:custGeom>
              <a:avLst/>
              <a:gdLst>
                <a:gd name="T0" fmla="*/ 52 w 52"/>
                <a:gd name="T1" fmla="*/ 0 h 73"/>
                <a:gd name="T2" fmla="*/ 439 w 52"/>
                <a:gd name="T3" fmla="*/ 380 h 73"/>
                <a:gd name="T4" fmla="*/ 430 w 52"/>
                <a:gd name="T5" fmla="*/ 380 h 73"/>
                <a:gd name="T6" fmla="*/ 535 w 52"/>
                <a:gd name="T7" fmla="*/ 682 h 73"/>
                <a:gd name="T8" fmla="*/ 378 w 52"/>
                <a:gd name="T9" fmla="*/ 873 h 73"/>
                <a:gd name="T10" fmla="*/ 226 w 52"/>
                <a:gd name="T11" fmla="*/ 466 h 73"/>
                <a:gd name="T12" fmla="*/ 72 w 52"/>
                <a:gd name="T13" fmla="*/ 293 h 73"/>
                <a:gd name="T14" fmla="*/ 43 w 52"/>
                <a:gd name="T15" fmla="*/ 49 h 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73">
                  <a:moveTo>
                    <a:pt x="5" y="0"/>
                  </a:moveTo>
                  <a:cubicBezTo>
                    <a:pt x="9" y="18"/>
                    <a:pt x="25" y="32"/>
                    <a:pt x="43" y="30"/>
                  </a:cubicBezTo>
                  <a:cubicBezTo>
                    <a:pt x="43" y="30"/>
                    <a:pt x="43" y="30"/>
                    <a:pt x="42" y="30"/>
                  </a:cubicBezTo>
                  <a:cubicBezTo>
                    <a:pt x="38" y="38"/>
                    <a:pt x="45" y="49"/>
                    <a:pt x="52" y="54"/>
                  </a:cubicBezTo>
                  <a:cubicBezTo>
                    <a:pt x="47" y="55"/>
                    <a:pt x="38" y="64"/>
                    <a:pt x="37" y="69"/>
                  </a:cubicBezTo>
                  <a:cubicBezTo>
                    <a:pt x="21" y="73"/>
                    <a:pt x="21" y="46"/>
                    <a:pt x="22" y="37"/>
                  </a:cubicBezTo>
                  <a:cubicBezTo>
                    <a:pt x="12" y="34"/>
                    <a:pt x="13" y="29"/>
                    <a:pt x="7" y="23"/>
                  </a:cubicBezTo>
                  <a:cubicBezTo>
                    <a:pt x="2" y="17"/>
                    <a:pt x="0" y="12"/>
                    <a:pt x="4" y="4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7" name="Freeform 416">
              <a:extLst>
                <a:ext uri="{FF2B5EF4-FFF2-40B4-BE49-F238E27FC236}">
                  <a16:creationId xmlns:a16="http://schemas.microsoft.com/office/drawing/2014/main" id="{8A7DD927-FC15-411E-8AA5-CBB7C7BD6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0" y="2141"/>
              <a:ext cx="172" cy="88"/>
            </a:xfrm>
            <a:custGeom>
              <a:avLst/>
              <a:gdLst>
                <a:gd name="T0" fmla="*/ 0 w 79"/>
                <a:gd name="T1" fmla="*/ 435 h 38"/>
                <a:gd name="T2" fmla="*/ 309 w 79"/>
                <a:gd name="T3" fmla="*/ 262 h 38"/>
                <a:gd name="T4" fmla="*/ 483 w 79"/>
                <a:gd name="T5" fmla="*/ 472 h 38"/>
                <a:gd name="T6" fmla="*/ 814 w 79"/>
                <a:gd name="T7" fmla="*/ 225 h 38"/>
                <a:gd name="T8" fmla="*/ 499 w 79"/>
                <a:gd name="T9" fmla="*/ 273 h 38"/>
                <a:gd name="T10" fmla="*/ 403 w 79"/>
                <a:gd name="T11" fmla="*/ 28 h 38"/>
                <a:gd name="T12" fmla="*/ 298 w 79"/>
                <a:gd name="T13" fmla="*/ 28 h 38"/>
                <a:gd name="T14" fmla="*/ 133 w 79"/>
                <a:gd name="T15" fmla="*/ 199 h 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9" h="38">
                  <a:moveTo>
                    <a:pt x="0" y="35"/>
                  </a:moveTo>
                  <a:cubicBezTo>
                    <a:pt x="5" y="24"/>
                    <a:pt x="17" y="18"/>
                    <a:pt x="30" y="21"/>
                  </a:cubicBezTo>
                  <a:cubicBezTo>
                    <a:pt x="39" y="23"/>
                    <a:pt x="43" y="30"/>
                    <a:pt x="47" y="38"/>
                  </a:cubicBezTo>
                  <a:cubicBezTo>
                    <a:pt x="52" y="27"/>
                    <a:pt x="66" y="15"/>
                    <a:pt x="79" y="18"/>
                  </a:cubicBezTo>
                  <a:cubicBezTo>
                    <a:pt x="69" y="14"/>
                    <a:pt x="58" y="22"/>
                    <a:pt x="48" y="22"/>
                  </a:cubicBezTo>
                  <a:cubicBezTo>
                    <a:pt x="38" y="21"/>
                    <a:pt x="36" y="10"/>
                    <a:pt x="39" y="2"/>
                  </a:cubicBezTo>
                  <a:cubicBezTo>
                    <a:pt x="36" y="0"/>
                    <a:pt x="33" y="1"/>
                    <a:pt x="29" y="2"/>
                  </a:cubicBezTo>
                  <a:cubicBezTo>
                    <a:pt x="26" y="7"/>
                    <a:pt x="18" y="12"/>
                    <a:pt x="13" y="16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8" name="Freeform 417">
              <a:extLst>
                <a:ext uri="{FF2B5EF4-FFF2-40B4-BE49-F238E27FC236}">
                  <a16:creationId xmlns:a16="http://schemas.microsoft.com/office/drawing/2014/main" id="{7FE0F3FB-781D-4E36-B2DA-7D999BC5A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" y="1777"/>
              <a:ext cx="152" cy="90"/>
            </a:xfrm>
            <a:custGeom>
              <a:avLst/>
              <a:gdLst>
                <a:gd name="T0" fmla="*/ 0 w 70"/>
                <a:gd name="T1" fmla="*/ 0 h 39"/>
                <a:gd name="T2" fmla="*/ 104 w 70"/>
                <a:gd name="T3" fmla="*/ 85 h 39"/>
                <a:gd name="T4" fmla="*/ 165 w 70"/>
                <a:gd name="T5" fmla="*/ 235 h 39"/>
                <a:gd name="T6" fmla="*/ 174 w 70"/>
                <a:gd name="T7" fmla="*/ 432 h 39"/>
                <a:gd name="T8" fmla="*/ 419 w 70"/>
                <a:gd name="T9" fmla="*/ 318 h 39"/>
                <a:gd name="T10" fmla="*/ 636 w 70"/>
                <a:gd name="T11" fmla="*/ 480 h 39"/>
                <a:gd name="T12" fmla="*/ 717 w 70"/>
                <a:gd name="T13" fmla="*/ 330 h 39"/>
                <a:gd name="T14" fmla="*/ 358 w 70"/>
                <a:gd name="T15" fmla="*/ 196 h 39"/>
                <a:gd name="T16" fmla="*/ 165 w 70"/>
                <a:gd name="T17" fmla="*/ 111 h 39"/>
                <a:gd name="T18" fmla="*/ 20 w 70"/>
                <a:gd name="T19" fmla="*/ 0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0" h="39">
                  <a:moveTo>
                    <a:pt x="0" y="0"/>
                  </a:moveTo>
                  <a:cubicBezTo>
                    <a:pt x="3" y="1"/>
                    <a:pt x="8" y="5"/>
                    <a:pt x="10" y="7"/>
                  </a:cubicBezTo>
                  <a:cubicBezTo>
                    <a:pt x="13" y="11"/>
                    <a:pt x="15" y="15"/>
                    <a:pt x="16" y="19"/>
                  </a:cubicBezTo>
                  <a:cubicBezTo>
                    <a:pt x="18" y="23"/>
                    <a:pt x="19" y="31"/>
                    <a:pt x="17" y="35"/>
                  </a:cubicBezTo>
                  <a:cubicBezTo>
                    <a:pt x="17" y="24"/>
                    <a:pt x="34" y="25"/>
                    <a:pt x="41" y="26"/>
                  </a:cubicBezTo>
                  <a:cubicBezTo>
                    <a:pt x="48" y="27"/>
                    <a:pt x="59" y="32"/>
                    <a:pt x="62" y="39"/>
                  </a:cubicBezTo>
                  <a:cubicBezTo>
                    <a:pt x="61" y="33"/>
                    <a:pt x="67" y="30"/>
                    <a:pt x="70" y="27"/>
                  </a:cubicBezTo>
                  <a:cubicBezTo>
                    <a:pt x="57" y="26"/>
                    <a:pt x="47" y="18"/>
                    <a:pt x="35" y="16"/>
                  </a:cubicBezTo>
                  <a:cubicBezTo>
                    <a:pt x="27" y="15"/>
                    <a:pt x="22" y="15"/>
                    <a:pt x="16" y="9"/>
                  </a:cubicBezTo>
                  <a:cubicBezTo>
                    <a:pt x="11" y="5"/>
                    <a:pt x="7" y="3"/>
                    <a:pt x="2" y="0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" name="Freeform 418">
              <a:extLst>
                <a:ext uri="{FF2B5EF4-FFF2-40B4-BE49-F238E27FC236}">
                  <a16:creationId xmlns:a16="http://schemas.microsoft.com/office/drawing/2014/main" id="{7ADFB913-E4A4-4E0B-8B7C-4E4291371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7" y="1482"/>
              <a:ext cx="172" cy="83"/>
            </a:xfrm>
            <a:custGeom>
              <a:avLst/>
              <a:gdLst>
                <a:gd name="T0" fmla="*/ 814 w 79"/>
                <a:gd name="T1" fmla="*/ 159 h 36"/>
                <a:gd name="T2" fmla="*/ 597 w 79"/>
                <a:gd name="T3" fmla="*/ 196 h 36"/>
                <a:gd name="T4" fmla="*/ 455 w 79"/>
                <a:gd name="T5" fmla="*/ 440 h 36"/>
                <a:gd name="T6" fmla="*/ 411 w 79"/>
                <a:gd name="T7" fmla="*/ 318 h 36"/>
                <a:gd name="T8" fmla="*/ 279 w 79"/>
                <a:gd name="T9" fmla="*/ 171 h 36"/>
                <a:gd name="T10" fmla="*/ 0 w 79"/>
                <a:gd name="T11" fmla="*/ 187 h 36"/>
                <a:gd name="T12" fmla="*/ 290 w 79"/>
                <a:gd name="T13" fmla="*/ 74 h 36"/>
                <a:gd name="T14" fmla="*/ 483 w 79"/>
                <a:gd name="T15" fmla="*/ 207 h 36"/>
                <a:gd name="T16" fmla="*/ 745 w 79"/>
                <a:gd name="T17" fmla="*/ 0 h 36"/>
                <a:gd name="T18" fmla="*/ 814 w 79"/>
                <a:gd name="T19" fmla="*/ 134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36">
                  <a:moveTo>
                    <a:pt x="79" y="13"/>
                  </a:moveTo>
                  <a:cubicBezTo>
                    <a:pt x="75" y="9"/>
                    <a:pt x="63" y="13"/>
                    <a:pt x="58" y="16"/>
                  </a:cubicBezTo>
                  <a:cubicBezTo>
                    <a:pt x="51" y="20"/>
                    <a:pt x="44" y="27"/>
                    <a:pt x="44" y="36"/>
                  </a:cubicBezTo>
                  <a:cubicBezTo>
                    <a:pt x="43" y="33"/>
                    <a:pt x="42" y="29"/>
                    <a:pt x="40" y="26"/>
                  </a:cubicBezTo>
                  <a:cubicBezTo>
                    <a:pt x="37" y="21"/>
                    <a:pt x="33" y="18"/>
                    <a:pt x="27" y="14"/>
                  </a:cubicBezTo>
                  <a:cubicBezTo>
                    <a:pt x="19" y="9"/>
                    <a:pt x="8" y="12"/>
                    <a:pt x="0" y="15"/>
                  </a:cubicBezTo>
                  <a:cubicBezTo>
                    <a:pt x="8" y="8"/>
                    <a:pt x="17" y="5"/>
                    <a:pt x="28" y="6"/>
                  </a:cubicBezTo>
                  <a:cubicBezTo>
                    <a:pt x="36" y="7"/>
                    <a:pt x="42" y="10"/>
                    <a:pt x="47" y="17"/>
                  </a:cubicBezTo>
                  <a:cubicBezTo>
                    <a:pt x="47" y="7"/>
                    <a:pt x="65" y="2"/>
                    <a:pt x="72" y="0"/>
                  </a:cubicBezTo>
                  <a:cubicBezTo>
                    <a:pt x="70" y="5"/>
                    <a:pt x="74" y="10"/>
                    <a:pt x="79" y="11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0" name="Freeform 419">
              <a:extLst>
                <a:ext uri="{FF2B5EF4-FFF2-40B4-BE49-F238E27FC236}">
                  <a16:creationId xmlns:a16="http://schemas.microsoft.com/office/drawing/2014/main" id="{46207564-5DE2-4BBD-9F25-3BF318871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" y="1522"/>
              <a:ext cx="93" cy="99"/>
            </a:xfrm>
            <a:custGeom>
              <a:avLst/>
              <a:gdLst>
                <a:gd name="T0" fmla="*/ 0 w 43"/>
                <a:gd name="T1" fmla="*/ 233 h 43"/>
                <a:gd name="T2" fmla="*/ 435 w 43"/>
                <a:gd name="T3" fmla="*/ 0 h 43"/>
                <a:gd name="T4" fmla="*/ 366 w 43"/>
                <a:gd name="T5" fmla="*/ 159 h 43"/>
                <a:gd name="T6" fmla="*/ 322 w 43"/>
                <a:gd name="T7" fmla="*/ 525 h 43"/>
                <a:gd name="T8" fmla="*/ 89 w 43"/>
                <a:gd name="T9" fmla="*/ 233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43">
                  <a:moveTo>
                    <a:pt x="0" y="19"/>
                  </a:moveTo>
                  <a:cubicBezTo>
                    <a:pt x="17" y="19"/>
                    <a:pt x="36" y="18"/>
                    <a:pt x="43" y="0"/>
                  </a:cubicBezTo>
                  <a:cubicBezTo>
                    <a:pt x="43" y="5"/>
                    <a:pt x="38" y="8"/>
                    <a:pt x="36" y="13"/>
                  </a:cubicBezTo>
                  <a:cubicBezTo>
                    <a:pt x="30" y="23"/>
                    <a:pt x="31" y="32"/>
                    <a:pt x="32" y="43"/>
                  </a:cubicBezTo>
                  <a:cubicBezTo>
                    <a:pt x="25" y="31"/>
                    <a:pt x="28" y="15"/>
                    <a:pt x="9" y="19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1" name="Freeform 420">
              <a:extLst>
                <a:ext uri="{FF2B5EF4-FFF2-40B4-BE49-F238E27FC236}">
                  <a16:creationId xmlns:a16="http://schemas.microsoft.com/office/drawing/2014/main" id="{D576419A-38EB-424C-AA1F-1B0E2AEB7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" y="1804"/>
              <a:ext cx="135" cy="114"/>
            </a:xfrm>
            <a:custGeom>
              <a:avLst/>
              <a:gdLst>
                <a:gd name="T0" fmla="*/ 608 w 62"/>
                <a:gd name="T1" fmla="*/ 102 h 49"/>
                <a:gd name="T2" fmla="*/ 455 w 62"/>
                <a:gd name="T3" fmla="*/ 216 h 49"/>
                <a:gd name="T4" fmla="*/ 0 w 62"/>
                <a:gd name="T5" fmla="*/ 0 h 49"/>
                <a:gd name="T6" fmla="*/ 165 w 62"/>
                <a:gd name="T7" fmla="*/ 151 h 49"/>
                <a:gd name="T8" fmla="*/ 351 w 62"/>
                <a:gd name="T9" fmla="*/ 326 h 49"/>
                <a:gd name="T10" fmla="*/ 422 w 62"/>
                <a:gd name="T11" fmla="*/ 617 h 49"/>
                <a:gd name="T12" fmla="*/ 621 w 62"/>
                <a:gd name="T13" fmla="*/ 126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" h="49">
                  <a:moveTo>
                    <a:pt x="59" y="8"/>
                  </a:moveTo>
                  <a:cubicBezTo>
                    <a:pt x="62" y="14"/>
                    <a:pt x="48" y="17"/>
                    <a:pt x="44" y="17"/>
                  </a:cubicBezTo>
                  <a:cubicBezTo>
                    <a:pt x="32" y="18"/>
                    <a:pt x="9" y="11"/>
                    <a:pt x="0" y="0"/>
                  </a:cubicBezTo>
                  <a:cubicBezTo>
                    <a:pt x="6" y="3"/>
                    <a:pt x="11" y="8"/>
                    <a:pt x="16" y="12"/>
                  </a:cubicBezTo>
                  <a:cubicBezTo>
                    <a:pt x="22" y="17"/>
                    <a:pt x="29" y="20"/>
                    <a:pt x="34" y="26"/>
                  </a:cubicBezTo>
                  <a:cubicBezTo>
                    <a:pt x="38" y="33"/>
                    <a:pt x="37" y="44"/>
                    <a:pt x="41" y="49"/>
                  </a:cubicBezTo>
                  <a:cubicBezTo>
                    <a:pt x="48" y="36"/>
                    <a:pt x="48" y="21"/>
                    <a:pt x="60" y="10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2" name="Freeform 421">
              <a:extLst>
                <a:ext uri="{FF2B5EF4-FFF2-40B4-BE49-F238E27FC236}">
                  <a16:creationId xmlns:a16="http://schemas.microsoft.com/office/drawing/2014/main" id="{60916ACD-A487-45DA-B06D-88541EE11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" y="2266"/>
              <a:ext cx="102" cy="123"/>
            </a:xfrm>
            <a:custGeom>
              <a:avLst/>
              <a:gdLst>
                <a:gd name="T0" fmla="*/ 0 w 47"/>
                <a:gd name="T1" fmla="*/ 323 h 53"/>
                <a:gd name="T2" fmla="*/ 217 w 47"/>
                <a:gd name="T3" fmla="*/ 188 h 53"/>
                <a:gd name="T4" fmla="*/ 193 w 47"/>
                <a:gd name="T5" fmla="*/ 0 h 53"/>
                <a:gd name="T6" fmla="*/ 286 w 47"/>
                <a:gd name="T7" fmla="*/ 162 h 53"/>
                <a:gd name="T8" fmla="*/ 438 w 47"/>
                <a:gd name="T9" fmla="*/ 139 h 53"/>
                <a:gd name="T10" fmla="*/ 480 w 47"/>
                <a:gd name="T11" fmla="*/ 274 h 53"/>
                <a:gd name="T12" fmla="*/ 254 w 47"/>
                <a:gd name="T13" fmla="*/ 350 h 53"/>
                <a:gd name="T14" fmla="*/ 254 w 47"/>
                <a:gd name="T15" fmla="*/ 661 h 53"/>
                <a:gd name="T16" fmla="*/ 184 w 47"/>
                <a:gd name="T17" fmla="*/ 453 h 53"/>
                <a:gd name="T18" fmla="*/ 9 w 47"/>
                <a:gd name="T19" fmla="*/ 360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7" h="53">
                  <a:moveTo>
                    <a:pt x="0" y="26"/>
                  </a:moveTo>
                  <a:cubicBezTo>
                    <a:pt x="7" y="33"/>
                    <a:pt x="20" y="23"/>
                    <a:pt x="21" y="15"/>
                  </a:cubicBezTo>
                  <a:cubicBezTo>
                    <a:pt x="22" y="11"/>
                    <a:pt x="23" y="3"/>
                    <a:pt x="19" y="0"/>
                  </a:cubicBezTo>
                  <a:cubicBezTo>
                    <a:pt x="21" y="5"/>
                    <a:pt x="22" y="10"/>
                    <a:pt x="28" y="13"/>
                  </a:cubicBezTo>
                  <a:cubicBezTo>
                    <a:pt x="32" y="14"/>
                    <a:pt x="40" y="15"/>
                    <a:pt x="43" y="11"/>
                  </a:cubicBezTo>
                  <a:cubicBezTo>
                    <a:pt x="41" y="15"/>
                    <a:pt x="43" y="20"/>
                    <a:pt x="47" y="22"/>
                  </a:cubicBezTo>
                  <a:cubicBezTo>
                    <a:pt x="39" y="20"/>
                    <a:pt x="30" y="19"/>
                    <a:pt x="25" y="28"/>
                  </a:cubicBezTo>
                  <a:cubicBezTo>
                    <a:pt x="20" y="37"/>
                    <a:pt x="25" y="44"/>
                    <a:pt x="25" y="53"/>
                  </a:cubicBezTo>
                  <a:cubicBezTo>
                    <a:pt x="23" y="46"/>
                    <a:pt x="23" y="40"/>
                    <a:pt x="18" y="36"/>
                  </a:cubicBezTo>
                  <a:cubicBezTo>
                    <a:pt x="13" y="32"/>
                    <a:pt x="7" y="31"/>
                    <a:pt x="1" y="29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3" name="Freeform 422">
              <a:extLst>
                <a:ext uri="{FF2B5EF4-FFF2-40B4-BE49-F238E27FC236}">
                  <a16:creationId xmlns:a16="http://schemas.microsoft.com/office/drawing/2014/main" id="{A577FEC7-F5AB-4DAD-8316-BEE2DF220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" y="1704"/>
              <a:ext cx="105" cy="91"/>
            </a:xfrm>
            <a:custGeom>
              <a:avLst/>
              <a:gdLst>
                <a:gd name="T0" fmla="*/ 0 w 48"/>
                <a:gd name="T1" fmla="*/ 152 h 39"/>
                <a:gd name="T2" fmla="*/ 149 w 48"/>
                <a:gd name="T3" fmla="*/ 495 h 39"/>
                <a:gd name="T4" fmla="*/ 238 w 48"/>
                <a:gd name="T5" fmla="*/ 343 h 39"/>
                <a:gd name="T6" fmla="*/ 387 w 48"/>
                <a:gd name="T7" fmla="*/ 331 h 39"/>
                <a:gd name="T8" fmla="*/ 503 w 48"/>
                <a:gd name="T9" fmla="*/ 0 h 39"/>
                <a:gd name="T10" fmla="*/ 315 w 48"/>
                <a:gd name="T11" fmla="*/ 142 h 39"/>
                <a:gd name="T12" fmla="*/ 61 w 48"/>
                <a:gd name="T13" fmla="*/ 152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39">
                  <a:moveTo>
                    <a:pt x="0" y="12"/>
                  </a:moveTo>
                  <a:cubicBezTo>
                    <a:pt x="9" y="14"/>
                    <a:pt x="19" y="30"/>
                    <a:pt x="14" y="39"/>
                  </a:cubicBezTo>
                  <a:cubicBezTo>
                    <a:pt x="14" y="34"/>
                    <a:pt x="19" y="30"/>
                    <a:pt x="23" y="27"/>
                  </a:cubicBezTo>
                  <a:cubicBezTo>
                    <a:pt x="28" y="24"/>
                    <a:pt x="32" y="25"/>
                    <a:pt x="37" y="26"/>
                  </a:cubicBezTo>
                  <a:cubicBezTo>
                    <a:pt x="31" y="14"/>
                    <a:pt x="39" y="9"/>
                    <a:pt x="48" y="0"/>
                  </a:cubicBezTo>
                  <a:cubicBezTo>
                    <a:pt x="42" y="3"/>
                    <a:pt x="37" y="8"/>
                    <a:pt x="30" y="11"/>
                  </a:cubicBezTo>
                  <a:cubicBezTo>
                    <a:pt x="23" y="14"/>
                    <a:pt x="13" y="15"/>
                    <a:pt x="6" y="12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4" name="Freeform 423">
              <a:extLst>
                <a:ext uri="{FF2B5EF4-FFF2-40B4-BE49-F238E27FC236}">
                  <a16:creationId xmlns:a16="http://schemas.microsoft.com/office/drawing/2014/main" id="{48563F9E-8E8C-490B-9C8E-564E3C08F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9" y="1410"/>
              <a:ext cx="96" cy="74"/>
            </a:xfrm>
            <a:custGeom>
              <a:avLst/>
              <a:gdLst>
                <a:gd name="T0" fmla="*/ 0 w 44"/>
                <a:gd name="T1" fmla="*/ 102 h 32"/>
                <a:gd name="T2" fmla="*/ 96 w 44"/>
                <a:gd name="T3" fmla="*/ 123 h 32"/>
                <a:gd name="T4" fmla="*/ 218 w 44"/>
                <a:gd name="T5" fmla="*/ 199 h 32"/>
                <a:gd name="T6" fmla="*/ 290 w 44"/>
                <a:gd name="T7" fmla="*/ 395 h 32"/>
                <a:gd name="T8" fmla="*/ 456 w 44"/>
                <a:gd name="T9" fmla="*/ 28 h 32"/>
                <a:gd name="T10" fmla="*/ 343 w 44"/>
                <a:gd name="T11" fmla="*/ 12 h 32"/>
                <a:gd name="T12" fmla="*/ 262 w 44"/>
                <a:gd name="T13" fmla="*/ 49 h 32"/>
                <a:gd name="T14" fmla="*/ 52 w 44"/>
                <a:gd name="T15" fmla="*/ 12 h 32"/>
                <a:gd name="T16" fmla="*/ 33 w 44"/>
                <a:gd name="T17" fmla="*/ 134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4" h="32">
                  <a:moveTo>
                    <a:pt x="0" y="8"/>
                  </a:moveTo>
                  <a:cubicBezTo>
                    <a:pt x="3" y="11"/>
                    <a:pt x="6" y="9"/>
                    <a:pt x="9" y="10"/>
                  </a:cubicBezTo>
                  <a:cubicBezTo>
                    <a:pt x="14" y="10"/>
                    <a:pt x="18" y="12"/>
                    <a:pt x="21" y="16"/>
                  </a:cubicBezTo>
                  <a:cubicBezTo>
                    <a:pt x="25" y="20"/>
                    <a:pt x="28" y="27"/>
                    <a:pt x="28" y="32"/>
                  </a:cubicBezTo>
                  <a:cubicBezTo>
                    <a:pt x="25" y="24"/>
                    <a:pt x="34" y="2"/>
                    <a:pt x="44" y="2"/>
                  </a:cubicBezTo>
                  <a:cubicBezTo>
                    <a:pt x="41" y="1"/>
                    <a:pt x="37" y="0"/>
                    <a:pt x="33" y="1"/>
                  </a:cubicBezTo>
                  <a:cubicBezTo>
                    <a:pt x="30" y="2"/>
                    <a:pt x="28" y="4"/>
                    <a:pt x="25" y="4"/>
                  </a:cubicBezTo>
                  <a:cubicBezTo>
                    <a:pt x="18" y="5"/>
                    <a:pt x="12" y="2"/>
                    <a:pt x="5" y="1"/>
                  </a:cubicBezTo>
                  <a:cubicBezTo>
                    <a:pt x="5" y="4"/>
                    <a:pt x="6" y="9"/>
                    <a:pt x="3" y="11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5" name="Freeform 424">
              <a:extLst>
                <a:ext uri="{FF2B5EF4-FFF2-40B4-BE49-F238E27FC236}">
                  <a16:creationId xmlns:a16="http://schemas.microsoft.com/office/drawing/2014/main" id="{93B8B7F5-3A93-40EB-9223-27549717B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" y="1396"/>
              <a:ext cx="64" cy="49"/>
            </a:xfrm>
            <a:custGeom>
              <a:avLst/>
              <a:gdLst>
                <a:gd name="T0" fmla="*/ 0 w 29"/>
                <a:gd name="T1" fmla="*/ 77 h 21"/>
                <a:gd name="T2" fmla="*/ 97 w 29"/>
                <a:gd name="T3" fmla="*/ 114 h 21"/>
                <a:gd name="T4" fmla="*/ 238 w 29"/>
                <a:gd name="T5" fmla="*/ 266 h 21"/>
                <a:gd name="T6" fmla="*/ 311 w 29"/>
                <a:gd name="T7" fmla="*/ 0 h 21"/>
                <a:gd name="T8" fmla="*/ 170 w 29"/>
                <a:gd name="T9" fmla="*/ 201 h 21"/>
                <a:gd name="T10" fmla="*/ 20 w 29"/>
                <a:gd name="T11" fmla="*/ 103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" h="21">
                  <a:moveTo>
                    <a:pt x="0" y="6"/>
                  </a:moveTo>
                  <a:cubicBezTo>
                    <a:pt x="2" y="8"/>
                    <a:pt x="6" y="8"/>
                    <a:pt x="9" y="9"/>
                  </a:cubicBezTo>
                  <a:cubicBezTo>
                    <a:pt x="14" y="12"/>
                    <a:pt x="18" y="17"/>
                    <a:pt x="22" y="21"/>
                  </a:cubicBezTo>
                  <a:cubicBezTo>
                    <a:pt x="19" y="15"/>
                    <a:pt x="23" y="3"/>
                    <a:pt x="29" y="0"/>
                  </a:cubicBezTo>
                  <a:cubicBezTo>
                    <a:pt x="23" y="4"/>
                    <a:pt x="19" y="9"/>
                    <a:pt x="16" y="16"/>
                  </a:cubicBezTo>
                  <a:cubicBezTo>
                    <a:pt x="12" y="12"/>
                    <a:pt x="7" y="10"/>
                    <a:pt x="2" y="8"/>
                  </a:cubicBezTo>
                </a:path>
              </a:pathLst>
            </a:custGeom>
            <a:solidFill>
              <a:srgbClr val="8E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6" name="Freeform 425">
              <a:extLst>
                <a:ext uri="{FF2B5EF4-FFF2-40B4-BE49-F238E27FC236}">
                  <a16:creationId xmlns:a16="http://schemas.microsoft.com/office/drawing/2014/main" id="{07C7440B-6001-4F0E-8EA9-0E47F665B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" y="1690"/>
              <a:ext cx="30" cy="54"/>
            </a:xfrm>
            <a:custGeom>
              <a:avLst/>
              <a:gdLst>
                <a:gd name="T0" fmla="*/ 129 w 14"/>
                <a:gd name="T1" fmla="*/ 49 h 23"/>
                <a:gd name="T2" fmla="*/ 88 w 14"/>
                <a:gd name="T3" fmla="*/ 298 h 23"/>
                <a:gd name="T4" fmla="*/ 96 w 14"/>
                <a:gd name="T5" fmla="*/ 0 h 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23">
                  <a:moveTo>
                    <a:pt x="13" y="4"/>
                  </a:moveTo>
                  <a:cubicBezTo>
                    <a:pt x="6" y="7"/>
                    <a:pt x="0" y="19"/>
                    <a:pt x="9" y="23"/>
                  </a:cubicBezTo>
                  <a:cubicBezTo>
                    <a:pt x="14" y="17"/>
                    <a:pt x="2" y="7"/>
                    <a:pt x="1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7" name="Freeform 426">
              <a:extLst>
                <a:ext uri="{FF2B5EF4-FFF2-40B4-BE49-F238E27FC236}">
                  <a16:creationId xmlns:a16="http://schemas.microsoft.com/office/drawing/2014/main" id="{E16F1DAF-3A37-4D13-81FC-C8199E77F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6" y="1753"/>
              <a:ext cx="20" cy="49"/>
            </a:xfrm>
            <a:custGeom>
              <a:avLst/>
              <a:gdLst>
                <a:gd name="T0" fmla="*/ 89 w 9"/>
                <a:gd name="T1" fmla="*/ 37 h 21"/>
                <a:gd name="T2" fmla="*/ 44 w 9"/>
                <a:gd name="T3" fmla="*/ 266 h 21"/>
                <a:gd name="T4" fmla="*/ 89 w 9"/>
                <a:gd name="T5" fmla="*/ 37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21">
                  <a:moveTo>
                    <a:pt x="8" y="3"/>
                  </a:moveTo>
                  <a:cubicBezTo>
                    <a:pt x="0" y="0"/>
                    <a:pt x="2" y="17"/>
                    <a:pt x="4" y="21"/>
                  </a:cubicBezTo>
                  <a:cubicBezTo>
                    <a:pt x="9" y="18"/>
                    <a:pt x="0" y="6"/>
                    <a:pt x="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8" name="Freeform 427">
              <a:extLst>
                <a:ext uri="{FF2B5EF4-FFF2-40B4-BE49-F238E27FC236}">
                  <a16:creationId xmlns:a16="http://schemas.microsoft.com/office/drawing/2014/main" id="{71E0BAD8-D10D-4BB6-A374-A06258BBA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4" y="1818"/>
              <a:ext cx="33" cy="39"/>
            </a:xfrm>
            <a:custGeom>
              <a:avLst/>
              <a:gdLst>
                <a:gd name="T0" fmla="*/ 73 w 15"/>
                <a:gd name="T1" fmla="*/ 0 h 17"/>
                <a:gd name="T2" fmla="*/ 117 w 15"/>
                <a:gd name="T3" fmla="*/ 204 h 17"/>
                <a:gd name="T4" fmla="*/ 73 w 15"/>
                <a:gd name="T5" fmla="*/ 0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17">
                  <a:moveTo>
                    <a:pt x="7" y="0"/>
                  </a:moveTo>
                  <a:cubicBezTo>
                    <a:pt x="0" y="5"/>
                    <a:pt x="3" y="14"/>
                    <a:pt x="11" y="17"/>
                  </a:cubicBezTo>
                  <a:cubicBezTo>
                    <a:pt x="15" y="10"/>
                    <a:pt x="4" y="7"/>
                    <a:pt x="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" name="Freeform 428">
              <a:extLst>
                <a:ext uri="{FF2B5EF4-FFF2-40B4-BE49-F238E27FC236}">
                  <a16:creationId xmlns:a16="http://schemas.microsoft.com/office/drawing/2014/main" id="{9C9851BE-75DD-4F9A-8614-B3788A604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" y="1683"/>
              <a:ext cx="29" cy="59"/>
            </a:xfrm>
            <a:custGeom>
              <a:avLst/>
              <a:gdLst>
                <a:gd name="T0" fmla="*/ 100 w 13"/>
                <a:gd name="T1" fmla="*/ 50 h 25"/>
                <a:gd name="T2" fmla="*/ 100 w 13"/>
                <a:gd name="T3" fmla="*/ 328 h 25"/>
                <a:gd name="T4" fmla="*/ 125 w 13"/>
                <a:gd name="T5" fmla="*/ 319 h 25"/>
                <a:gd name="T6" fmla="*/ 125 w 13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5">
                  <a:moveTo>
                    <a:pt x="9" y="4"/>
                  </a:moveTo>
                  <a:cubicBezTo>
                    <a:pt x="0" y="8"/>
                    <a:pt x="5" y="19"/>
                    <a:pt x="9" y="25"/>
                  </a:cubicBezTo>
                  <a:cubicBezTo>
                    <a:pt x="10" y="25"/>
                    <a:pt x="11" y="24"/>
                    <a:pt x="11" y="24"/>
                  </a:cubicBezTo>
                  <a:cubicBezTo>
                    <a:pt x="13" y="15"/>
                    <a:pt x="5" y="8"/>
                    <a:pt x="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" name="Freeform 429">
              <a:extLst>
                <a:ext uri="{FF2B5EF4-FFF2-40B4-BE49-F238E27FC236}">
                  <a16:creationId xmlns:a16="http://schemas.microsoft.com/office/drawing/2014/main" id="{C25FC364-0DC2-47CB-998F-2800C2D30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1589"/>
              <a:ext cx="15" cy="27"/>
            </a:xfrm>
            <a:custGeom>
              <a:avLst/>
              <a:gdLst>
                <a:gd name="T0" fmla="*/ 60 w 7"/>
                <a:gd name="T1" fmla="*/ 25 h 12"/>
                <a:gd name="T2" fmla="*/ 19 w 7"/>
                <a:gd name="T3" fmla="*/ 25 h 12"/>
                <a:gd name="T4" fmla="*/ 69 w 7"/>
                <a:gd name="T5" fmla="*/ 137 h 12"/>
                <a:gd name="T6" fmla="*/ 41 w 7"/>
                <a:gd name="T7" fmla="*/ 0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2">
                  <a:moveTo>
                    <a:pt x="6" y="2"/>
                  </a:moveTo>
                  <a:cubicBezTo>
                    <a:pt x="5" y="1"/>
                    <a:pt x="4" y="1"/>
                    <a:pt x="2" y="2"/>
                  </a:cubicBezTo>
                  <a:cubicBezTo>
                    <a:pt x="0" y="6"/>
                    <a:pt x="2" y="12"/>
                    <a:pt x="7" y="12"/>
                  </a:cubicBezTo>
                  <a:cubicBezTo>
                    <a:pt x="7" y="7"/>
                    <a:pt x="4" y="5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1" name="Freeform 430">
              <a:extLst>
                <a:ext uri="{FF2B5EF4-FFF2-40B4-BE49-F238E27FC236}">
                  <a16:creationId xmlns:a16="http://schemas.microsoft.com/office/drawing/2014/main" id="{A8758145-E95E-4308-B770-8FAEDD1B2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7" y="1449"/>
              <a:ext cx="19" cy="42"/>
            </a:xfrm>
            <a:custGeom>
              <a:avLst/>
              <a:gdLst>
                <a:gd name="T0" fmla="*/ 27 w 9"/>
                <a:gd name="T1" fmla="*/ 49 h 18"/>
                <a:gd name="T2" fmla="*/ 57 w 9"/>
                <a:gd name="T3" fmla="*/ 229 h 18"/>
                <a:gd name="T4" fmla="*/ 36 w 9"/>
                <a:gd name="T5" fmla="*/ 0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18">
                  <a:moveTo>
                    <a:pt x="3" y="4"/>
                  </a:moveTo>
                  <a:cubicBezTo>
                    <a:pt x="0" y="9"/>
                    <a:pt x="0" y="16"/>
                    <a:pt x="6" y="18"/>
                  </a:cubicBezTo>
                  <a:cubicBezTo>
                    <a:pt x="9" y="12"/>
                    <a:pt x="3" y="6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2" name="Freeform 431">
              <a:extLst>
                <a:ext uri="{FF2B5EF4-FFF2-40B4-BE49-F238E27FC236}">
                  <a16:creationId xmlns:a16="http://schemas.microsoft.com/office/drawing/2014/main" id="{87FBDF85-F077-446B-AD61-1FA7BCD1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" y="1447"/>
              <a:ext cx="22" cy="37"/>
            </a:xfrm>
            <a:custGeom>
              <a:avLst/>
              <a:gdLst>
                <a:gd name="T0" fmla="*/ 88 w 10"/>
                <a:gd name="T1" fmla="*/ 0 h 16"/>
                <a:gd name="T2" fmla="*/ 97 w 10"/>
                <a:gd name="T3" fmla="*/ 199 h 16"/>
                <a:gd name="T4" fmla="*/ 97 w 10"/>
                <a:gd name="T5" fmla="*/ 28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4"/>
                    <a:pt x="0" y="16"/>
                    <a:pt x="9" y="16"/>
                  </a:cubicBezTo>
                  <a:cubicBezTo>
                    <a:pt x="10" y="11"/>
                    <a:pt x="7" y="7"/>
                    <a:pt x="9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3" name="Freeform 432">
              <a:extLst>
                <a:ext uri="{FF2B5EF4-FFF2-40B4-BE49-F238E27FC236}">
                  <a16:creationId xmlns:a16="http://schemas.microsoft.com/office/drawing/2014/main" id="{312FBEDD-5B93-43C3-8C33-8B88231CE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" y="1570"/>
              <a:ext cx="21" cy="44"/>
            </a:xfrm>
            <a:custGeom>
              <a:avLst/>
              <a:gdLst>
                <a:gd name="T0" fmla="*/ 57 w 10"/>
                <a:gd name="T1" fmla="*/ 12 h 19"/>
                <a:gd name="T2" fmla="*/ 84 w 10"/>
                <a:gd name="T3" fmla="*/ 236 h 19"/>
                <a:gd name="T4" fmla="*/ 67 w 10"/>
                <a:gd name="T5" fmla="*/ 0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19">
                  <a:moveTo>
                    <a:pt x="6" y="1"/>
                  </a:moveTo>
                  <a:cubicBezTo>
                    <a:pt x="2" y="6"/>
                    <a:pt x="0" y="18"/>
                    <a:pt x="9" y="19"/>
                  </a:cubicBezTo>
                  <a:cubicBezTo>
                    <a:pt x="10" y="12"/>
                    <a:pt x="2" y="6"/>
                    <a:pt x="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4" name="Freeform 433">
              <a:extLst>
                <a:ext uri="{FF2B5EF4-FFF2-40B4-BE49-F238E27FC236}">
                  <a16:creationId xmlns:a16="http://schemas.microsoft.com/office/drawing/2014/main" id="{29FC4DF0-5EDE-4E99-9E31-8E69DB7B2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1551"/>
              <a:ext cx="15" cy="40"/>
            </a:xfrm>
            <a:custGeom>
              <a:avLst/>
              <a:gdLst>
                <a:gd name="T0" fmla="*/ 60 w 7"/>
                <a:gd name="T1" fmla="*/ 12 h 17"/>
                <a:gd name="T2" fmla="*/ 69 w 7"/>
                <a:gd name="T3" fmla="*/ 221 h 17"/>
                <a:gd name="T4" fmla="*/ 41 w 7"/>
                <a:gd name="T5" fmla="*/ 0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17">
                  <a:moveTo>
                    <a:pt x="6" y="1"/>
                  </a:moveTo>
                  <a:cubicBezTo>
                    <a:pt x="0" y="3"/>
                    <a:pt x="0" y="17"/>
                    <a:pt x="7" y="17"/>
                  </a:cubicBezTo>
                  <a:cubicBezTo>
                    <a:pt x="6" y="11"/>
                    <a:pt x="2" y="6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5" name="Freeform 434">
              <a:extLst>
                <a:ext uri="{FF2B5EF4-FFF2-40B4-BE49-F238E27FC236}">
                  <a16:creationId xmlns:a16="http://schemas.microsoft.com/office/drawing/2014/main" id="{91E88E38-9A07-4E0A-A256-9882A1D09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2057"/>
              <a:ext cx="22" cy="40"/>
            </a:xfrm>
            <a:custGeom>
              <a:avLst/>
              <a:gdLst>
                <a:gd name="T0" fmla="*/ 106 w 10"/>
                <a:gd name="T1" fmla="*/ 0 h 17"/>
                <a:gd name="T2" fmla="*/ 88 w 10"/>
                <a:gd name="T3" fmla="*/ 221 h 17"/>
                <a:gd name="T4" fmla="*/ 73 w 10"/>
                <a:gd name="T5" fmla="*/ 28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17">
                  <a:moveTo>
                    <a:pt x="10" y="0"/>
                  </a:moveTo>
                  <a:cubicBezTo>
                    <a:pt x="4" y="2"/>
                    <a:pt x="0" y="14"/>
                    <a:pt x="8" y="17"/>
                  </a:cubicBezTo>
                  <a:cubicBezTo>
                    <a:pt x="8" y="12"/>
                    <a:pt x="6" y="7"/>
                    <a:pt x="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6" name="Freeform 435">
              <a:extLst>
                <a:ext uri="{FF2B5EF4-FFF2-40B4-BE49-F238E27FC236}">
                  <a16:creationId xmlns:a16="http://schemas.microsoft.com/office/drawing/2014/main" id="{B6B2146B-B2C1-4CD6-8A45-FE1EBE99F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" y="1962"/>
              <a:ext cx="37" cy="65"/>
            </a:xfrm>
            <a:custGeom>
              <a:avLst/>
              <a:gdLst>
                <a:gd name="T0" fmla="*/ 141 w 17"/>
                <a:gd name="T1" fmla="*/ 77 h 28"/>
                <a:gd name="T2" fmla="*/ 124 w 17"/>
                <a:gd name="T3" fmla="*/ 351 h 28"/>
                <a:gd name="T4" fmla="*/ 113 w 17"/>
                <a:gd name="T5" fmla="*/ 77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28">
                  <a:moveTo>
                    <a:pt x="14" y="6"/>
                  </a:moveTo>
                  <a:cubicBezTo>
                    <a:pt x="1" y="0"/>
                    <a:pt x="0" y="25"/>
                    <a:pt x="12" y="28"/>
                  </a:cubicBezTo>
                  <a:cubicBezTo>
                    <a:pt x="17" y="20"/>
                    <a:pt x="7" y="12"/>
                    <a:pt x="11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7" name="Freeform 436">
              <a:extLst>
                <a:ext uri="{FF2B5EF4-FFF2-40B4-BE49-F238E27FC236}">
                  <a16:creationId xmlns:a16="http://schemas.microsoft.com/office/drawing/2014/main" id="{21DB6B22-0F76-49A4-8415-3FB5DED07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5" y="2017"/>
              <a:ext cx="32" cy="63"/>
            </a:xfrm>
            <a:custGeom>
              <a:avLst/>
              <a:gdLst>
                <a:gd name="T0" fmla="*/ 96 w 15"/>
                <a:gd name="T1" fmla="*/ 0 h 27"/>
                <a:gd name="T2" fmla="*/ 117 w 15"/>
                <a:gd name="T3" fmla="*/ 343 h 27"/>
                <a:gd name="T4" fmla="*/ 105 w 15"/>
                <a:gd name="T5" fmla="*/ 28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27">
                  <a:moveTo>
                    <a:pt x="10" y="0"/>
                  </a:moveTo>
                  <a:cubicBezTo>
                    <a:pt x="2" y="5"/>
                    <a:pt x="0" y="25"/>
                    <a:pt x="12" y="27"/>
                  </a:cubicBezTo>
                  <a:cubicBezTo>
                    <a:pt x="15" y="18"/>
                    <a:pt x="7" y="9"/>
                    <a:pt x="1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8" name="Freeform 437">
              <a:extLst>
                <a:ext uri="{FF2B5EF4-FFF2-40B4-BE49-F238E27FC236}">
                  <a16:creationId xmlns:a16="http://schemas.microsoft.com/office/drawing/2014/main" id="{E161E2EE-C4AC-46F9-9E81-5814FFF82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6" y="1925"/>
              <a:ext cx="28" cy="56"/>
            </a:xfrm>
            <a:custGeom>
              <a:avLst/>
              <a:gdLst>
                <a:gd name="T0" fmla="*/ 88 w 13"/>
                <a:gd name="T1" fmla="*/ 12 h 24"/>
                <a:gd name="T2" fmla="*/ 101 w 13"/>
                <a:gd name="T3" fmla="*/ 306 h 24"/>
                <a:gd name="T4" fmla="*/ 121 w 13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24">
                  <a:moveTo>
                    <a:pt x="9" y="1"/>
                  </a:moveTo>
                  <a:cubicBezTo>
                    <a:pt x="3" y="6"/>
                    <a:pt x="0" y="22"/>
                    <a:pt x="10" y="24"/>
                  </a:cubicBezTo>
                  <a:cubicBezTo>
                    <a:pt x="13" y="17"/>
                    <a:pt x="3" y="4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" name="Freeform 438">
              <a:extLst>
                <a:ext uri="{FF2B5EF4-FFF2-40B4-BE49-F238E27FC236}">
                  <a16:creationId xmlns:a16="http://schemas.microsoft.com/office/drawing/2014/main" id="{B51AF258-2E27-4B80-B800-096DF8F94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3" y="1857"/>
              <a:ext cx="31" cy="54"/>
            </a:xfrm>
            <a:custGeom>
              <a:avLst/>
              <a:gdLst>
                <a:gd name="T0" fmla="*/ 153 w 14"/>
                <a:gd name="T1" fmla="*/ 66 h 23"/>
                <a:gd name="T2" fmla="*/ 89 w 14"/>
                <a:gd name="T3" fmla="*/ 286 h 23"/>
                <a:gd name="T4" fmla="*/ 142 w 14"/>
                <a:gd name="T5" fmla="*/ 66 h 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23">
                  <a:moveTo>
                    <a:pt x="14" y="5"/>
                  </a:moveTo>
                  <a:cubicBezTo>
                    <a:pt x="3" y="0"/>
                    <a:pt x="0" y="23"/>
                    <a:pt x="8" y="22"/>
                  </a:cubicBezTo>
                  <a:cubicBezTo>
                    <a:pt x="8" y="17"/>
                    <a:pt x="3" y="6"/>
                    <a:pt x="13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" name="Freeform 439">
              <a:extLst>
                <a:ext uri="{FF2B5EF4-FFF2-40B4-BE49-F238E27FC236}">
                  <a16:creationId xmlns:a16="http://schemas.microsoft.com/office/drawing/2014/main" id="{3260C226-A1E6-41EB-B5F1-A4D6AAC74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1730"/>
              <a:ext cx="32" cy="60"/>
            </a:xfrm>
            <a:custGeom>
              <a:avLst/>
              <a:gdLst>
                <a:gd name="T0" fmla="*/ 145 w 15"/>
                <a:gd name="T1" fmla="*/ 12 h 26"/>
                <a:gd name="T2" fmla="*/ 128 w 15"/>
                <a:gd name="T3" fmla="*/ 293 h 26"/>
                <a:gd name="T4" fmla="*/ 137 w 15"/>
                <a:gd name="T5" fmla="*/ 65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26">
                  <a:moveTo>
                    <a:pt x="15" y="1"/>
                  </a:moveTo>
                  <a:cubicBezTo>
                    <a:pt x="4" y="0"/>
                    <a:pt x="0" y="26"/>
                    <a:pt x="13" y="24"/>
                  </a:cubicBezTo>
                  <a:cubicBezTo>
                    <a:pt x="10" y="19"/>
                    <a:pt x="4" y="7"/>
                    <a:pt x="1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" name="Freeform 440">
              <a:extLst>
                <a:ext uri="{FF2B5EF4-FFF2-40B4-BE49-F238E27FC236}">
                  <a16:creationId xmlns:a16="http://schemas.microsoft.com/office/drawing/2014/main" id="{296E7D14-C9AE-49D6-B7CF-7E8F8EB5D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4" y="1811"/>
              <a:ext cx="22" cy="46"/>
            </a:xfrm>
            <a:custGeom>
              <a:avLst/>
              <a:gdLst>
                <a:gd name="T0" fmla="*/ 73 w 10"/>
                <a:gd name="T1" fmla="*/ 12 h 20"/>
                <a:gd name="T2" fmla="*/ 44 w 10"/>
                <a:gd name="T3" fmla="*/ 0 h 20"/>
                <a:gd name="T4" fmla="*/ 97 w 10"/>
                <a:gd name="T5" fmla="*/ 232 h 20"/>
                <a:gd name="T6" fmla="*/ 73 w 10"/>
                <a:gd name="T7" fmla="*/ 159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20">
                  <a:moveTo>
                    <a:pt x="7" y="1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0" y="5"/>
                    <a:pt x="0" y="20"/>
                    <a:pt x="9" y="19"/>
                  </a:cubicBezTo>
                  <a:cubicBezTo>
                    <a:pt x="10" y="16"/>
                    <a:pt x="9" y="15"/>
                    <a:pt x="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" name="Freeform 441">
              <a:extLst>
                <a:ext uri="{FF2B5EF4-FFF2-40B4-BE49-F238E27FC236}">
                  <a16:creationId xmlns:a16="http://schemas.microsoft.com/office/drawing/2014/main" id="{DDACBB91-1AF8-4C32-BFE3-5212D76B1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" y="1725"/>
              <a:ext cx="44" cy="70"/>
            </a:xfrm>
            <a:custGeom>
              <a:avLst/>
              <a:gdLst>
                <a:gd name="T0" fmla="*/ 213 w 20"/>
                <a:gd name="T1" fmla="*/ 28 h 30"/>
                <a:gd name="T2" fmla="*/ 150 w 20"/>
                <a:gd name="T3" fmla="*/ 380 h 30"/>
                <a:gd name="T4" fmla="*/ 194 w 20"/>
                <a:gd name="T5" fmla="*/ 37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30">
                  <a:moveTo>
                    <a:pt x="20" y="2"/>
                  </a:moveTo>
                  <a:cubicBezTo>
                    <a:pt x="5" y="0"/>
                    <a:pt x="0" y="30"/>
                    <a:pt x="14" y="30"/>
                  </a:cubicBezTo>
                  <a:cubicBezTo>
                    <a:pt x="14" y="22"/>
                    <a:pt x="4" y="6"/>
                    <a:pt x="1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" name="Freeform 442">
              <a:extLst>
                <a:ext uri="{FF2B5EF4-FFF2-40B4-BE49-F238E27FC236}">
                  <a16:creationId xmlns:a16="http://schemas.microsoft.com/office/drawing/2014/main" id="{F0CD6C29-4DD5-450B-84C6-E6240B4EB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" y="1563"/>
              <a:ext cx="18" cy="47"/>
            </a:xfrm>
            <a:custGeom>
              <a:avLst/>
              <a:gdLst>
                <a:gd name="T0" fmla="*/ 81 w 8"/>
                <a:gd name="T1" fmla="*/ 12 h 20"/>
                <a:gd name="T2" fmla="*/ 92 w 8"/>
                <a:gd name="T3" fmla="*/ 259 h 20"/>
                <a:gd name="T4" fmla="*/ 72 w 8"/>
                <a:gd name="T5" fmla="*/ 0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20">
                  <a:moveTo>
                    <a:pt x="7" y="1"/>
                  </a:moveTo>
                  <a:cubicBezTo>
                    <a:pt x="0" y="1"/>
                    <a:pt x="0" y="20"/>
                    <a:pt x="8" y="20"/>
                  </a:cubicBezTo>
                  <a:cubicBezTo>
                    <a:pt x="8" y="13"/>
                    <a:pt x="1" y="5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" name="Freeform 443">
              <a:extLst>
                <a:ext uri="{FF2B5EF4-FFF2-40B4-BE49-F238E27FC236}">
                  <a16:creationId xmlns:a16="http://schemas.microsoft.com/office/drawing/2014/main" id="{22D158E6-9ABC-4377-A887-C6381FB15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6" y="2259"/>
              <a:ext cx="35" cy="35"/>
            </a:xfrm>
            <a:custGeom>
              <a:avLst/>
              <a:gdLst>
                <a:gd name="T0" fmla="*/ 168 w 16"/>
                <a:gd name="T1" fmla="*/ 28 h 15"/>
                <a:gd name="T2" fmla="*/ 20 w 16"/>
                <a:gd name="T3" fmla="*/ 191 h 15"/>
                <a:gd name="T4" fmla="*/ 168 w 16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5">
                  <a:moveTo>
                    <a:pt x="16" y="2"/>
                  </a:moveTo>
                  <a:cubicBezTo>
                    <a:pt x="9" y="2"/>
                    <a:pt x="0" y="6"/>
                    <a:pt x="2" y="15"/>
                  </a:cubicBezTo>
                  <a:cubicBezTo>
                    <a:pt x="10" y="14"/>
                    <a:pt x="7" y="0"/>
                    <a:pt x="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" name="Freeform 444">
              <a:extLst>
                <a:ext uri="{FF2B5EF4-FFF2-40B4-BE49-F238E27FC236}">
                  <a16:creationId xmlns:a16="http://schemas.microsoft.com/office/drawing/2014/main" id="{F4A11ADA-1D89-4B66-B182-64F368865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" y="2155"/>
              <a:ext cx="28" cy="50"/>
            </a:xfrm>
            <a:custGeom>
              <a:avLst/>
              <a:gdLst>
                <a:gd name="T0" fmla="*/ 129 w 13"/>
                <a:gd name="T1" fmla="*/ 25 h 22"/>
                <a:gd name="T2" fmla="*/ 80 w 13"/>
                <a:gd name="T3" fmla="*/ 259 h 22"/>
                <a:gd name="T4" fmla="*/ 101 w 13"/>
                <a:gd name="T5" fmla="*/ 259 h 22"/>
                <a:gd name="T6" fmla="*/ 121 w 13"/>
                <a:gd name="T7" fmla="*/ 11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2">
                  <a:moveTo>
                    <a:pt x="13" y="2"/>
                  </a:moveTo>
                  <a:cubicBezTo>
                    <a:pt x="0" y="0"/>
                    <a:pt x="4" y="16"/>
                    <a:pt x="8" y="22"/>
                  </a:cubicBezTo>
                  <a:cubicBezTo>
                    <a:pt x="9" y="22"/>
                    <a:pt x="9" y="22"/>
                    <a:pt x="10" y="22"/>
                  </a:cubicBezTo>
                  <a:cubicBezTo>
                    <a:pt x="10" y="15"/>
                    <a:pt x="6" y="7"/>
                    <a:pt x="12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" name="Freeform 445">
              <a:extLst>
                <a:ext uri="{FF2B5EF4-FFF2-40B4-BE49-F238E27FC236}">
                  <a16:creationId xmlns:a16="http://schemas.microsoft.com/office/drawing/2014/main" id="{5AE49D1B-8C67-45C2-92EF-BE52959CD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7" y="2264"/>
              <a:ext cx="22" cy="39"/>
            </a:xfrm>
            <a:custGeom>
              <a:avLst/>
              <a:gdLst>
                <a:gd name="T0" fmla="*/ 97 w 10"/>
                <a:gd name="T1" fmla="*/ 11 h 17"/>
                <a:gd name="T2" fmla="*/ 73 w 10"/>
                <a:gd name="T3" fmla="*/ 204 h 17"/>
                <a:gd name="T4" fmla="*/ 106 w 10"/>
                <a:gd name="T5" fmla="*/ 25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17">
                  <a:moveTo>
                    <a:pt x="9" y="1"/>
                  </a:moveTo>
                  <a:cubicBezTo>
                    <a:pt x="0" y="0"/>
                    <a:pt x="1" y="15"/>
                    <a:pt x="7" y="17"/>
                  </a:cubicBezTo>
                  <a:cubicBezTo>
                    <a:pt x="7" y="12"/>
                    <a:pt x="5" y="4"/>
                    <a:pt x="1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" name="Freeform 446">
              <a:extLst>
                <a:ext uri="{FF2B5EF4-FFF2-40B4-BE49-F238E27FC236}">
                  <a16:creationId xmlns:a16="http://schemas.microsoft.com/office/drawing/2014/main" id="{0EE89A06-EF87-46D9-A54A-F5FD245D1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0" y="2347"/>
              <a:ext cx="27" cy="56"/>
            </a:xfrm>
            <a:custGeom>
              <a:avLst/>
              <a:gdLst>
                <a:gd name="T0" fmla="*/ 100 w 13"/>
                <a:gd name="T1" fmla="*/ 28 h 24"/>
                <a:gd name="T2" fmla="*/ 100 w 13"/>
                <a:gd name="T3" fmla="*/ 306 h 24"/>
                <a:gd name="T4" fmla="*/ 91 w 13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24">
                  <a:moveTo>
                    <a:pt x="11" y="2"/>
                  </a:moveTo>
                  <a:cubicBezTo>
                    <a:pt x="0" y="4"/>
                    <a:pt x="3" y="20"/>
                    <a:pt x="11" y="24"/>
                  </a:cubicBezTo>
                  <a:cubicBezTo>
                    <a:pt x="13" y="17"/>
                    <a:pt x="4" y="8"/>
                    <a:pt x="1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" name="Freeform 447">
              <a:extLst>
                <a:ext uri="{FF2B5EF4-FFF2-40B4-BE49-F238E27FC236}">
                  <a16:creationId xmlns:a16="http://schemas.microsoft.com/office/drawing/2014/main" id="{79A924A3-E1C2-4790-9BAA-8EB87E212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2" y="2428"/>
              <a:ext cx="42" cy="56"/>
            </a:xfrm>
            <a:custGeom>
              <a:avLst/>
              <a:gdLst>
                <a:gd name="T0" fmla="*/ 206 w 19"/>
                <a:gd name="T1" fmla="*/ 28 h 24"/>
                <a:gd name="T2" fmla="*/ 186 w 19"/>
                <a:gd name="T3" fmla="*/ 0 h 24"/>
                <a:gd name="T4" fmla="*/ 153 w 19"/>
                <a:gd name="T5" fmla="*/ 294 h 24"/>
                <a:gd name="T6" fmla="*/ 170 w 19"/>
                <a:gd name="T7" fmla="*/ 12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24">
                  <a:moveTo>
                    <a:pt x="19" y="2"/>
                  </a:moveTo>
                  <a:cubicBezTo>
                    <a:pt x="19" y="1"/>
                    <a:pt x="18" y="0"/>
                    <a:pt x="17" y="0"/>
                  </a:cubicBezTo>
                  <a:cubicBezTo>
                    <a:pt x="8" y="3"/>
                    <a:pt x="0" y="24"/>
                    <a:pt x="14" y="23"/>
                  </a:cubicBezTo>
                  <a:cubicBezTo>
                    <a:pt x="12" y="17"/>
                    <a:pt x="5" y="3"/>
                    <a:pt x="16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" name="Freeform 448">
              <a:extLst>
                <a:ext uri="{FF2B5EF4-FFF2-40B4-BE49-F238E27FC236}">
                  <a16:creationId xmlns:a16="http://schemas.microsoft.com/office/drawing/2014/main" id="{6D85EE2D-ED2A-451B-ACE6-9A4FFBF1A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1" y="1857"/>
              <a:ext cx="42" cy="87"/>
            </a:xfrm>
            <a:custGeom>
              <a:avLst/>
              <a:gdLst>
                <a:gd name="T0" fmla="*/ 195 w 19"/>
                <a:gd name="T1" fmla="*/ 0 h 37"/>
                <a:gd name="T2" fmla="*/ 206 w 19"/>
                <a:gd name="T3" fmla="*/ 482 h 37"/>
                <a:gd name="T4" fmla="*/ 170 w 19"/>
                <a:gd name="T5" fmla="*/ 66 h 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37">
                  <a:moveTo>
                    <a:pt x="18" y="0"/>
                  </a:moveTo>
                  <a:cubicBezTo>
                    <a:pt x="5" y="6"/>
                    <a:pt x="0" y="37"/>
                    <a:pt x="19" y="37"/>
                  </a:cubicBezTo>
                  <a:cubicBezTo>
                    <a:pt x="16" y="31"/>
                    <a:pt x="4" y="8"/>
                    <a:pt x="1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" name="Freeform 449">
              <a:extLst>
                <a:ext uri="{FF2B5EF4-FFF2-40B4-BE49-F238E27FC236}">
                  <a16:creationId xmlns:a16="http://schemas.microsoft.com/office/drawing/2014/main" id="{0730650D-10E7-499B-902B-7E1E74D0C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" y="2247"/>
              <a:ext cx="32" cy="70"/>
            </a:xfrm>
            <a:custGeom>
              <a:avLst/>
              <a:gdLst>
                <a:gd name="T0" fmla="*/ 145 w 15"/>
                <a:gd name="T1" fmla="*/ 0 h 30"/>
                <a:gd name="T2" fmla="*/ 128 w 15"/>
                <a:gd name="T3" fmla="*/ 380 h 30"/>
                <a:gd name="T4" fmla="*/ 117 w 15"/>
                <a:gd name="T5" fmla="*/ 77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30">
                  <a:moveTo>
                    <a:pt x="15" y="0"/>
                  </a:moveTo>
                  <a:cubicBezTo>
                    <a:pt x="2" y="3"/>
                    <a:pt x="0" y="27"/>
                    <a:pt x="13" y="30"/>
                  </a:cubicBezTo>
                  <a:cubicBezTo>
                    <a:pt x="9" y="24"/>
                    <a:pt x="3" y="12"/>
                    <a:pt x="12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" name="Freeform 450">
              <a:extLst>
                <a:ext uri="{FF2B5EF4-FFF2-40B4-BE49-F238E27FC236}">
                  <a16:creationId xmlns:a16="http://schemas.microsoft.com/office/drawing/2014/main" id="{CB34B933-67BF-47FB-8722-3B87AC73E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" y="2357"/>
              <a:ext cx="28" cy="53"/>
            </a:xfrm>
            <a:custGeom>
              <a:avLst/>
              <a:gdLst>
                <a:gd name="T0" fmla="*/ 52 w 13"/>
                <a:gd name="T1" fmla="*/ 0 h 23"/>
                <a:gd name="T2" fmla="*/ 129 w 13"/>
                <a:gd name="T3" fmla="*/ 272 h 23"/>
                <a:gd name="T4" fmla="*/ 69 w 13"/>
                <a:gd name="T5" fmla="*/ 65 h 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23">
                  <a:moveTo>
                    <a:pt x="5" y="0"/>
                  </a:moveTo>
                  <a:cubicBezTo>
                    <a:pt x="0" y="7"/>
                    <a:pt x="2" y="23"/>
                    <a:pt x="13" y="22"/>
                  </a:cubicBezTo>
                  <a:cubicBezTo>
                    <a:pt x="8" y="16"/>
                    <a:pt x="7" y="13"/>
                    <a:pt x="7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" name="Freeform 451">
              <a:extLst>
                <a:ext uri="{FF2B5EF4-FFF2-40B4-BE49-F238E27FC236}">
                  <a16:creationId xmlns:a16="http://schemas.microsoft.com/office/drawing/2014/main" id="{F5EA31F7-45EA-401F-AF8D-6867429EB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1" y="2368"/>
              <a:ext cx="29" cy="67"/>
            </a:xfrm>
            <a:custGeom>
              <a:avLst/>
              <a:gdLst>
                <a:gd name="T0" fmla="*/ 145 w 13"/>
                <a:gd name="T1" fmla="*/ 0 h 29"/>
                <a:gd name="T2" fmla="*/ 145 w 13"/>
                <a:gd name="T3" fmla="*/ 358 h 29"/>
                <a:gd name="T4" fmla="*/ 125 w 13"/>
                <a:gd name="T5" fmla="*/ 74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29">
                  <a:moveTo>
                    <a:pt x="13" y="0"/>
                  </a:moveTo>
                  <a:cubicBezTo>
                    <a:pt x="0" y="1"/>
                    <a:pt x="2" y="27"/>
                    <a:pt x="13" y="29"/>
                  </a:cubicBezTo>
                  <a:cubicBezTo>
                    <a:pt x="10" y="23"/>
                    <a:pt x="5" y="12"/>
                    <a:pt x="11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" name="Freeform 452">
              <a:extLst>
                <a:ext uri="{FF2B5EF4-FFF2-40B4-BE49-F238E27FC236}">
                  <a16:creationId xmlns:a16="http://schemas.microsoft.com/office/drawing/2014/main" id="{00CB737D-F468-4B3E-81EF-760FBA192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1405"/>
              <a:ext cx="23" cy="47"/>
            </a:xfrm>
            <a:custGeom>
              <a:avLst/>
              <a:gdLst>
                <a:gd name="T0" fmla="*/ 92 w 11"/>
                <a:gd name="T1" fmla="*/ 38 h 20"/>
                <a:gd name="T2" fmla="*/ 27 w 11"/>
                <a:gd name="T3" fmla="*/ 249 h 20"/>
                <a:gd name="T4" fmla="*/ 56 w 11"/>
                <a:gd name="T5" fmla="*/ 115 h 20"/>
                <a:gd name="T6" fmla="*/ 100 w 11"/>
                <a:gd name="T7" fmla="*/ 38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20">
                  <a:moveTo>
                    <a:pt x="10" y="3"/>
                  </a:moveTo>
                  <a:cubicBezTo>
                    <a:pt x="0" y="0"/>
                    <a:pt x="0" y="20"/>
                    <a:pt x="3" y="19"/>
                  </a:cubicBezTo>
                  <a:cubicBezTo>
                    <a:pt x="5" y="18"/>
                    <a:pt x="5" y="11"/>
                    <a:pt x="6" y="9"/>
                  </a:cubicBezTo>
                  <a:cubicBezTo>
                    <a:pt x="6" y="7"/>
                    <a:pt x="8" y="3"/>
                    <a:pt x="11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" name="Freeform 453">
              <a:extLst>
                <a:ext uri="{FF2B5EF4-FFF2-40B4-BE49-F238E27FC236}">
                  <a16:creationId xmlns:a16="http://schemas.microsoft.com/office/drawing/2014/main" id="{432245EB-F8CB-494C-AD1E-034409F95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" y="1461"/>
              <a:ext cx="35" cy="23"/>
            </a:xfrm>
            <a:custGeom>
              <a:avLst/>
              <a:gdLst>
                <a:gd name="T0" fmla="*/ 168 w 16"/>
                <a:gd name="T1" fmla="*/ 48 h 10"/>
                <a:gd name="T2" fmla="*/ 85 w 16"/>
                <a:gd name="T3" fmla="*/ 0 h 10"/>
                <a:gd name="T4" fmla="*/ 9 w 16"/>
                <a:gd name="T5" fmla="*/ 122 h 10"/>
                <a:gd name="T6" fmla="*/ 53 w 16"/>
                <a:gd name="T7" fmla="*/ 64 h 10"/>
                <a:gd name="T8" fmla="*/ 158 w 16"/>
                <a:gd name="T9" fmla="*/ 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10">
                  <a:moveTo>
                    <a:pt x="16" y="4"/>
                  </a:moveTo>
                  <a:cubicBezTo>
                    <a:pt x="14" y="2"/>
                    <a:pt x="11" y="0"/>
                    <a:pt x="8" y="0"/>
                  </a:cubicBezTo>
                  <a:cubicBezTo>
                    <a:pt x="4" y="1"/>
                    <a:pt x="0" y="7"/>
                    <a:pt x="1" y="10"/>
                  </a:cubicBezTo>
                  <a:cubicBezTo>
                    <a:pt x="3" y="10"/>
                    <a:pt x="3" y="6"/>
                    <a:pt x="5" y="5"/>
                  </a:cubicBezTo>
                  <a:cubicBezTo>
                    <a:pt x="7" y="2"/>
                    <a:pt x="12" y="1"/>
                    <a:pt x="15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" name="Freeform 454">
              <a:extLst>
                <a:ext uri="{FF2B5EF4-FFF2-40B4-BE49-F238E27FC236}">
                  <a16:creationId xmlns:a16="http://schemas.microsoft.com/office/drawing/2014/main" id="{55AF78CE-0EE1-4FB1-B113-2341452BD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" y="2813"/>
              <a:ext cx="4250" cy="198"/>
            </a:xfrm>
            <a:custGeom>
              <a:avLst/>
              <a:gdLst>
                <a:gd name="T0" fmla="*/ 0 w 1954"/>
                <a:gd name="T1" fmla="*/ 771 h 85"/>
                <a:gd name="T2" fmla="*/ 1216 w 1954"/>
                <a:gd name="T3" fmla="*/ 294 h 85"/>
                <a:gd name="T4" fmla="*/ 2725 w 1954"/>
                <a:gd name="T5" fmla="*/ 1074 h 85"/>
                <a:gd name="T6" fmla="*/ 4046 w 1954"/>
                <a:gd name="T7" fmla="*/ 543 h 85"/>
                <a:gd name="T8" fmla="*/ 5709 w 1954"/>
                <a:gd name="T9" fmla="*/ 934 h 85"/>
                <a:gd name="T10" fmla="*/ 7017 w 1954"/>
                <a:gd name="T11" fmla="*/ 457 h 85"/>
                <a:gd name="T12" fmla="*/ 7900 w 1954"/>
                <a:gd name="T13" fmla="*/ 759 h 85"/>
                <a:gd name="T14" fmla="*/ 8624 w 1954"/>
                <a:gd name="T15" fmla="*/ 522 h 85"/>
                <a:gd name="T16" fmla="*/ 10384 w 1954"/>
                <a:gd name="T17" fmla="*/ 1074 h 85"/>
                <a:gd name="T18" fmla="*/ 11893 w 1954"/>
                <a:gd name="T19" fmla="*/ 645 h 85"/>
                <a:gd name="T20" fmla="*/ 13109 w 1954"/>
                <a:gd name="T21" fmla="*/ 922 h 85"/>
                <a:gd name="T22" fmla="*/ 14107 w 1954"/>
                <a:gd name="T23" fmla="*/ 531 h 85"/>
                <a:gd name="T24" fmla="*/ 15754 w 1954"/>
                <a:gd name="T25" fmla="*/ 934 h 85"/>
                <a:gd name="T26" fmla="*/ 17172 w 1954"/>
                <a:gd name="T27" fmla="*/ 331 h 85"/>
                <a:gd name="T28" fmla="*/ 18479 w 1954"/>
                <a:gd name="T29" fmla="*/ 771 h 85"/>
                <a:gd name="T30" fmla="*/ 20106 w 1954"/>
                <a:gd name="T31" fmla="*/ 874 h 8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954" h="85">
                  <a:moveTo>
                    <a:pt x="0" y="61"/>
                  </a:moveTo>
                  <a:cubicBezTo>
                    <a:pt x="93" y="55"/>
                    <a:pt x="86" y="23"/>
                    <a:pt x="118" y="23"/>
                  </a:cubicBezTo>
                  <a:cubicBezTo>
                    <a:pt x="185" y="23"/>
                    <a:pt x="175" y="85"/>
                    <a:pt x="265" y="85"/>
                  </a:cubicBezTo>
                  <a:cubicBezTo>
                    <a:pt x="356" y="85"/>
                    <a:pt x="341" y="43"/>
                    <a:pt x="393" y="43"/>
                  </a:cubicBezTo>
                  <a:cubicBezTo>
                    <a:pt x="446" y="43"/>
                    <a:pt x="472" y="74"/>
                    <a:pt x="555" y="74"/>
                  </a:cubicBezTo>
                  <a:cubicBezTo>
                    <a:pt x="639" y="74"/>
                    <a:pt x="647" y="36"/>
                    <a:pt x="682" y="36"/>
                  </a:cubicBezTo>
                  <a:cubicBezTo>
                    <a:pt x="717" y="36"/>
                    <a:pt x="721" y="60"/>
                    <a:pt x="768" y="60"/>
                  </a:cubicBezTo>
                  <a:cubicBezTo>
                    <a:pt x="816" y="60"/>
                    <a:pt x="804" y="40"/>
                    <a:pt x="838" y="41"/>
                  </a:cubicBezTo>
                  <a:cubicBezTo>
                    <a:pt x="888" y="43"/>
                    <a:pt x="897" y="85"/>
                    <a:pt x="1009" y="85"/>
                  </a:cubicBezTo>
                  <a:cubicBezTo>
                    <a:pt x="1122" y="85"/>
                    <a:pt x="1101" y="51"/>
                    <a:pt x="1156" y="51"/>
                  </a:cubicBezTo>
                  <a:cubicBezTo>
                    <a:pt x="1211" y="51"/>
                    <a:pt x="1189" y="74"/>
                    <a:pt x="1274" y="73"/>
                  </a:cubicBezTo>
                  <a:cubicBezTo>
                    <a:pt x="1343" y="72"/>
                    <a:pt x="1342" y="42"/>
                    <a:pt x="1371" y="42"/>
                  </a:cubicBezTo>
                  <a:cubicBezTo>
                    <a:pt x="1400" y="42"/>
                    <a:pt x="1415" y="72"/>
                    <a:pt x="1531" y="74"/>
                  </a:cubicBezTo>
                  <a:cubicBezTo>
                    <a:pt x="1586" y="75"/>
                    <a:pt x="1639" y="52"/>
                    <a:pt x="1669" y="26"/>
                  </a:cubicBezTo>
                  <a:cubicBezTo>
                    <a:pt x="1699" y="0"/>
                    <a:pt x="1740" y="39"/>
                    <a:pt x="1796" y="61"/>
                  </a:cubicBezTo>
                  <a:cubicBezTo>
                    <a:pt x="1852" y="83"/>
                    <a:pt x="1954" y="69"/>
                    <a:pt x="1954" y="69"/>
                  </a:cubicBezTo>
                </a:path>
              </a:pathLst>
            </a:custGeom>
            <a:noFill/>
            <a:ln w="12700" cap="rnd">
              <a:solidFill>
                <a:srgbClr val="8E476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6" name="Text Box 455">
            <a:extLst>
              <a:ext uri="{FF2B5EF4-FFF2-40B4-BE49-F238E27FC236}">
                <a16:creationId xmlns:a16="http://schemas.microsoft.com/office/drawing/2014/main" id="{EE9F0524-C0BF-4C94-A5FD-ADFBB16F6D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902" y="4137502"/>
            <a:ext cx="94622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fr-FR" altLang="x-none" dirty="0">
                <a:solidFill>
                  <a:srgbClr val="0070C0"/>
                </a:solidFill>
              </a:rPr>
              <a:t>Stage I</a:t>
            </a:r>
          </a:p>
        </p:txBody>
      </p:sp>
      <p:sp>
        <p:nvSpPr>
          <p:cNvPr id="427" name="Text Box 456">
            <a:extLst>
              <a:ext uri="{FF2B5EF4-FFF2-40B4-BE49-F238E27FC236}">
                <a16:creationId xmlns:a16="http://schemas.microsoft.com/office/drawing/2014/main" id="{58E97FFF-FE1A-46AD-9A1A-4875CA873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1307" y="4133685"/>
            <a:ext cx="117292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fr-FR" altLang="x-none" dirty="0">
                <a:solidFill>
                  <a:srgbClr val="0070C0"/>
                </a:solidFill>
              </a:rPr>
              <a:t>Stage II</a:t>
            </a:r>
          </a:p>
        </p:txBody>
      </p:sp>
      <p:sp>
        <p:nvSpPr>
          <p:cNvPr id="428" name="Text Box 457">
            <a:extLst>
              <a:ext uri="{FF2B5EF4-FFF2-40B4-BE49-F238E27FC236}">
                <a16:creationId xmlns:a16="http://schemas.microsoft.com/office/drawing/2014/main" id="{6F025465-2293-43AA-B779-5C3559D7A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8628" y="4104792"/>
            <a:ext cx="12535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fr-FR" altLang="x-none" dirty="0">
                <a:solidFill>
                  <a:srgbClr val="0070C0"/>
                </a:solidFill>
              </a:rPr>
              <a:t>Stage III</a:t>
            </a: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8AB99AD9-2E53-4FEE-875A-D95956CE566B}"/>
              </a:ext>
            </a:extLst>
          </p:cNvPr>
          <p:cNvSpPr txBox="1"/>
          <p:nvPr/>
        </p:nvSpPr>
        <p:spPr>
          <a:xfrm>
            <a:off x="7362347" y="3945063"/>
            <a:ext cx="20666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Tumor stage </a:t>
            </a:r>
            <a:r>
              <a:rPr lang="da-DK" dirty="0" err="1">
                <a:latin typeface="+mn-lt"/>
              </a:rPr>
              <a:t>diagnosis</a:t>
            </a:r>
            <a:endParaRPr lang="en-US" dirty="0" err="1">
              <a:latin typeface="+mn-lt"/>
            </a:endParaRPr>
          </a:p>
        </p:txBody>
      </p:sp>
      <p:sp>
        <p:nvSpPr>
          <p:cNvPr id="1024" name="Pladsholder til sidefod 1023">
            <a:extLst>
              <a:ext uri="{FF2B5EF4-FFF2-40B4-BE49-F238E27FC236}">
                <a16:creationId xmlns:a16="http://schemas.microsoft.com/office/drawing/2014/main" id="{B3FA9F9C-C9A0-47BC-B287-62861DB7F4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89C5476B-11DE-4C3E-8CC4-9F97FFFDD9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618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goal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384" y="1706400"/>
            <a:ext cx="9312374" cy="4545578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Goal</a:t>
            </a:r>
            <a:r>
              <a:rPr lang="en-GB" sz="2000" dirty="0"/>
              <a:t>: Identify morphological TNBC patterns to aid pathologist in treatment and diagnosis.</a:t>
            </a:r>
          </a:p>
          <a:p>
            <a:r>
              <a:rPr lang="en-GB" sz="2000" dirty="0"/>
              <a:t>Implement and evaluate unsupervised learning algorithms to cluster TNBC tiles. </a:t>
            </a:r>
          </a:p>
          <a:p>
            <a:r>
              <a:rPr lang="en-GB" sz="2000" dirty="0"/>
              <a:t>Relate clustering outcome to existing subtypes:</a:t>
            </a:r>
          </a:p>
          <a:p>
            <a:pPr marL="0" indent="0">
              <a:buNone/>
            </a:pPr>
            <a:r>
              <a:rPr lang="en-GB" sz="2000" dirty="0"/>
              <a:t>		PAM50</a:t>
            </a:r>
          </a:p>
          <a:p>
            <a:pPr marL="0" indent="0">
              <a:buNone/>
            </a:pPr>
            <a:r>
              <a:rPr lang="en-GB" sz="2000" dirty="0"/>
              <a:t>		Lehmann histology</a:t>
            </a:r>
          </a:p>
          <a:p>
            <a:pPr marL="0" indent="0">
              <a:buNone/>
            </a:pPr>
            <a:r>
              <a:rPr lang="en-GB" sz="2000" dirty="0"/>
              <a:t>		</a:t>
            </a:r>
            <a:r>
              <a:rPr lang="en-GB" sz="2000" dirty="0" err="1"/>
              <a:t>Tumor</a:t>
            </a:r>
            <a:r>
              <a:rPr lang="en-GB" sz="2000" dirty="0"/>
              <a:t> and neoplasm stages</a:t>
            </a:r>
          </a:p>
          <a:p>
            <a:r>
              <a:rPr lang="en-GB" sz="2000" dirty="0"/>
              <a:t>Use survival modelling to predict patient outcomes.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7" name="Pladsholder til sidefod 6">
            <a:extLst>
              <a:ext uri="{FF2B5EF4-FFF2-40B4-BE49-F238E27FC236}">
                <a16:creationId xmlns:a16="http://schemas.microsoft.com/office/drawing/2014/main" id="{44A9E896-C7A8-4D5B-AA35-69A72D700F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FAFCEFD5-F110-443E-ABBA-B46097AB96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98261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653E22B4-2C9E-4BC4-B6F1-1A2C97CB6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313142"/>
              </p:ext>
            </p:extLst>
          </p:nvPr>
        </p:nvGraphicFramePr>
        <p:xfrm>
          <a:off x="3595846" y="4869160"/>
          <a:ext cx="499872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71880">
                  <a:extLst>
                    <a:ext uri="{9D8B030D-6E8A-4147-A177-3AD203B41FA5}">
                      <a16:colId xmlns:a16="http://schemas.microsoft.com/office/drawing/2014/main" val="1595756024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1686490413"/>
                    </a:ext>
                  </a:extLst>
                </a:gridCol>
                <a:gridCol w="1109980">
                  <a:extLst>
                    <a:ext uri="{9D8B030D-6E8A-4147-A177-3AD203B41FA5}">
                      <a16:colId xmlns:a16="http://schemas.microsoft.com/office/drawing/2014/main" val="2872859866"/>
                    </a:ext>
                  </a:extLst>
                </a:gridCol>
                <a:gridCol w="1414780">
                  <a:extLst>
                    <a:ext uri="{9D8B030D-6E8A-4147-A177-3AD203B41FA5}">
                      <a16:colId xmlns:a16="http://schemas.microsoft.com/office/drawing/2014/main" val="3695926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# Images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Classes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Dimension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24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MNIST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70,000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784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22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Tissues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9,836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49,152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6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Tumor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426,642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/>
                        <a:t>49,152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218243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AB7382FE-12E0-4AAB-8BA3-417731C26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2" y="1875021"/>
            <a:ext cx="3312368" cy="14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F27FA314-9B05-456A-91E2-340CCB51C4B9}"/>
              </a:ext>
            </a:extLst>
          </p:cNvPr>
          <p:cNvSpPr txBox="1"/>
          <p:nvPr/>
        </p:nvSpPr>
        <p:spPr>
          <a:xfrm>
            <a:off x="766614" y="3375790"/>
            <a:ext cx="1697581" cy="1138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Classes: </a:t>
            </a:r>
            <a:r>
              <a:rPr lang="da-DK" dirty="0" err="1">
                <a:latin typeface="+mn-lt"/>
              </a:rPr>
              <a:t>Digits</a:t>
            </a:r>
            <a:r>
              <a:rPr lang="da-DK" dirty="0">
                <a:latin typeface="+mn-lt"/>
              </a:rPr>
              <a:t> 0:9</a:t>
            </a: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Train: 60,000</a:t>
            </a: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Test:  10,000</a:t>
            </a:r>
          </a:p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Size</a:t>
            </a:r>
            <a:r>
              <a:rPr lang="da-DK" dirty="0">
                <a:latin typeface="+mn-lt"/>
              </a:rPr>
              <a:t>: [1 x 28 x 28]</a:t>
            </a:r>
            <a:endParaRPr lang="en-US" dirty="0" err="1">
              <a:latin typeface="+mn-lt"/>
            </a:endParaRP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CE5C5B50-D586-4404-BB54-FB3988433274}"/>
              </a:ext>
            </a:extLst>
          </p:cNvPr>
          <p:cNvSpPr txBox="1"/>
          <p:nvPr/>
        </p:nvSpPr>
        <p:spPr>
          <a:xfrm>
            <a:off x="1677566" y="1628800"/>
            <a:ext cx="9144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MNIST</a:t>
            </a:r>
            <a:endParaRPr lang="en-US" dirty="0" err="1">
              <a:latin typeface="+mn-lt"/>
            </a:endParaRP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33658C6A-B598-4EAB-97DF-880927895235}"/>
              </a:ext>
            </a:extLst>
          </p:cNvPr>
          <p:cNvSpPr txBox="1"/>
          <p:nvPr/>
        </p:nvSpPr>
        <p:spPr>
          <a:xfrm>
            <a:off x="5865918" y="1638514"/>
            <a:ext cx="9144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Tissues</a:t>
            </a:r>
            <a:endParaRPr lang="en-US" dirty="0" err="1">
              <a:latin typeface="+mn-lt"/>
            </a:endParaRPr>
          </a:p>
        </p:txBody>
      </p: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D44E7008-8771-4DD6-BA77-5797FA459135}"/>
              </a:ext>
            </a:extLst>
          </p:cNvPr>
          <p:cNvGrpSpPr/>
          <p:nvPr/>
        </p:nvGrpSpPr>
        <p:grpSpPr>
          <a:xfrm rot="16200000">
            <a:off x="5530541" y="1367265"/>
            <a:ext cx="1417361" cy="2592288"/>
            <a:chOff x="8525481" y="1628800"/>
            <a:chExt cx="1600203" cy="3044605"/>
          </a:xfrm>
        </p:grpSpPr>
        <p:pic>
          <p:nvPicPr>
            <p:cNvPr id="13" name="Billede 12" descr="Et billede, der indeholder kort&#10;&#10;Automatisk genereret beskrivelse">
              <a:extLst>
                <a:ext uri="{FF2B5EF4-FFF2-40B4-BE49-F238E27FC236}">
                  <a16:creationId xmlns:a16="http://schemas.microsoft.com/office/drawing/2014/main" id="{EB4F780A-7567-4728-B504-39760A094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423" y="1628800"/>
              <a:ext cx="731520" cy="700823"/>
            </a:xfrm>
            <a:prstGeom prst="rect">
              <a:avLst/>
            </a:prstGeom>
          </p:spPr>
        </p:pic>
        <p:pic>
          <p:nvPicPr>
            <p:cNvPr id="14" name="Billede 13" descr="Et billede, der indeholder vaffelmønster&#10;&#10;Automatisk genereret beskrivelse">
              <a:extLst>
                <a:ext uri="{FF2B5EF4-FFF2-40B4-BE49-F238E27FC236}">
                  <a16:creationId xmlns:a16="http://schemas.microsoft.com/office/drawing/2014/main" id="{1CD4C9B1-8B46-480A-93E6-7037FBEC6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4164" y="1628800"/>
              <a:ext cx="731520" cy="700823"/>
            </a:xfrm>
            <a:prstGeom prst="rect">
              <a:avLst/>
            </a:prstGeom>
          </p:spPr>
        </p:pic>
        <p:pic>
          <p:nvPicPr>
            <p:cNvPr id="15" name="Billede 14" descr="Et billede, der indeholder rød, stor, dækket, bord&#10;&#10;Automatisk genereret beskrivelse">
              <a:extLst>
                <a:ext uri="{FF2B5EF4-FFF2-40B4-BE49-F238E27FC236}">
                  <a16:creationId xmlns:a16="http://schemas.microsoft.com/office/drawing/2014/main" id="{9345C390-0D68-48D5-A433-9FC418207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422" y="2414341"/>
              <a:ext cx="731520" cy="661126"/>
            </a:xfrm>
            <a:prstGeom prst="rect">
              <a:avLst/>
            </a:prstGeom>
          </p:spPr>
        </p:pic>
        <p:pic>
          <p:nvPicPr>
            <p:cNvPr id="16" name="Billede 15" descr="Et billede, der indeholder lyserød, rød, sidder, stor&#10;&#10;Automatisk genereret beskrivelse">
              <a:extLst>
                <a:ext uri="{FF2B5EF4-FFF2-40B4-BE49-F238E27FC236}">
                  <a16:creationId xmlns:a16="http://schemas.microsoft.com/office/drawing/2014/main" id="{0DF167E5-D4AA-4130-98B1-6B5B9EA4E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4164" y="2414341"/>
              <a:ext cx="731520" cy="661126"/>
            </a:xfrm>
            <a:prstGeom prst="rect">
              <a:avLst/>
            </a:prstGeom>
          </p:spPr>
        </p:pic>
        <p:pic>
          <p:nvPicPr>
            <p:cNvPr id="17" name="Billede 16" descr="Et billede, der indeholder koral, stor, sidder, pizza&#10;&#10;Automatisk genereret beskrivelse">
              <a:extLst>
                <a:ext uri="{FF2B5EF4-FFF2-40B4-BE49-F238E27FC236}">
                  <a16:creationId xmlns:a16="http://schemas.microsoft.com/office/drawing/2014/main" id="{EE98EB52-ED53-4C1A-8057-33E7D00FF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5481" y="3139499"/>
              <a:ext cx="731520" cy="727710"/>
            </a:xfrm>
            <a:prstGeom prst="rect">
              <a:avLst/>
            </a:prstGeom>
          </p:spPr>
        </p:pic>
        <p:pic>
          <p:nvPicPr>
            <p:cNvPr id="18" name="Billede 17" descr="Et billede, der indeholder dyr, koral, luk, stor&#10;&#10;Automatisk genereret beskrivelse">
              <a:extLst>
                <a:ext uri="{FF2B5EF4-FFF2-40B4-BE49-F238E27FC236}">
                  <a16:creationId xmlns:a16="http://schemas.microsoft.com/office/drawing/2014/main" id="{514C4D86-C748-4CCA-A6F4-31A99C901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4164" y="3139499"/>
              <a:ext cx="731520" cy="727710"/>
            </a:xfrm>
            <a:prstGeom prst="rect">
              <a:avLst/>
            </a:prstGeom>
          </p:spPr>
        </p:pic>
        <p:pic>
          <p:nvPicPr>
            <p:cNvPr id="19" name="Billede 18" descr="Et billede, der indeholder giraf, foto, personer, luk&#10;&#10;Automatisk genereret beskrivelse">
              <a:extLst>
                <a:ext uri="{FF2B5EF4-FFF2-40B4-BE49-F238E27FC236}">
                  <a16:creationId xmlns:a16="http://schemas.microsoft.com/office/drawing/2014/main" id="{7F38BACF-E4D1-49EA-A36A-577811AA6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5481" y="3945695"/>
              <a:ext cx="731520" cy="727710"/>
            </a:xfrm>
            <a:prstGeom prst="rect">
              <a:avLst/>
            </a:prstGeom>
          </p:spPr>
        </p:pic>
        <p:pic>
          <p:nvPicPr>
            <p:cNvPr id="20" name="Billede 19" descr="Et billede, der indeholder pepperoni, opbevarer, foto, barn&#10;&#10;Automatisk genereret beskrivelse">
              <a:extLst>
                <a:ext uri="{FF2B5EF4-FFF2-40B4-BE49-F238E27FC236}">
                  <a16:creationId xmlns:a16="http://schemas.microsoft.com/office/drawing/2014/main" id="{E904BBEB-F535-4633-BA84-F01B31922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4163" y="3945695"/>
              <a:ext cx="731520" cy="727710"/>
            </a:xfrm>
            <a:prstGeom prst="rect">
              <a:avLst/>
            </a:prstGeom>
          </p:spPr>
        </p:pic>
      </p:grpSp>
      <p:sp>
        <p:nvSpPr>
          <p:cNvPr id="22" name="Tekstfelt 21">
            <a:extLst>
              <a:ext uri="{FF2B5EF4-FFF2-40B4-BE49-F238E27FC236}">
                <a16:creationId xmlns:a16="http://schemas.microsoft.com/office/drawing/2014/main" id="{E6C00D48-9A5C-4EC6-B25F-4C26A2D1F155}"/>
              </a:ext>
            </a:extLst>
          </p:cNvPr>
          <p:cNvSpPr txBox="1"/>
          <p:nvPr/>
        </p:nvSpPr>
        <p:spPr>
          <a:xfrm>
            <a:off x="4940285" y="3380011"/>
            <a:ext cx="3027129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Classes: Fat, </a:t>
            </a:r>
            <a:r>
              <a:rPr lang="da-DK" dirty="0" err="1">
                <a:latin typeface="+mn-lt"/>
              </a:rPr>
              <a:t>stroma</a:t>
            </a:r>
            <a:r>
              <a:rPr lang="da-DK" dirty="0">
                <a:latin typeface="+mn-lt"/>
              </a:rPr>
              <a:t>, </a:t>
            </a:r>
            <a:r>
              <a:rPr lang="da-DK" dirty="0" err="1">
                <a:latin typeface="+mn-lt"/>
              </a:rPr>
              <a:t>lymphocytes</a:t>
            </a:r>
            <a:r>
              <a:rPr lang="da-DK" dirty="0">
                <a:latin typeface="+mn-lt"/>
              </a:rPr>
              <a:t> and tumor</a:t>
            </a: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Train: 7,847</a:t>
            </a: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Test:  1,989</a:t>
            </a:r>
          </a:p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Size</a:t>
            </a:r>
            <a:r>
              <a:rPr lang="da-DK" dirty="0">
                <a:latin typeface="+mn-lt"/>
              </a:rPr>
              <a:t>: [3 x 128 x 128], 20X</a:t>
            </a:r>
            <a:endParaRPr lang="en-US" dirty="0" err="1">
              <a:latin typeface="+mn-lt"/>
            </a:endParaRPr>
          </a:p>
        </p:txBody>
      </p:sp>
      <p:cxnSp>
        <p:nvCxnSpPr>
          <p:cNvPr id="23" name="Lige forbindelse 22">
            <a:extLst>
              <a:ext uri="{FF2B5EF4-FFF2-40B4-BE49-F238E27FC236}">
                <a16:creationId xmlns:a16="http://schemas.microsoft.com/office/drawing/2014/main" id="{74B39411-9254-4FE5-86F5-7B3397430A59}"/>
              </a:ext>
            </a:extLst>
          </p:cNvPr>
          <p:cNvCxnSpPr/>
          <p:nvPr/>
        </p:nvCxnSpPr>
        <p:spPr bwMode="auto">
          <a:xfrm>
            <a:off x="4222998" y="1628800"/>
            <a:ext cx="0" cy="32345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Lige forbindelse 24">
            <a:extLst>
              <a:ext uri="{FF2B5EF4-FFF2-40B4-BE49-F238E27FC236}">
                <a16:creationId xmlns:a16="http://schemas.microsoft.com/office/drawing/2014/main" id="{685BAD54-9238-457F-8DCC-48ACB0FBCD53}"/>
              </a:ext>
            </a:extLst>
          </p:cNvPr>
          <p:cNvCxnSpPr/>
          <p:nvPr/>
        </p:nvCxnSpPr>
        <p:spPr bwMode="auto">
          <a:xfrm>
            <a:off x="8183438" y="1634589"/>
            <a:ext cx="0" cy="32345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kstfelt 25">
            <a:extLst>
              <a:ext uri="{FF2B5EF4-FFF2-40B4-BE49-F238E27FC236}">
                <a16:creationId xmlns:a16="http://schemas.microsoft.com/office/drawing/2014/main" id="{F67F0B20-4073-45B6-BB2C-FDF5E33153FF}"/>
              </a:ext>
            </a:extLst>
          </p:cNvPr>
          <p:cNvSpPr txBox="1"/>
          <p:nvPr/>
        </p:nvSpPr>
        <p:spPr>
          <a:xfrm>
            <a:off x="10199662" y="1628799"/>
            <a:ext cx="9144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Tumor</a:t>
            </a:r>
            <a:endParaRPr lang="en-US" dirty="0" err="1">
              <a:latin typeface="+mn-lt"/>
            </a:endParaRPr>
          </a:p>
        </p:txBody>
      </p:sp>
      <p:grpSp>
        <p:nvGrpSpPr>
          <p:cNvPr id="2064" name="Gruppe 2063">
            <a:extLst>
              <a:ext uri="{FF2B5EF4-FFF2-40B4-BE49-F238E27FC236}">
                <a16:creationId xmlns:a16="http://schemas.microsoft.com/office/drawing/2014/main" id="{5FCACF76-99ED-4352-B20C-5253AAED4C3F}"/>
              </a:ext>
            </a:extLst>
          </p:cNvPr>
          <p:cNvGrpSpPr/>
          <p:nvPr/>
        </p:nvGrpSpPr>
        <p:grpSpPr>
          <a:xfrm>
            <a:off x="8911347" y="1988840"/>
            <a:ext cx="2728437" cy="1391171"/>
            <a:chOff x="8755524" y="1953563"/>
            <a:chExt cx="2736956" cy="1619452"/>
          </a:xfrm>
        </p:grpSpPr>
        <p:grpSp>
          <p:nvGrpSpPr>
            <p:cNvPr id="2059" name="Gruppe 2058">
              <a:extLst>
                <a:ext uri="{FF2B5EF4-FFF2-40B4-BE49-F238E27FC236}">
                  <a16:creationId xmlns:a16="http://schemas.microsoft.com/office/drawing/2014/main" id="{5C63307E-7191-4803-B7B2-B2C3839B8457}"/>
                </a:ext>
              </a:extLst>
            </p:cNvPr>
            <p:cNvGrpSpPr/>
            <p:nvPr/>
          </p:nvGrpSpPr>
          <p:grpSpPr>
            <a:xfrm rot="16200000">
              <a:off x="9660582" y="1741118"/>
              <a:ext cx="1618287" cy="2045508"/>
              <a:chOff x="7812326" y="598588"/>
              <a:chExt cx="3323440" cy="5062660"/>
            </a:xfrm>
          </p:grpSpPr>
          <p:pic>
            <p:nvPicPr>
              <p:cNvPr id="27" name="Billede 26" descr="Et billede, der indeholder gammel, sidder, foto, bord&#10;&#10;Automatisk genereret beskrivelse">
                <a:extLst>
                  <a:ext uri="{FF2B5EF4-FFF2-40B4-BE49-F238E27FC236}">
                    <a16:creationId xmlns:a16="http://schemas.microsoft.com/office/drawing/2014/main" id="{B83D0E9E-90A7-4F41-A75F-099254234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2326" y="2319576"/>
                <a:ext cx="1625600" cy="1625600"/>
              </a:xfrm>
              <a:prstGeom prst="rect">
                <a:avLst/>
              </a:prstGeom>
            </p:spPr>
          </p:pic>
          <p:pic>
            <p:nvPicPr>
              <p:cNvPr id="29" name="Billede 28" descr="Et billede, der indeholder sidder, bord, bjerg, sort&#10;&#10;Automatisk genereret beskrivelse">
                <a:extLst>
                  <a:ext uri="{FF2B5EF4-FFF2-40B4-BE49-F238E27FC236}">
                    <a16:creationId xmlns:a16="http://schemas.microsoft.com/office/drawing/2014/main" id="{B8289879-A1A6-4BCF-A269-504402069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10166" y="2317118"/>
                <a:ext cx="1625600" cy="1625600"/>
              </a:xfrm>
              <a:prstGeom prst="rect">
                <a:avLst/>
              </a:prstGeom>
            </p:spPr>
          </p:pic>
          <p:pic>
            <p:nvPicPr>
              <p:cNvPr id="2052" name="Billede 2051" descr="Et billede, der indeholder pizza, stor, sidder, luk&#10;&#10;Automatisk genereret beskrivelse">
                <a:extLst>
                  <a:ext uri="{FF2B5EF4-FFF2-40B4-BE49-F238E27FC236}">
                    <a16:creationId xmlns:a16="http://schemas.microsoft.com/office/drawing/2014/main" id="{F3557962-B45C-4BC6-8A8D-4378F5C9C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2326" y="606755"/>
                <a:ext cx="1625600" cy="1625600"/>
              </a:xfrm>
              <a:prstGeom prst="rect">
                <a:avLst/>
              </a:prstGeom>
            </p:spPr>
          </p:pic>
          <p:pic>
            <p:nvPicPr>
              <p:cNvPr id="2054" name="Billede 2053" descr="Et billede, der indeholder pizza, stor, sidder, luk&#10;&#10;Automatisk genereret beskrivelse">
                <a:extLst>
                  <a:ext uri="{FF2B5EF4-FFF2-40B4-BE49-F238E27FC236}">
                    <a16:creationId xmlns:a16="http://schemas.microsoft.com/office/drawing/2014/main" id="{FB693ED9-E9CD-479B-8CBB-3B269B94F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10166" y="598588"/>
                <a:ext cx="1625600" cy="1625600"/>
              </a:xfrm>
              <a:prstGeom prst="rect">
                <a:avLst/>
              </a:prstGeom>
            </p:spPr>
          </p:pic>
          <p:pic>
            <p:nvPicPr>
              <p:cNvPr id="2056" name="Billede 2055" descr="Et billede, der indeholder pepperoni, stor, elefant, sidder&#10;&#10;Automatisk genereret beskrivelse">
                <a:extLst>
                  <a:ext uri="{FF2B5EF4-FFF2-40B4-BE49-F238E27FC236}">
                    <a16:creationId xmlns:a16="http://schemas.microsoft.com/office/drawing/2014/main" id="{85E4A45D-C054-4A7E-8EA9-DF7855723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2326" y="4032397"/>
                <a:ext cx="1625600" cy="1625600"/>
              </a:xfrm>
              <a:prstGeom prst="rect">
                <a:avLst/>
              </a:prstGeom>
            </p:spPr>
          </p:pic>
          <p:pic>
            <p:nvPicPr>
              <p:cNvPr id="2058" name="Billede 2057" descr="Et billede, der indeholder indendørs, ser, stor, foto&#10;&#10;Automatisk genereret beskrivelse">
                <a:extLst>
                  <a:ext uri="{FF2B5EF4-FFF2-40B4-BE49-F238E27FC236}">
                    <a16:creationId xmlns:a16="http://schemas.microsoft.com/office/drawing/2014/main" id="{A0BBFC13-D4E2-4806-BC2D-5DC1BFD7A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10166" y="4035648"/>
                <a:ext cx="1625600" cy="1625600"/>
              </a:xfrm>
              <a:prstGeom prst="rect">
                <a:avLst/>
              </a:prstGeom>
            </p:spPr>
          </p:pic>
        </p:grpSp>
        <p:pic>
          <p:nvPicPr>
            <p:cNvPr id="2061" name="Billede 2060" descr="Et billede, der indeholder sidder, stående, bord, stor&#10;&#10;Automatisk genereret beskrivelse">
              <a:extLst>
                <a:ext uri="{FF2B5EF4-FFF2-40B4-BE49-F238E27FC236}">
                  <a16:creationId xmlns:a16="http://schemas.microsoft.com/office/drawing/2014/main" id="{7F244C66-5FEC-4020-8161-19FE6E10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525" y="1953563"/>
              <a:ext cx="656804" cy="791556"/>
            </a:xfrm>
            <a:prstGeom prst="rect">
              <a:avLst/>
            </a:prstGeom>
          </p:spPr>
        </p:pic>
        <p:pic>
          <p:nvPicPr>
            <p:cNvPr id="2063" name="Billede 2062" descr="Et billede, der indeholder giraf, ser, stående, fugl&#10;&#10;Automatisk genereret beskrivelse">
              <a:extLst>
                <a:ext uri="{FF2B5EF4-FFF2-40B4-BE49-F238E27FC236}">
                  <a16:creationId xmlns:a16="http://schemas.microsoft.com/office/drawing/2014/main" id="{23AB952C-011B-42C4-8134-DA687A71B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524" y="2781459"/>
              <a:ext cx="656804" cy="791556"/>
            </a:xfrm>
            <a:prstGeom prst="rect">
              <a:avLst/>
            </a:prstGeom>
          </p:spPr>
        </p:pic>
      </p:grpSp>
      <p:sp>
        <p:nvSpPr>
          <p:cNvPr id="49" name="Tekstfelt 48">
            <a:extLst>
              <a:ext uri="{FF2B5EF4-FFF2-40B4-BE49-F238E27FC236}">
                <a16:creationId xmlns:a16="http://schemas.microsoft.com/office/drawing/2014/main" id="{071ACE87-197C-4072-816C-92A07EE4872F}"/>
              </a:ext>
            </a:extLst>
          </p:cNvPr>
          <p:cNvSpPr txBox="1"/>
          <p:nvPr/>
        </p:nvSpPr>
        <p:spPr>
          <a:xfrm>
            <a:off x="8993967" y="3501008"/>
            <a:ext cx="3027129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No </a:t>
            </a:r>
            <a:r>
              <a:rPr lang="da-DK" dirty="0" err="1">
                <a:latin typeface="+mn-lt"/>
              </a:rPr>
              <a:t>classes</a:t>
            </a: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N=98 patient slides</a:t>
            </a: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79 right </a:t>
            </a:r>
            <a:r>
              <a:rPr lang="da-DK" dirty="0" err="1">
                <a:latin typeface="+mn-lt"/>
              </a:rPr>
              <a:t>censoring</a:t>
            </a:r>
            <a:r>
              <a:rPr lang="da-DK" dirty="0">
                <a:latin typeface="+mn-lt"/>
              </a:rPr>
              <a:t>, 19 events</a:t>
            </a:r>
          </a:p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Size</a:t>
            </a:r>
            <a:r>
              <a:rPr lang="da-DK" dirty="0">
                <a:latin typeface="+mn-lt"/>
              </a:rPr>
              <a:t>: [3 x 128 x 128], 20X</a:t>
            </a:r>
            <a:endParaRPr lang="en-US" dirty="0" err="1">
              <a:latin typeface="+mn-lt"/>
            </a:endParaRPr>
          </a:p>
        </p:txBody>
      </p:sp>
      <p:sp>
        <p:nvSpPr>
          <p:cNvPr id="2065" name="Pladsholder til sidefod 2064">
            <a:extLst>
              <a:ext uri="{FF2B5EF4-FFF2-40B4-BE49-F238E27FC236}">
                <a16:creationId xmlns:a16="http://schemas.microsoft.com/office/drawing/2014/main" id="{D8E9988D-4564-4111-9E35-1E0AB51F41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131C59C6-BAFA-44FD-8B65-1DCB176D16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3098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Tile extraction of the datasets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A5890CD-8F90-4FE7-841F-F7B0C2865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623" y="1772816"/>
                <a:ext cx="4296147" cy="454557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000" dirty="0"/>
                  <a:t>Tissues</a:t>
                </a:r>
              </a:p>
              <a:p>
                <a:pPr marL="0" indent="0">
                  <a:buNone/>
                </a:pPr>
                <a:r>
                  <a:rPr lang="en-GB" sz="2000" dirty="0"/>
                  <a:t>Manually annotated:</a:t>
                </a:r>
              </a:p>
              <a:p>
                <a:pPr marL="0" indent="0">
                  <a:buNone/>
                </a:pPr>
                <a:r>
                  <a:rPr lang="en-GB" sz="2000" dirty="0"/>
                  <a:t>Tissues - mark ROIs manually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 err="1"/>
                  <a:t>Tumor</a:t>
                </a:r>
                <a:r>
                  <a:rPr lang="en-GB" sz="2000" dirty="0"/>
                  <a:t> </a:t>
                </a:r>
              </a:p>
              <a:p>
                <a:pPr marL="0" indent="0">
                  <a:buNone/>
                </a:pPr>
                <a:r>
                  <a:rPr lang="en-GB" sz="2000" dirty="0" err="1"/>
                  <a:t>Tumor</a:t>
                </a:r>
                <a:r>
                  <a:rPr lang="en-GB" sz="2000" dirty="0"/>
                  <a:t> – ROIs marked automatically</a:t>
                </a:r>
              </a:p>
              <a:p>
                <a:pPr marL="0" indent="0">
                  <a:buNone/>
                </a:pPr>
                <a:r>
                  <a:rPr lang="en-GB" sz="2000" dirty="0" err="1"/>
                  <a:t>Tumor</a:t>
                </a:r>
                <a:r>
                  <a:rPr lang="en-GB" sz="2000" dirty="0"/>
                  <a:t> area = </a:t>
                </a: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10∗</m:t>
                    </m:r>
                  </m:oMath>
                </a14:m>
                <a:r>
                  <a:rPr lang="en-GB" sz="2000" dirty="0"/>
                  <a:t> tile area</a:t>
                </a:r>
              </a:p>
              <a:p>
                <a:pPr marL="0" indent="0">
                  <a:buNone/>
                </a:pPr>
                <a:r>
                  <a:rPr lang="en-GB" sz="2000" dirty="0"/>
                  <a:t>Erosion: reduce </a:t>
                </a:r>
                <a:r>
                  <a:rPr lang="en-GB" sz="2000" dirty="0" err="1"/>
                  <a:t>tumor</a:t>
                </a:r>
                <a:r>
                  <a:rPr lang="en-GB" sz="2000" dirty="0"/>
                  <a:t> edge one tile width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A5890CD-8F90-4FE7-841F-F7B0C2865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623" y="1772816"/>
                <a:ext cx="4296147" cy="4545578"/>
              </a:xfrm>
              <a:blipFill>
                <a:blip r:embed="rId4"/>
                <a:stretch>
                  <a:fillRect l="-3693" t="-1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Billede 2" descr="Et billede, der indeholder mursten&#10;&#10;Automatisk genereret beskrivelse">
            <a:extLst>
              <a:ext uri="{FF2B5EF4-FFF2-40B4-BE49-F238E27FC236}">
                <a16:creationId xmlns:a16="http://schemas.microsoft.com/office/drawing/2014/main" id="{4D2BFC2E-0BAA-4143-8D14-E67FE02B1A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190" y="1772816"/>
            <a:ext cx="5400600" cy="2021470"/>
          </a:xfrm>
          <a:prstGeom prst="rect">
            <a:avLst/>
          </a:prstGeom>
        </p:spPr>
      </p:pic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83C34B36-3264-449A-BB95-029606EF3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1E2CE098-3CED-4DF3-9549-A5FA0DA809AA}"/>
              </a:ext>
            </a:extLst>
          </p:cNvPr>
          <p:cNvCxnSpPr/>
          <p:nvPr/>
        </p:nvCxnSpPr>
        <p:spPr bwMode="auto">
          <a:xfrm>
            <a:off x="838623" y="3861048"/>
            <a:ext cx="10369151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Billede 10" descr="Et billede, der indeholder tekst, kort&#10;&#10;Automatisk genereret beskrivelse">
            <a:extLst>
              <a:ext uri="{FF2B5EF4-FFF2-40B4-BE49-F238E27FC236}">
                <a16:creationId xmlns:a16="http://schemas.microsoft.com/office/drawing/2014/main" id="{D37144E7-0CC4-4246-9998-97B40F0B93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190" y="4008134"/>
            <a:ext cx="4824536" cy="2395457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745E7EC-A6F6-433B-B7E6-90109469EE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27233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methods</a:t>
            </a: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E9ECDCD9-2432-4559-BD0C-94706BD53C44}"/>
              </a:ext>
            </a:extLst>
          </p:cNvPr>
          <p:cNvSpPr txBox="1"/>
          <p:nvPr/>
        </p:nvSpPr>
        <p:spPr>
          <a:xfrm>
            <a:off x="1774726" y="1844824"/>
            <a:ext cx="9145016" cy="2328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en-US" b="1" dirty="0">
                <a:latin typeface="+mn-lt"/>
              </a:rPr>
              <a:t>Baseline</a:t>
            </a:r>
            <a:r>
              <a:rPr lang="en-US" dirty="0">
                <a:latin typeface="+mn-lt"/>
              </a:rPr>
              <a:t>: Use MNIST and Tissues datasets to benchmark best clustering method:</a:t>
            </a:r>
            <a:endParaRPr lang="da-DK" dirty="0">
              <a:latin typeface="+mn-lt"/>
            </a:endParaRPr>
          </a:p>
          <a:p>
            <a:pPr marL="342900" indent="-342900" algn="l">
              <a:spcBef>
                <a:spcPts val="432"/>
              </a:spcBef>
              <a:buFont typeface="+mj-lt"/>
              <a:buAutoNum type="arabicPeriod"/>
            </a:pPr>
            <a:r>
              <a:rPr lang="da-DK" dirty="0">
                <a:latin typeface="+mn-lt"/>
              </a:rPr>
              <a:t>Naive K-</a:t>
            </a:r>
            <a:r>
              <a:rPr lang="da-DK" dirty="0" err="1">
                <a:latin typeface="+mn-lt"/>
              </a:rPr>
              <a:t>means</a:t>
            </a:r>
            <a:r>
              <a:rPr lang="da-DK" dirty="0">
                <a:latin typeface="+mn-lt"/>
              </a:rPr>
              <a:t>: </a:t>
            </a:r>
            <a:r>
              <a:rPr lang="da-DK" dirty="0" err="1">
                <a:latin typeface="+mn-lt"/>
              </a:rPr>
              <a:t>Convolutional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autoencoder</a:t>
            </a:r>
            <a:r>
              <a:rPr lang="da-DK" dirty="0">
                <a:latin typeface="+mn-lt"/>
              </a:rPr>
              <a:t> (CAE) + K-</a:t>
            </a:r>
            <a:r>
              <a:rPr lang="da-DK" dirty="0" err="1">
                <a:latin typeface="+mn-lt"/>
              </a:rPr>
              <a:t>means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clustering</a:t>
            </a:r>
            <a:endParaRPr lang="da-DK" dirty="0">
              <a:latin typeface="+mn-lt"/>
            </a:endParaRPr>
          </a:p>
          <a:p>
            <a:pPr marL="342900" indent="-342900" algn="l">
              <a:spcBef>
                <a:spcPts val="432"/>
              </a:spcBef>
              <a:buFont typeface="+mj-lt"/>
              <a:buAutoNum type="arabicPeriod"/>
            </a:pPr>
            <a:r>
              <a:rPr lang="da-DK" dirty="0">
                <a:latin typeface="+mn-lt"/>
              </a:rPr>
              <a:t>DCEC: Deep </a:t>
            </a:r>
            <a:r>
              <a:rPr lang="da-DK" dirty="0" err="1">
                <a:latin typeface="+mn-lt"/>
              </a:rPr>
              <a:t>convolutional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embedded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clustering</a:t>
            </a: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	</a:t>
            </a:r>
            <a:r>
              <a:rPr lang="da-DK" dirty="0" err="1">
                <a:latin typeface="+mn-lt"/>
              </a:rPr>
              <a:t>Evaluate</a:t>
            </a:r>
            <a:r>
              <a:rPr lang="da-DK" dirty="0">
                <a:latin typeface="+mn-lt"/>
              </a:rPr>
              <a:t> with </a:t>
            </a:r>
            <a:r>
              <a:rPr lang="da-DK" dirty="0" err="1">
                <a:latin typeface="+mn-lt"/>
              </a:rPr>
              <a:t>external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metrics</a:t>
            </a: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b="1" dirty="0">
                <a:latin typeface="+mn-lt"/>
              </a:rPr>
              <a:t>Tumor: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Identify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best</a:t>
            </a:r>
            <a:r>
              <a:rPr lang="da-DK" dirty="0">
                <a:latin typeface="+mn-lt"/>
              </a:rPr>
              <a:t> model to cluster tumor </a:t>
            </a:r>
            <a:r>
              <a:rPr lang="da-DK" dirty="0" err="1">
                <a:latin typeface="+mn-lt"/>
              </a:rPr>
              <a:t>tiles</a:t>
            </a:r>
            <a:r>
              <a:rPr lang="da-DK" dirty="0">
                <a:latin typeface="+mn-lt"/>
              </a:rPr>
              <a:t>.</a:t>
            </a:r>
          </a:p>
          <a:p>
            <a:pPr algn="l">
              <a:spcBef>
                <a:spcPts val="432"/>
              </a:spcBef>
            </a:pPr>
            <a:r>
              <a:rPr lang="da-DK" b="1" dirty="0">
                <a:latin typeface="+mn-lt"/>
              </a:rPr>
              <a:t>	</a:t>
            </a:r>
            <a:r>
              <a:rPr lang="da-DK" dirty="0" err="1">
                <a:latin typeface="+mn-lt"/>
              </a:rPr>
              <a:t>Evaluate</a:t>
            </a:r>
            <a:r>
              <a:rPr lang="da-DK" dirty="0">
                <a:latin typeface="+mn-lt"/>
              </a:rPr>
              <a:t> with </a:t>
            </a:r>
            <a:r>
              <a:rPr lang="da-DK" dirty="0" err="1">
                <a:latin typeface="+mn-lt"/>
              </a:rPr>
              <a:t>internal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metrics</a:t>
            </a:r>
            <a:endParaRPr lang="da-DK" b="1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endParaRPr lang="da-DK" dirty="0">
              <a:latin typeface="+mn-lt"/>
            </a:endParaRPr>
          </a:p>
        </p:txBody>
      </p:sp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4570AE92-E367-4EC6-A0C1-8FAAAA40A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C4703A6C-A23C-4FFB-96E9-8FFBDA3F2C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72FD688-71E2-4842-8C5A-24E23FB89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2051774"/>
            <a:ext cx="9312374" cy="4545578"/>
          </a:xfrm>
        </p:spPr>
        <p:txBody>
          <a:bodyPr/>
          <a:lstStyle/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b="1" dirty="0"/>
              <a:t>External</a:t>
            </a:r>
            <a:r>
              <a:rPr lang="en-GB" sz="1600" dirty="0"/>
              <a:t>: Score comparing ground truth and predicted labels. </a:t>
            </a:r>
          </a:p>
          <a:p>
            <a:pPr marL="0" indent="0">
              <a:buNone/>
            </a:pPr>
            <a:r>
              <a:rPr lang="en-GB" sz="1600" dirty="0"/>
              <a:t>Normalized mutual information (NMI), Adjusted rand index (ARI) and clustering accuracy (ACC). </a:t>
            </a:r>
          </a:p>
          <a:p>
            <a:r>
              <a:rPr lang="en-GB" sz="1600" b="1" dirty="0"/>
              <a:t>Internal</a:t>
            </a:r>
            <a:r>
              <a:rPr lang="en-GB" sz="1600" dirty="0"/>
              <a:t>: Unsupervised </a:t>
            </a:r>
            <a:r>
              <a:rPr lang="en-US" sz="1600" dirty="0"/>
              <a:t>scoring of between and inter-clusters dispersion</a:t>
            </a:r>
            <a:r>
              <a:rPr lang="en-GB" sz="1600" dirty="0"/>
              <a:t>.</a:t>
            </a:r>
          </a:p>
          <a:p>
            <a:pPr marL="0" indent="0">
              <a:buNone/>
            </a:pPr>
            <a:r>
              <a:rPr lang="en-GB" sz="1600" dirty="0" err="1"/>
              <a:t>Calinski-Harabasz</a:t>
            </a:r>
            <a:r>
              <a:rPr lang="en-GB" sz="1600" dirty="0"/>
              <a:t> Index (CHI), Silhouette coefficient (SSE) and Davies (Bouldin Index (DBI).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graphicFrame>
        <p:nvGraphicFramePr>
          <p:cNvPr id="10" name="Tabel 3">
            <a:extLst>
              <a:ext uri="{FF2B5EF4-FFF2-40B4-BE49-F238E27FC236}">
                <a16:creationId xmlns:a16="http://schemas.microsoft.com/office/drawing/2014/main" id="{173459F1-DE3B-46CC-BCA3-B56DF9CD3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595862"/>
              </p:ext>
            </p:extLst>
          </p:nvPr>
        </p:nvGraphicFramePr>
        <p:xfrm>
          <a:off x="2566740" y="5070518"/>
          <a:ext cx="6500974" cy="14273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2968">
                  <a:extLst>
                    <a:ext uri="{9D8B030D-6E8A-4147-A177-3AD203B41FA5}">
                      <a16:colId xmlns:a16="http://schemas.microsoft.com/office/drawing/2014/main" val="632440257"/>
                    </a:ext>
                  </a:extLst>
                </a:gridCol>
                <a:gridCol w="2201510">
                  <a:extLst>
                    <a:ext uri="{9D8B030D-6E8A-4147-A177-3AD203B41FA5}">
                      <a16:colId xmlns:a16="http://schemas.microsoft.com/office/drawing/2014/main" val="3978705189"/>
                    </a:ext>
                  </a:extLst>
                </a:gridCol>
                <a:gridCol w="1627066">
                  <a:extLst>
                    <a:ext uri="{9D8B030D-6E8A-4147-A177-3AD203B41FA5}">
                      <a16:colId xmlns:a16="http://schemas.microsoft.com/office/drawing/2014/main" val="1440745017"/>
                    </a:ext>
                  </a:extLst>
                </a:gridCol>
                <a:gridCol w="1789430">
                  <a:extLst>
                    <a:ext uri="{9D8B030D-6E8A-4147-A177-3AD203B41FA5}">
                      <a16:colId xmlns:a16="http://schemas.microsoft.com/office/drawing/2014/main" val="3356642463"/>
                    </a:ext>
                  </a:extLst>
                </a:gridCol>
              </a:tblGrid>
              <a:tr h="892696">
                <a:tc>
                  <a:txBody>
                    <a:bodyPr/>
                    <a:lstStyle/>
                    <a:p>
                      <a:r>
                        <a:rPr lang="da-DK" sz="1400" b="0" dirty="0" err="1"/>
                        <a:t>External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b="1" dirty="0"/>
                        <a:t>NMI</a:t>
                      </a:r>
                    </a:p>
                    <a:p>
                      <a:r>
                        <a:rPr lang="da-DK" sz="1400" b="0" dirty="0"/>
                        <a:t>0: no </a:t>
                      </a:r>
                      <a:r>
                        <a:rPr lang="da-DK" sz="1400" b="0" dirty="0" err="1"/>
                        <a:t>mutual</a:t>
                      </a:r>
                      <a:r>
                        <a:rPr lang="da-DK" sz="1400" b="0" dirty="0"/>
                        <a:t> information, 1: </a:t>
                      </a:r>
                      <a:r>
                        <a:rPr lang="da-DK" sz="1400" b="0" dirty="0" err="1"/>
                        <a:t>perfect</a:t>
                      </a:r>
                      <a:r>
                        <a:rPr lang="da-DK" sz="1400" b="0" dirty="0"/>
                        <a:t> </a:t>
                      </a:r>
                      <a:r>
                        <a:rPr lang="da-DK" sz="1400" b="0" dirty="0" err="1"/>
                        <a:t>correlation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b="1" dirty="0"/>
                        <a:t>ARI</a:t>
                      </a:r>
                      <a:endParaRPr lang="da-DK" sz="1400" b="0" dirty="0"/>
                    </a:p>
                    <a:p>
                      <a:r>
                        <a:rPr lang="da-DK" sz="1400" b="0" dirty="0"/>
                        <a:t>0: </a:t>
                      </a:r>
                      <a:r>
                        <a:rPr lang="da-DK" sz="1400" b="0" dirty="0" err="1"/>
                        <a:t>random</a:t>
                      </a:r>
                      <a:endParaRPr lang="da-DK" sz="1400" b="0" dirty="0"/>
                    </a:p>
                    <a:p>
                      <a:r>
                        <a:rPr lang="da-DK" sz="1400" b="0" dirty="0"/>
                        <a:t>1: </a:t>
                      </a:r>
                      <a:r>
                        <a:rPr lang="da-DK" sz="1400" b="0" dirty="0" err="1"/>
                        <a:t>perfect</a:t>
                      </a:r>
                      <a:r>
                        <a:rPr lang="da-DK" sz="1400" b="0" dirty="0"/>
                        <a:t> </a:t>
                      </a:r>
                      <a:r>
                        <a:rPr lang="da-DK" sz="1400" b="0" dirty="0" err="1"/>
                        <a:t>labeling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b="1" dirty="0"/>
                        <a:t>ACC</a:t>
                      </a:r>
                    </a:p>
                    <a:p>
                      <a:r>
                        <a:rPr lang="da-DK" sz="1400" b="0" dirty="0"/>
                        <a:t>Clustering </a:t>
                      </a:r>
                      <a:r>
                        <a:rPr lang="da-DK" sz="1400" b="0" dirty="0" err="1"/>
                        <a:t>accuracy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68987"/>
                  </a:ext>
                </a:extLst>
              </a:tr>
              <a:tr h="534676">
                <a:tc>
                  <a:txBody>
                    <a:bodyPr/>
                    <a:lstStyle/>
                    <a:p>
                      <a:r>
                        <a:rPr lang="da-DK" sz="1400" b="0" dirty="0" err="1"/>
                        <a:t>Internal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b="1" dirty="0"/>
                        <a:t>CHI</a:t>
                      </a:r>
                    </a:p>
                    <a:p>
                      <a:r>
                        <a:rPr lang="en-US" sz="1400" b="0" dirty="0"/>
                        <a:t>↑ maximize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b="1" dirty="0"/>
                        <a:t>SSE</a:t>
                      </a:r>
                    </a:p>
                    <a:p>
                      <a:r>
                        <a:rPr lang="da-DK" sz="1400" b="0" dirty="0"/>
                        <a:t>Close to 1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b="1" dirty="0"/>
                        <a:t>DBI</a:t>
                      </a:r>
                    </a:p>
                    <a:p>
                      <a:r>
                        <a:rPr lang="da-DK" sz="1400" b="1" dirty="0"/>
                        <a:t>↓ </a:t>
                      </a:r>
                      <a:r>
                        <a:rPr lang="da-DK" sz="1400" b="0" dirty="0" err="1"/>
                        <a:t>minimize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71662"/>
                  </a:ext>
                </a:extLst>
              </a:tr>
            </a:tbl>
          </a:graphicData>
        </a:graphic>
      </p:graphicFrame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7416177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0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1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2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5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6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9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.xml><?xml version="1.0" encoding="utf-8"?>
<TemplafySlideFormConfiguration><![CDATA[{"formFields":[],"formDataEntries":[]}]]></TemplafySlideFormConfiguration>
</file>

<file path=customXml/item20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3.xml><?xml version="1.0" encoding="utf-8"?>
<TemplafySlideFormConfiguration><![CDATA[{"formFields":[],"formDataEntries":[]}]]></TemplafySlideFormConfiguration>
</file>

<file path=customXml/item24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5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FormConfiguration><![CDATA[{"formFields":[],"formDataEntries":[]}]]></TemplafySlideFormConfiguration>
</file>

<file path=customXml/item28.xml><?xml version="1.0" encoding="utf-8"?>
<TemplafySlideFormConfiguration><![CDATA[{"formFields":[],"formDataEntries":[]}]]></TemplafySlideFormConfiguration>
</file>

<file path=customXml/item29.xml><?xml version="1.0" encoding="utf-8"?>
<TemplafySlideFormConfiguration><![CDATA[{"formFields":[],"formDataEntries":[]}]]></TemplafySlideFormConfiguration>
</file>

<file path=customXml/item3.xml><?xml version="1.0" encoding="utf-8"?>
<TemplafySlideFormConfiguration><![CDATA[{"formFields":[],"formDataEntries":[]}]]></TemplafySlideFormConfiguration>
</file>

<file path=customXml/item30.xml><?xml version="1.0" encoding="utf-8"?>
<TemplafySlideFormConfiguration><![CDATA[{"formFields":[],"formDataEntries":[]}]]></TemplafySlideForm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TemplateConfiguration><![CDATA[{"elementsMetadata":[{"type":"shape","id":"0d2074b7-7c03-4323-9ffa-fcbdf18b40ea","elementConfiguration":{"binding":"UserProfile.Offices.Workarea_{{DocumentLanguage}}","disableUpdates":false,"type":"text"}},{"type":"shape","id":"fbff7a02-6334-47f4-be87-ef2b9d08d378","elementConfiguration":{"format":"{{DateFormats.GeneralDate}}","binding":"Form.Date","disableUpdates":false,"type":"date"}},{"type":"shape","id":"c8a22df7-2395-49dc-a2ce-caa9cccba60f","elementConfiguration":{"binding":"Form.PresentationTitle","disableUpdates":false,"type":"text"}}],"transformationConfigurations":[{"language":"{{DocumentLanguage}}","disableUpdates":false,"type":"proofingLanguage"}],"templateName":"DTU Template 16_9 - Corporate red","templateDescription":"","enableDocumentContentUpdater":true,"version":"1.2"}]]></TemplafyTemplateConfiguration>
</file>

<file path=customXml/item33.xml><?xml version="1.0" encoding="utf-8"?>
<TemplafySlideFormConfiguration><![CDATA[{"formFields":[],"formDataEntries":[]}]]></TemplafySlideFormConfiguration>
</file>

<file path=customXml/item34.xml><?xml version="1.0" encoding="utf-8"?>
<TemplafySlideFormConfiguration><![CDATA[{"formFields":[],"formDataEntries":[]}]]></TemplafySlideFormConfiguration>
</file>

<file path=customXml/item35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36.xml><?xml version="1.0" encoding="utf-8"?>
<TemplafySlideFormConfiguration><![CDATA[{"formFields":[],"formDataEntries":[]}]]></TemplafySlideFormConfiguration>
</file>

<file path=customXml/item37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38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39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4.xml><?xml version="1.0" encoding="utf-8"?>
<TemplafySlideFormConfiguration><![CDATA[{"formFields":[],"formDataEntries":[]}]]></TemplafySlideFormConfiguration>
</file>

<file path=customXml/item40.xml><?xml version="1.0" encoding="utf-8"?>
<TemplafySlideFormConfiguration><![CDATA[{"formFields":[],"formDataEntries":[]}]]></TemplafySlideFormConfiguration>
</file>

<file path=customXml/item41.xml><?xml version="1.0" encoding="utf-8"?>
<TemplafySlideFormConfiguration><![CDATA[{"formFields":[],"formDataEntries":[]}]]></TemplafySlideFormConfiguration>
</file>

<file path=customXml/item42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43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44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45.xml><?xml version="1.0" encoding="utf-8"?>
<TemplafySlideFormConfiguration><![CDATA[{"formFields":[],"formDataEntries":[]}]]></TemplafySlideFormConfiguration>
</file>

<file path=customXml/item46.xml><?xml version="1.0" encoding="utf-8"?>
<TemplafySlideFormConfiguration><![CDATA[{"formFields":[],"formDataEntries":[]}]]></TemplafySlideFormConfiguration>
</file>

<file path=customXml/item47.xml><?xml version="1.0" encoding="utf-8"?>
<TemplafySlideFormConfiguration><![CDATA[{"formFields":[],"formDataEntries":[]}]]></TemplafySlideFormConfiguration>
</file>

<file path=customXml/item48.xml><?xml version="1.0" encoding="utf-8"?>
<TemplafySlideFormConfiguration><![CDATA[{"formFields":[],"formDataEntries":[]}]]></TemplafySlideFormConfiguration>
</file>

<file path=customXml/item49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{"name":"Date","value":"/488+vVvjLgITRSo/hojqQ=="},{"name":"PresentationTitle","value":"70zmAqNHIDJMr1y52GPjTcPWJ8pZOfNw1RCphzzxhTg="}]}]]></TemplafyFormConfiguration>
</file>

<file path=customXml/item5.xml><?xml version="1.0" encoding="utf-8"?>
<TemplafySlideFormConfiguration><![CDATA[{"formFields":[],"formDataEntries":[]}]]></TemplafySlideFormConfiguration>
</file>

<file path=customXml/item50.xml><?xml version="1.0" encoding="utf-8"?>
<TemplafySlideFormConfiguration><![CDATA[{"formFields":[],"formDataEntries":[]}]]></TemplafySlideFormConfiguration>
</file>

<file path=customXml/item51.xml><?xml version="1.0" encoding="utf-8"?>
<TemplafySlideFormConfiguration><![CDATA[{"formFields":[],"formDataEntries":[]}]]></TemplafySlideFormConfiguration>
</file>

<file path=customXml/item52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53.xml><?xml version="1.0" encoding="utf-8"?>
<TemplafySlideFormConfiguration><![CDATA[{"formFields":[],"formDataEntries":[]}]]></TemplafySlideFormConfiguration>
</file>

<file path=customXml/item54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55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56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57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58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59.xml><?xml version="1.0" encoding="utf-8"?>
<TemplafySlideFormConfiguration><![CDATA[{"formFields":[],"formDataEntries":[]}]]></TemplafySlideFormConfiguration>
</file>

<file path=customXml/item6.xml><?xml version="1.0" encoding="utf-8"?>
<TemplafySlideFormConfiguration><![CDATA[{"formFields":[],"formDataEntries":[]}]]></TemplafySlideFormConfiguration>
</file>

<file path=customXml/item60.xml><?xml version="1.0" encoding="utf-8"?>
<TemplafySlideFormConfiguration><![CDATA[{"formFields":[],"formDataEntries":[]}]]></TemplafySlideFormConfiguration>
</file>

<file path=customXml/item61.xml><?xml version="1.0" encoding="utf-8"?>
<TemplafySlideFormConfiguration><![CDATA[{"formFields":[],"formDataEntries":[]}]]></TemplafySlideFormConfiguration>
</file>

<file path=customXml/item62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7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8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9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Props1.xml><?xml version="1.0" encoding="utf-8"?>
<ds:datastoreItem xmlns:ds="http://schemas.openxmlformats.org/officeDocument/2006/customXml" ds:itemID="{CA9FC985-930B-40D4-827F-9FAC5D35EA8C}">
  <ds:schemaRefs/>
</ds:datastoreItem>
</file>

<file path=customXml/itemProps10.xml><?xml version="1.0" encoding="utf-8"?>
<ds:datastoreItem xmlns:ds="http://schemas.openxmlformats.org/officeDocument/2006/customXml" ds:itemID="{A29C2E05-5033-4B68-B0D8-794416C09706}">
  <ds:schemaRefs/>
</ds:datastoreItem>
</file>

<file path=customXml/itemProps11.xml><?xml version="1.0" encoding="utf-8"?>
<ds:datastoreItem xmlns:ds="http://schemas.openxmlformats.org/officeDocument/2006/customXml" ds:itemID="{447AC04C-375D-4C71-9856-DAD0DC688CBC}">
  <ds:schemaRefs/>
</ds:datastoreItem>
</file>

<file path=customXml/itemProps12.xml><?xml version="1.0" encoding="utf-8"?>
<ds:datastoreItem xmlns:ds="http://schemas.openxmlformats.org/officeDocument/2006/customXml" ds:itemID="{5D367D95-CE8B-4626-8B7A-67F34FA6DD27}">
  <ds:schemaRefs/>
</ds:datastoreItem>
</file>

<file path=customXml/itemProps13.xml><?xml version="1.0" encoding="utf-8"?>
<ds:datastoreItem xmlns:ds="http://schemas.openxmlformats.org/officeDocument/2006/customXml" ds:itemID="{D4828F26-F7A1-46F6-B237-0251FC1AC884}">
  <ds:schemaRefs/>
</ds:datastoreItem>
</file>

<file path=customXml/itemProps14.xml><?xml version="1.0" encoding="utf-8"?>
<ds:datastoreItem xmlns:ds="http://schemas.openxmlformats.org/officeDocument/2006/customXml" ds:itemID="{A761CCBB-7499-4864-BF6D-F42D7441812A}">
  <ds:schemaRefs/>
</ds:datastoreItem>
</file>

<file path=customXml/itemProps15.xml><?xml version="1.0" encoding="utf-8"?>
<ds:datastoreItem xmlns:ds="http://schemas.openxmlformats.org/officeDocument/2006/customXml" ds:itemID="{AD688A5B-9EB7-4B27-BCE8-3CCC87E70049}">
  <ds:schemaRefs/>
</ds:datastoreItem>
</file>

<file path=customXml/itemProps16.xml><?xml version="1.0" encoding="utf-8"?>
<ds:datastoreItem xmlns:ds="http://schemas.openxmlformats.org/officeDocument/2006/customXml" ds:itemID="{4773B6A8-7408-4D7E-8486-EA4CAA3E1580}">
  <ds:schemaRefs/>
</ds:datastoreItem>
</file>

<file path=customXml/itemProps17.xml><?xml version="1.0" encoding="utf-8"?>
<ds:datastoreItem xmlns:ds="http://schemas.openxmlformats.org/officeDocument/2006/customXml" ds:itemID="{F82D7062-EC18-428D-80AF-A591C29A96A8}">
  <ds:schemaRefs/>
</ds:datastoreItem>
</file>

<file path=customXml/itemProps18.xml><?xml version="1.0" encoding="utf-8"?>
<ds:datastoreItem xmlns:ds="http://schemas.openxmlformats.org/officeDocument/2006/customXml" ds:itemID="{32F152F3-DC4A-472E-BEFA-C2A5460897E5}">
  <ds:schemaRefs/>
</ds:datastoreItem>
</file>

<file path=customXml/itemProps19.xml><?xml version="1.0" encoding="utf-8"?>
<ds:datastoreItem xmlns:ds="http://schemas.openxmlformats.org/officeDocument/2006/customXml" ds:itemID="{4B3AD74A-D409-4719-A1FA-DAE2E0B82023}">
  <ds:schemaRefs/>
</ds:datastoreItem>
</file>

<file path=customXml/itemProps2.xml><?xml version="1.0" encoding="utf-8"?>
<ds:datastoreItem xmlns:ds="http://schemas.openxmlformats.org/officeDocument/2006/customXml" ds:itemID="{E4C1A5D5-D288-40D6-A01E-CA09A7AE4724}">
  <ds:schemaRefs/>
</ds:datastoreItem>
</file>

<file path=customXml/itemProps20.xml><?xml version="1.0" encoding="utf-8"?>
<ds:datastoreItem xmlns:ds="http://schemas.openxmlformats.org/officeDocument/2006/customXml" ds:itemID="{8DE3AA01-0FA3-4C76-B639-538F9F59985D}">
  <ds:schemaRefs/>
</ds:datastoreItem>
</file>

<file path=customXml/itemProps21.xml><?xml version="1.0" encoding="utf-8"?>
<ds:datastoreItem xmlns:ds="http://schemas.openxmlformats.org/officeDocument/2006/customXml" ds:itemID="{EDD1B9DE-4955-4CCD-9102-C0DC99EF6090}">
  <ds:schemaRefs/>
</ds:datastoreItem>
</file>

<file path=customXml/itemProps22.xml><?xml version="1.0" encoding="utf-8"?>
<ds:datastoreItem xmlns:ds="http://schemas.openxmlformats.org/officeDocument/2006/customXml" ds:itemID="{368A623A-2FE5-4F35-A916-46CF1AE52451}">
  <ds:schemaRefs/>
</ds:datastoreItem>
</file>

<file path=customXml/itemProps23.xml><?xml version="1.0" encoding="utf-8"?>
<ds:datastoreItem xmlns:ds="http://schemas.openxmlformats.org/officeDocument/2006/customXml" ds:itemID="{5DEE4BEE-00BA-4E32-BD26-AF535B50AC95}">
  <ds:schemaRefs/>
</ds:datastoreItem>
</file>

<file path=customXml/itemProps24.xml><?xml version="1.0" encoding="utf-8"?>
<ds:datastoreItem xmlns:ds="http://schemas.openxmlformats.org/officeDocument/2006/customXml" ds:itemID="{92F8E589-DA2E-4835-A16B-D2674E4B5244}">
  <ds:schemaRefs/>
</ds:datastoreItem>
</file>

<file path=customXml/itemProps25.xml><?xml version="1.0" encoding="utf-8"?>
<ds:datastoreItem xmlns:ds="http://schemas.openxmlformats.org/officeDocument/2006/customXml" ds:itemID="{A97F510C-D21E-46DE-B7C0-E3C36651E57C}">
  <ds:schemaRefs/>
</ds:datastoreItem>
</file>

<file path=customXml/itemProps26.xml><?xml version="1.0" encoding="utf-8"?>
<ds:datastoreItem xmlns:ds="http://schemas.openxmlformats.org/officeDocument/2006/customXml" ds:itemID="{B5DDC29F-0C15-4BF6-8133-4EED09766A8D}">
  <ds:schemaRefs/>
</ds:datastoreItem>
</file>

<file path=customXml/itemProps27.xml><?xml version="1.0" encoding="utf-8"?>
<ds:datastoreItem xmlns:ds="http://schemas.openxmlformats.org/officeDocument/2006/customXml" ds:itemID="{C75CCB62-3357-4E60-88C2-DAD606B18F82}">
  <ds:schemaRefs/>
</ds:datastoreItem>
</file>

<file path=customXml/itemProps28.xml><?xml version="1.0" encoding="utf-8"?>
<ds:datastoreItem xmlns:ds="http://schemas.openxmlformats.org/officeDocument/2006/customXml" ds:itemID="{03D3F9B7-598A-4B62-B8F8-E298447ED96D}">
  <ds:schemaRefs/>
</ds:datastoreItem>
</file>

<file path=customXml/itemProps29.xml><?xml version="1.0" encoding="utf-8"?>
<ds:datastoreItem xmlns:ds="http://schemas.openxmlformats.org/officeDocument/2006/customXml" ds:itemID="{A90D5828-98AF-4BB0-B339-E6D5ADC35209}">
  <ds:schemaRefs/>
</ds:datastoreItem>
</file>

<file path=customXml/itemProps3.xml><?xml version="1.0" encoding="utf-8"?>
<ds:datastoreItem xmlns:ds="http://schemas.openxmlformats.org/officeDocument/2006/customXml" ds:itemID="{2B364DDB-5C0B-4604-A193-6CE3C38F7E96}">
  <ds:schemaRefs/>
</ds:datastoreItem>
</file>

<file path=customXml/itemProps30.xml><?xml version="1.0" encoding="utf-8"?>
<ds:datastoreItem xmlns:ds="http://schemas.openxmlformats.org/officeDocument/2006/customXml" ds:itemID="{AFD67325-BB39-46CF-850F-62BD95C6ECDF}">
  <ds:schemaRefs/>
</ds:datastoreItem>
</file>

<file path=customXml/itemProps31.xml><?xml version="1.0" encoding="utf-8"?>
<ds:datastoreItem xmlns:ds="http://schemas.openxmlformats.org/officeDocument/2006/customXml" ds:itemID="{E9FE0316-8396-4DB8-A519-3683D802BAAC}">
  <ds:schemaRefs/>
</ds:datastoreItem>
</file>

<file path=customXml/itemProps32.xml><?xml version="1.0" encoding="utf-8"?>
<ds:datastoreItem xmlns:ds="http://schemas.openxmlformats.org/officeDocument/2006/customXml" ds:itemID="{1334258C-C3E7-4029-A615-C886A240FB15}">
  <ds:schemaRefs/>
</ds:datastoreItem>
</file>

<file path=customXml/itemProps33.xml><?xml version="1.0" encoding="utf-8"?>
<ds:datastoreItem xmlns:ds="http://schemas.openxmlformats.org/officeDocument/2006/customXml" ds:itemID="{3169EB96-F30F-4A96-BD71-3875C6D0E84C}">
  <ds:schemaRefs/>
</ds:datastoreItem>
</file>

<file path=customXml/itemProps34.xml><?xml version="1.0" encoding="utf-8"?>
<ds:datastoreItem xmlns:ds="http://schemas.openxmlformats.org/officeDocument/2006/customXml" ds:itemID="{C112A6CC-6368-4624-8E4F-6D81FD636FC0}">
  <ds:schemaRefs/>
</ds:datastoreItem>
</file>

<file path=customXml/itemProps35.xml><?xml version="1.0" encoding="utf-8"?>
<ds:datastoreItem xmlns:ds="http://schemas.openxmlformats.org/officeDocument/2006/customXml" ds:itemID="{A3F94E4B-707C-4C75-AB65-894B9DCCFB1F}">
  <ds:schemaRefs/>
</ds:datastoreItem>
</file>

<file path=customXml/itemProps36.xml><?xml version="1.0" encoding="utf-8"?>
<ds:datastoreItem xmlns:ds="http://schemas.openxmlformats.org/officeDocument/2006/customXml" ds:itemID="{518E5E73-6360-4E36-88BB-ADEBDAD1D611}">
  <ds:schemaRefs/>
</ds:datastoreItem>
</file>

<file path=customXml/itemProps37.xml><?xml version="1.0" encoding="utf-8"?>
<ds:datastoreItem xmlns:ds="http://schemas.openxmlformats.org/officeDocument/2006/customXml" ds:itemID="{0544F8A2-9230-4EC7-BF64-94B52F43DEBC}">
  <ds:schemaRefs/>
</ds:datastoreItem>
</file>

<file path=customXml/itemProps38.xml><?xml version="1.0" encoding="utf-8"?>
<ds:datastoreItem xmlns:ds="http://schemas.openxmlformats.org/officeDocument/2006/customXml" ds:itemID="{3192ECA8-B0DD-4B04-B259-6B3E756FDA18}">
  <ds:schemaRefs/>
</ds:datastoreItem>
</file>

<file path=customXml/itemProps39.xml><?xml version="1.0" encoding="utf-8"?>
<ds:datastoreItem xmlns:ds="http://schemas.openxmlformats.org/officeDocument/2006/customXml" ds:itemID="{D4309E16-4AFB-4385-B865-F19BDFAF8310}">
  <ds:schemaRefs/>
</ds:datastoreItem>
</file>

<file path=customXml/itemProps4.xml><?xml version="1.0" encoding="utf-8"?>
<ds:datastoreItem xmlns:ds="http://schemas.openxmlformats.org/officeDocument/2006/customXml" ds:itemID="{CD7C80DA-AC37-43FB-8C40-1EEAB61FEE0A}">
  <ds:schemaRefs/>
</ds:datastoreItem>
</file>

<file path=customXml/itemProps40.xml><?xml version="1.0" encoding="utf-8"?>
<ds:datastoreItem xmlns:ds="http://schemas.openxmlformats.org/officeDocument/2006/customXml" ds:itemID="{81BEF3BF-3F28-4477-AC52-DB1E3CB1CF44}">
  <ds:schemaRefs/>
</ds:datastoreItem>
</file>

<file path=customXml/itemProps41.xml><?xml version="1.0" encoding="utf-8"?>
<ds:datastoreItem xmlns:ds="http://schemas.openxmlformats.org/officeDocument/2006/customXml" ds:itemID="{0A87AF0A-7C0D-4EAE-99CB-4FBB43987D43}">
  <ds:schemaRefs/>
</ds:datastoreItem>
</file>

<file path=customXml/itemProps42.xml><?xml version="1.0" encoding="utf-8"?>
<ds:datastoreItem xmlns:ds="http://schemas.openxmlformats.org/officeDocument/2006/customXml" ds:itemID="{9849DD02-1729-4BFE-B222-8E23255DF9AC}">
  <ds:schemaRefs/>
</ds:datastoreItem>
</file>

<file path=customXml/itemProps43.xml><?xml version="1.0" encoding="utf-8"?>
<ds:datastoreItem xmlns:ds="http://schemas.openxmlformats.org/officeDocument/2006/customXml" ds:itemID="{89B7A10D-546D-4BFC-AC8D-4023DAF6C1FA}">
  <ds:schemaRefs/>
</ds:datastoreItem>
</file>

<file path=customXml/itemProps44.xml><?xml version="1.0" encoding="utf-8"?>
<ds:datastoreItem xmlns:ds="http://schemas.openxmlformats.org/officeDocument/2006/customXml" ds:itemID="{4FEB66AD-6F75-487F-A4A7-2B22150D012A}">
  <ds:schemaRefs/>
</ds:datastoreItem>
</file>

<file path=customXml/itemProps45.xml><?xml version="1.0" encoding="utf-8"?>
<ds:datastoreItem xmlns:ds="http://schemas.openxmlformats.org/officeDocument/2006/customXml" ds:itemID="{0F4795C1-639C-4506-98C0-4969CF788975}">
  <ds:schemaRefs/>
</ds:datastoreItem>
</file>

<file path=customXml/itemProps46.xml><?xml version="1.0" encoding="utf-8"?>
<ds:datastoreItem xmlns:ds="http://schemas.openxmlformats.org/officeDocument/2006/customXml" ds:itemID="{5E352A1D-50E7-4A10-A995-FFE703EAE25C}">
  <ds:schemaRefs/>
</ds:datastoreItem>
</file>

<file path=customXml/itemProps47.xml><?xml version="1.0" encoding="utf-8"?>
<ds:datastoreItem xmlns:ds="http://schemas.openxmlformats.org/officeDocument/2006/customXml" ds:itemID="{75FC5723-84CA-440F-BF63-86BC72128023}">
  <ds:schemaRefs/>
</ds:datastoreItem>
</file>

<file path=customXml/itemProps48.xml><?xml version="1.0" encoding="utf-8"?>
<ds:datastoreItem xmlns:ds="http://schemas.openxmlformats.org/officeDocument/2006/customXml" ds:itemID="{7BA50382-94E8-4F09-B895-44B09ACCB57B}">
  <ds:schemaRefs/>
</ds:datastoreItem>
</file>

<file path=customXml/itemProps49.xml><?xml version="1.0" encoding="utf-8"?>
<ds:datastoreItem xmlns:ds="http://schemas.openxmlformats.org/officeDocument/2006/customXml" ds:itemID="{43763224-B85A-4B53-A86A-261D26A71C30}">
  <ds:schemaRefs/>
</ds:datastoreItem>
</file>

<file path=customXml/itemProps5.xml><?xml version="1.0" encoding="utf-8"?>
<ds:datastoreItem xmlns:ds="http://schemas.openxmlformats.org/officeDocument/2006/customXml" ds:itemID="{E5D46778-79F0-4DE4-9A9E-5C570915555B}">
  <ds:schemaRefs/>
</ds:datastoreItem>
</file>

<file path=customXml/itemProps50.xml><?xml version="1.0" encoding="utf-8"?>
<ds:datastoreItem xmlns:ds="http://schemas.openxmlformats.org/officeDocument/2006/customXml" ds:itemID="{6363E9E0-FE8A-439D-BC26-DFC817A9357F}">
  <ds:schemaRefs/>
</ds:datastoreItem>
</file>

<file path=customXml/itemProps51.xml><?xml version="1.0" encoding="utf-8"?>
<ds:datastoreItem xmlns:ds="http://schemas.openxmlformats.org/officeDocument/2006/customXml" ds:itemID="{66D7BA23-A051-44DE-9D92-1662323E4754}">
  <ds:schemaRefs/>
</ds:datastoreItem>
</file>

<file path=customXml/itemProps52.xml><?xml version="1.0" encoding="utf-8"?>
<ds:datastoreItem xmlns:ds="http://schemas.openxmlformats.org/officeDocument/2006/customXml" ds:itemID="{87D724EB-50E2-4E9D-8DEC-EF7BDF6B0FED}">
  <ds:schemaRefs/>
</ds:datastoreItem>
</file>

<file path=customXml/itemProps53.xml><?xml version="1.0" encoding="utf-8"?>
<ds:datastoreItem xmlns:ds="http://schemas.openxmlformats.org/officeDocument/2006/customXml" ds:itemID="{336A561F-19C7-4D1A-BB42-668C7189A6AC}">
  <ds:schemaRefs/>
</ds:datastoreItem>
</file>

<file path=customXml/itemProps54.xml><?xml version="1.0" encoding="utf-8"?>
<ds:datastoreItem xmlns:ds="http://schemas.openxmlformats.org/officeDocument/2006/customXml" ds:itemID="{AA43A098-F315-4000-B2A8-7DDAEF101942}">
  <ds:schemaRefs/>
</ds:datastoreItem>
</file>

<file path=customXml/itemProps55.xml><?xml version="1.0" encoding="utf-8"?>
<ds:datastoreItem xmlns:ds="http://schemas.openxmlformats.org/officeDocument/2006/customXml" ds:itemID="{7BB84276-E16D-4F34-823E-2934F8FA5E18}">
  <ds:schemaRefs/>
</ds:datastoreItem>
</file>

<file path=customXml/itemProps56.xml><?xml version="1.0" encoding="utf-8"?>
<ds:datastoreItem xmlns:ds="http://schemas.openxmlformats.org/officeDocument/2006/customXml" ds:itemID="{512B43A4-045D-4130-8976-A9482A267C4C}">
  <ds:schemaRefs/>
</ds:datastoreItem>
</file>

<file path=customXml/itemProps57.xml><?xml version="1.0" encoding="utf-8"?>
<ds:datastoreItem xmlns:ds="http://schemas.openxmlformats.org/officeDocument/2006/customXml" ds:itemID="{43C0CA13-966E-4E36-B290-208CFE5E7A0B}">
  <ds:schemaRefs/>
</ds:datastoreItem>
</file>

<file path=customXml/itemProps58.xml><?xml version="1.0" encoding="utf-8"?>
<ds:datastoreItem xmlns:ds="http://schemas.openxmlformats.org/officeDocument/2006/customXml" ds:itemID="{9C4E55FA-7BE5-4519-BC15-DDE64F80D6A2}">
  <ds:schemaRefs/>
</ds:datastoreItem>
</file>

<file path=customXml/itemProps59.xml><?xml version="1.0" encoding="utf-8"?>
<ds:datastoreItem xmlns:ds="http://schemas.openxmlformats.org/officeDocument/2006/customXml" ds:itemID="{5EFB122D-605D-4670-AE04-EFD9FF49AF25}">
  <ds:schemaRefs/>
</ds:datastoreItem>
</file>

<file path=customXml/itemProps6.xml><?xml version="1.0" encoding="utf-8"?>
<ds:datastoreItem xmlns:ds="http://schemas.openxmlformats.org/officeDocument/2006/customXml" ds:itemID="{69F73889-51A4-4D62-8373-FF47766B53B2}">
  <ds:schemaRefs/>
</ds:datastoreItem>
</file>

<file path=customXml/itemProps60.xml><?xml version="1.0" encoding="utf-8"?>
<ds:datastoreItem xmlns:ds="http://schemas.openxmlformats.org/officeDocument/2006/customXml" ds:itemID="{78F12B9C-5F00-4E65-9EEC-ACEC1D411CE1}">
  <ds:schemaRefs/>
</ds:datastoreItem>
</file>

<file path=customXml/itemProps61.xml><?xml version="1.0" encoding="utf-8"?>
<ds:datastoreItem xmlns:ds="http://schemas.openxmlformats.org/officeDocument/2006/customXml" ds:itemID="{6D402121-49B7-41E8-84EC-A9408F1DAF45}">
  <ds:schemaRefs/>
</ds:datastoreItem>
</file>

<file path=customXml/itemProps62.xml><?xml version="1.0" encoding="utf-8"?>
<ds:datastoreItem xmlns:ds="http://schemas.openxmlformats.org/officeDocument/2006/customXml" ds:itemID="{F41EA559-47BC-4446-B949-D667931C522F}">
  <ds:schemaRefs/>
</ds:datastoreItem>
</file>

<file path=customXml/itemProps7.xml><?xml version="1.0" encoding="utf-8"?>
<ds:datastoreItem xmlns:ds="http://schemas.openxmlformats.org/officeDocument/2006/customXml" ds:itemID="{68E5233E-DFAA-445D-99B0-A9FA5D5F1CE4}">
  <ds:schemaRefs/>
</ds:datastoreItem>
</file>

<file path=customXml/itemProps8.xml><?xml version="1.0" encoding="utf-8"?>
<ds:datastoreItem xmlns:ds="http://schemas.openxmlformats.org/officeDocument/2006/customXml" ds:itemID="{B2E76D40-E69D-4985-9D7B-B9012E153E9C}">
  <ds:schemaRefs/>
</ds:datastoreItem>
</file>

<file path=customXml/itemProps9.xml><?xml version="1.0" encoding="utf-8"?>
<ds:datastoreItem xmlns:ds="http://schemas.openxmlformats.org/officeDocument/2006/customXml" ds:itemID="{B974039D-8FBA-4613-ABAC-7F05D8DDF65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1956</Words>
  <Application>Microsoft Office PowerPoint</Application>
  <PresentationFormat>Brugerdefineret</PresentationFormat>
  <Paragraphs>559</Paragraphs>
  <Slides>29</Slides>
  <Notes>0</Notes>
  <HiddenSlides>3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29</vt:i4>
      </vt:variant>
    </vt:vector>
  </HeadingPairs>
  <TitlesOfParts>
    <vt:vector size="33" baseType="lpstr">
      <vt:lpstr>Arial</vt:lpstr>
      <vt:lpstr>Cambria Math</vt:lpstr>
      <vt:lpstr>Verdana</vt:lpstr>
      <vt:lpstr>Blank</vt:lpstr>
      <vt:lpstr>PowerPoint-præsentation</vt:lpstr>
      <vt:lpstr>Contents</vt:lpstr>
      <vt:lpstr>Triple negative breast cancer</vt:lpstr>
      <vt:lpstr>TNBC subtypes</vt:lpstr>
      <vt:lpstr>Cancer diagnosis</vt:lpstr>
      <vt:lpstr>Research goal</vt:lpstr>
      <vt:lpstr>Data</vt:lpstr>
      <vt:lpstr>Tile extraction of the datasets</vt:lpstr>
      <vt:lpstr>Clustering methods</vt:lpstr>
      <vt:lpstr>Clustering methods Naive K-means</vt:lpstr>
      <vt:lpstr>Clustering methods DCEC</vt:lpstr>
      <vt:lpstr>Clustering methods DCEC</vt:lpstr>
      <vt:lpstr>Clustering methods DCEC</vt:lpstr>
      <vt:lpstr>Clustering methods DCEC</vt:lpstr>
      <vt:lpstr>CAE architectures</vt:lpstr>
      <vt:lpstr>Baseline results MNIST</vt:lpstr>
      <vt:lpstr>Baseline results Tissues</vt:lpstr>
      <vt:lpstr>DCEC experiments vary γ</vt:lpstr>
      <vt:lpstr>DCEC: Tissues, vary K</vt:lpstr>
      <vt:lpstr>Stain normalization</vt:lpstr>
      <vt:lpstr>Tumor experiments</vt:lpstr>
      <vt:lpstr>Cluster distributions</vt:lpstr>
      <vt:lpstr>Survival analysis – cluster modelling</vt:lpstr>
      <vt:lpstr>Survival analysis – cluster modelling</vt:lpstr>
      <vt:lpstr>Survival outcome</vt:lpstr>
      <vt:lpstr>Survival curves</vt:lpstr>
      <vt:lpstr>Clustering analysis – most likely tiles</vt:lpstr>
      <vt:lpstr>Future work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thomas jensen</dc:creator>
  <cp:lastModifiedBy>thomas jensen</cp:lastModifiedBy>
  <cp:revision>98</cp:revision>
  <dcterms:created xsi:type="dcterms:W3CDTF">2020-02-26T13:00:54Z</dcterms:created>
  <dcterms:modified xsi:type="dcterms:W3CDTF">2020-02-29T20:43:55Z</dcterms:modified>
</cp:coreProperties>
</file>